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D8CA7"/>
    <a:srgbClr val="3F385F"/>
    <a:srgbClr val="118079"/>
    <a:srgbClr val="F5F5F5"/>
    <a:srgbClr val="DAE5ED"/>
    <a:srgbClr val="CBE5E9"/>
    <a:srgbClr val="CFD1EC"/>
    <a:srgbClr val="A3D3CD"/>
    <a:srgbClr val="200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127697"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d’Ishikawa traditionnel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630563"/>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diagramme d’Ishikawa est bien adapté à l’analyse des causes profondes dans le cadre de scénarios de gestion de la qualité, comme dans la fabrication ou le développement de logiciels. Le modèle est également utile aux enseignants en milieu universitaire afin d’enseigner des méthodologies de résolution des problèmes.</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le modèle affiche les causes principales et secondaires à l’aide de lignes de ramification, offrant une perspective à plusieurs niveaux concernant le problème à résoudre. Les équipes peuvent ainsi approfondir les détails et décomposer les problèmes complexes de manière systématique. Le diagramme attire également l’attention sur le problème central, favorisant une analyse claire et ciblée lors des discussions d’équipe.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B309CBD5-B24A-6BB5-6DBF-993905618892}"/>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104" name="Rounded Rectangle 103">
            <a:extLst>
              <a:ext uri="{FF2B5EF4-FFF2-40B4-BE49-F238E27FC236}">
                <a16:creationId xmlns:a16="http://schemas.microsoft.com/office/drawing/2014/main" id="{D9B935E4-A827-231F-6983-93CC0BDE777F}"/>
              </a:ext>
            </a:extLst>
          </p:cNvPr>
          <p:cNvSpPr/>
          <p:nvPr/>
        </p:nvSpPr>
        <p:spPr>
          <a:xfrm>
            <a:off x="9853184" y="2359205"/>
            <a:ext cx="2178289" cy="2098693"/>
          </a:xfrm>
          <a:prstGeom prst="roundRect">
            <a:avLst>
              <a:gd name="adj" fmla="val 8615"/>
            </a:avLst>
          </a:prstGeom>
          <a:gradFill>
            <a:gsLst>
              <a:gs pos="0">
                <a:srgbClr val="F5F5F5"/>
              </a:gs>
              <a:gs pos="100000">
                <a:srgbClr val="CBE5E9"/>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462395"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5433266" y="97011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2442421" y="968576"/>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8461043"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31914" y="3571730"/>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441069" y="3573264"/>
            <a:ext cx="548640" cy="2314937"/>
          </a:xfrm>
          <a:prstGeom prst="line">
            <a:avLst/>
          </a:prstGeom>
          <a:ln w="31750">
            <a:gradFill>
              <a:gsLst>
                <a:gs pos="0">
                  <a:srgbClr val="8D8CA7"/>
                </a:gs>
                <a:gs pos="100000">
                  <a:srgbClr val="118079"/>
                </a:gs>
              </a:gsLst>
              <a:lin ang="5400000" scaled="1"/>
            </a:gradFill>
            <a:tailEnd type="triangle" w="lg"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8BAF83F6-DB20-994D-9D9E-02AD5850F864}"/>
              </a:ext>
            </a:extLst>
          </p:cNvPr>
          <p:cNvSpPr/>
          <p:nvPr/>
        </p:nvSpPr>
        <p:spPr>
          <a:xfrm>
            <a:off x="156706"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425574F5-A29F-2777-2B85-AD54DD44C437}"/>
              </a:ext>
            </a:extLst>
          </p:cNvPr>
          <p:cNvSpPr/>
          <p:nvPr/>
        </p:nvSpPr>
        <p:spPr>
          <a:xfrm flipV="1">
            <a:off x="156706"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B77B8889-78B3-5720-8832-DC3EA7F73B39}"/>
              </a:ext>
            </a:extLst>
          </p:cNvPr>
          <p:cNvCxnSpPr>
            <a:cxnSpLocks/>
          </p:cNvCxnSpPr>
          <p:nvPr/>
        </p:nvCxnSpPr>
        <p:spPr>
          <a:xfrm flipV="1">
            <a:off x="156706"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0938F8A-A22C-30B4-7781-8D0B12A418EA}"/>
              </a:ext>
            </a:extLst>
          </p:cNvPr>
          <p:cNvCxnSpPr>
            <a:cxnSpLocks/>
          </p:cNvCxnSpPr>
          <p:nvPr/>
        </p:nvCxnSpPr>
        <p:spPr>
          <a:xfrm flipV="1">
            <a:off x="320067"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920764-1800-0A28-1214-2B69537FC7EE}"/>
              </a:ext>
            </a:extLst>
          </p:cNvPr>
          <p:cNvCxnSpPr>
            <a:cxnSpLocks/>
          </p:cNvCxnSpPr>
          <p:nvPr/>
        </p:nvCxnSpPr>
        <p:spPr>
          <a:xfrm flipV="1">
            <a:off x="424676"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4140EC33-5608-9A54-C5BD-B646817314C1}"/>
              </a:ext>
            </a:extLst>
          </p:cNvPr>
          <p:cNvSpPr txBox="1"/>
          <p:nvPr/>
        </p:nvSpPr>
        <p:spPr>
          <a:xfrm>
            <a:off x="156706" y="126085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31" name="TextBox 30">
            <a:extLst>
              <a:ext uri="{FF2B5EF4-FFF2-40B4-BE49-F238E27FC236}">
                <a16:creationId xmlns:a16="http://schemas.microsoft.com/office/drawing/2014/main" id="{BB3ECED9-4C54-EFC1-91FE-B3D1F7C4C277}"/>
              </a:ext>
            </a:extLst>
          </p:cNvPr>
          <p:cNvSpPr txBox="1"/>
          <p:nvPr/>
        </p:nvSpPr>
        <p:spPr>
          <a:xfrm>
            <a:off x="320067" y="194797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33" name="TextBox 32">
            <a:extLst>
              <a:ext uri="{FF2B5EF4-FFF2-40B4-BE49-F238E27FC236}">
                <a16:creationId xmlns:a16="http://schemas.microsoft.com/office/drawing/2014/main" id="{18A9A5EE-29F2-7B92-84A3-A95E2A2D034A}"/>
              </a:ext>
            </a:extLst>
          </p:cNvPr>
          <p:cNvSpPr txBox="1"/>
          <p:nvPr/>
        </p:nvSpPr>
        <p:spPr>
          <a:xfrm>
            <a:off x="424676" y="263874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35" name="TextBox 34">
            <a:extLst>
              <a:ext uri="{FF2B5EF4-FFF2-40B4-BE49-F238E27FC236}">
                <a16:creationId xmlns:a16="http://schemas.microsoft.com/office/drawing/2014/main" id="{FDDA4D7B-8EB1-60FB-C7C2-EE990B683286}"/>
              </a:ext>
            </a:extLst>
          </p:cNvPr>
          <p:cNvSpPr txBox="1"/>
          <p:nvPr/>
        </p:nvSpPr>
        <p:spPr>
          <a:xfrm>
            <a:off x="244374" y="501467"/>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sp>
        <p:nvSpPr>
          <p:cNvPr id="36" name="TextBox 35">
            <a:extLst>
              <a:ext uri="{FF2B5EF4-FFF2-40B4-BE49-F238E27FC236}">
                <a16:creationId xmlns:a16="http://schemas.microsoft.com/office/drawing/2014/main" id="{FB6F4875-9835-F023-B393-16FA52473D35}"/>
              </a:ext>
            </a:extLst>
          </p:cNvPr>
          <p:cNvSpPr txBox="1"/>
          <p:nvPr/>
        </p:nvSpPr>
        <p:spPr>
          <a:xfrm>
            <a:off x="244373" y="6111882"/>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cxnSp>
        <p:nvCxnSpPr>
          <p:cNvPr id="48" name="Straight Connector 47">
            <a:extLst>
              <a:ext uri="{FF2B5EF4-FFF2-40B4-BE49-F238E27FC236}">
                <a16:creationId xmlns:a16="http://schemas.microsoft.com/office/drawing/2014/main" id="{A8D15B1F-B6FC-566A-4459-08DE6200F5BD}"/>
              </a:ext>
            </a:extLst>
          </p:cNvPr>
          <p:cNvCxnSpPr>
            <a:cxnSpLocks/>
          </p:cNvCxnSpPr>
          <p:nvPr/>
        </p:nvCxnSpPr>
        <p:spPr>
          <a:xfrm>
            <a:off x="156706"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D02177B-7AC1-B8C5-BB03-D956CCD9A8B6}"/>
              </a:ext>
            </a:extLst>
          </p:cNvPr>
          <p:cNvCxnSpPr>
            <a:cxnSpLocks/>
          </p:cNvCxnSpPr>
          <p:nvPr/>
        </p:nvCxnSpPr>
        <p:spPr>
          <a:xfrm>
            <a:off x="320067"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298403E-9B55-2495-2F83-3B9AF9CEDF68}"/>
              </a:ext>
            </a:extLst>
          </p:cNvPr>
          <p:cNvCxnSpPr>
            <a:cxnSpLocks/>
          </p:cNvCxnSpPr>
          <p:nvPr/>
        </p:nvCxnSpPr>
        <p:spPr>
          <a:xfrm>
            <a:off x="424676"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67094EAD-E86C-1E97-052A-B50BB5C8E1E0}"/>
              </a:ext>
            </a:extLst>
          </p:cNvPr>
          <p:cNvSpPr txBox="1"/>
          <p:nvPr/>
        </p:nvSpPr>
        <p:spPr>
          <a:xfrm rot="10800000" flipV="1">
            <a:off x="156706" y="514770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59" name="TextBox 58">
            <a:extLst>
              <a:ext uri="{FF2B5EF4-FFF2-40B4-BE49-F238E27FC236}">
                <a16:creationId xmlns:a16="http://schemas.microsoft.com/office/drawing/2014/main" id="{4A7388E7-1810-0F73-6A98-132909B2A832}"/>
              </a:ext>
            </a:extLst>
          </p:cNvPr>
          <p:cNvSpPr txBox="1"/>
          <p:nvPr/>
        </p:nvSpPr>
        <p:spPr>
          <a:xfrm rot="10800000" flipV="1">
            <a:off x="320067" y="447328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80" name="TextBox 79">
            <a:extLst>
              <a:ext uri="{FF2B5EF4-FFF2-40B4-BE49-F238E27FC236}">
                <a16:creationId xmlns:a16="http://schemas.microsoft.com/office/drawing/2014/main" id="{3CBA8CD4-54D3-2812-AAAF-0D17D25695D1}"/>
              </a:ext>
            </a:extLst>
          </p:cNvPr>
          <p:cNvSpPr txBox="1"/>
          <p:nvPr/>
        </p:nvSpPr>
        <p:spPr>
          <a:xfrm rot="10800000" flipV="1">
            <a:off x="424676" y="378251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8" name="Rounded Rectangle 7">
            <a:extLst>
              <a:ext uri="{FF2B5EF4-FFF2-40B4-BE49-F238E27FC236}">
                <a16:creationId xmlns:a16="http://schemas.microsoft.com/office/drawing/2014/main" id="{08A15841-DA58-AE6F-BE84-14917FA303A1}"/>
              </a:ext>
            </a:extLst>
          </p:cNvPr>
          <p:cNvSpPr/>
          <p:nvPr/>
        </p:nvSpPr>
        <p:spPr>
          <a:xfrm>
            <a:off x="316761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73FFA301-FA2D-DB1D-E78B-A2AF86A4504A}"/>
              </a:ext>
            </a:extLst>
          </p:cNvPr>
          <p:cNvSpPr/>
          <p:nvPr/>
        </p:nvSpPr>
        <p:spPr>
          <a:xfrm flipV="1">
            <a:off x="316761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1C387A6-7029-EEB4-AA75-FE92D46812D3}"/>
              </a:ext>
            </a:extLst>
          </p:cNvPr>
          <p:cNvCxnSpPr>
            <a:cxnSpLocks/>
          </p:cNvCxnSpPr>
          <p:nvPr/>
        </p:nvCxnSpPr>
        <p:spPr>
          <a:xfrm flipV="1">
            <a:off x="316761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695B68-53BD-BE59-044D-CD45D8384996}"/>
              </a:ext>
            </a:extLst>
          </p:cNvPr>
          <p:cNvCxnSpPr>
            <a:cxnSpLocks/>
          </p:cNvCxnSpPr>
          <p:nvPr/>
        </p:nvCxnSpPr>
        <p:spPr>
          <a:xfrm flipV="1">
            <a:off x="333098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DAAEDBC-0F99-A0E2-C158-DB786491EB2A}"/>
              </a:ext>
            </a:extLst>
          </p:cNvPr>
          <p:cNvCxnSpPr>
            <a:cxnSpLocks/>
          </p:cNvCxnSpPr>
          <p:nvPr/>
        </p:nvCxnSpPr>
        <p:spPr>
          <a:xfrm flipV="1">
            <a:off x="343558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97F4226-F5FE-DC53-2027-127E9E914A00}"/>
              </a:ext>
            </a:extLst>
          </p:cNvPr>
          <p:cNvSpPr txBox="1"/>
          <p:nvPr/>
        </p:nvSpPr>
        <p:spPr>
          <a:xfrm>
            <a:off x="3167619" y="126085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14" name="TextBox 13">
            <a:extLst>
              <a:ext uri="{FF2B5EF4-FFF2-40B4-BE49-F238E27FC236}">
                <a16:creationId xmlns:a16="http://schemas.microsoft.com/office/drawing/2014/main" id="{BD9933F0-0870-59A0-246C-00242E539A44}"/>
              </a:ext>
            </a:extLst>
          </p:cNvPr>
          <p:cNvSpPr txBox="1"/>
          <p:nvPr/>
        </p:nvSpPr>
        <p:spPr>
          <a:xfrm>
            <a:off x="3330980" y="194797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15" name="TextBox 14">
            <a:extLst>
              <a:ext uri="{FF2B5EF4-FFF2-40B4-BE49-F238E27FC236}">
                <a16:creationId xmlns:a16="http://schemas.microsoft.com/office/drawing/2014/main" id="{0949F748-EA96-03E8-0FC7-2A4C4A98EA17}"/>
              </a:ext>
            </a:extLst>
          </p:cNvPr>
          <p:cNvSpPr txBox="1"/>
          <p:nvPr/>
        </p:nvSpPr>
        <p:spPr>
          <a:xfrm>
            <a:off x="3435589" y="263874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16" name="TextBox 15">
            <a:extLst>
              <a:ext uri="{FF2B5EF4-FFF2-40B4-BE49-F238E27FC236}">
                <a16:creationId xmlns:a16="http://schemas.microsoft.com/office/drawing/2014/main" id="{B68CA59D-7104-0B71-D5DE-8CD6BB6ACFD9}"/>
              </a:ext>
            </a:extLst>
          </p:cNvPr>
          <p:cNvSpPr txBox="1"/>
          <p:nvPr/>
        </p:nvSpPr>
        <p:spPr>
          <a:xfrm>
            <a:off x="3255287" y="501467"/>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sp>
        <p:nvSpPr>
          <p:cNvPr id="17" name="TextBox 16">
            <a:extLst>
              <a:ext uri="{FF2B5EF4-FFF2-40B4-BE49-F238E27FC236}">
                <a16:creationId xmlns:a16="http://schemas.microsoft.com/office/drawing/2014/main" id="{8F1C2FC8-4BF7-43ED-0FC1-6148A168FA1E}"/>
              </a:ext>
            </a:extLst>
          </p:cNvPr>
          <p:cNvSpPr txBox="1"/>
          <p:nvPr/>
        </p:nvSpPr>
        <p:spPr>
          <a:xfrm>
            <a:off x="3255286" y="6111882"/>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cxnSp>
        <p:nvCxnSpPr>
          <p:cNvPr id="19" name="Straight Connector 18">
            <a:extLst>
              <a:ext uri="{FF2B5EF4-FFF2-40B4-BE49-F238E27FC236}">
                <a16:creationId xmlns:a16="http://schemas.microsoft.com/office/drawing/2014/main" id="{3419B0DA-98E8-9C76-8F65-2CD56B0665CB}"/>
              </a:ext>
            </a:extLst>
          </p:cNvPr>
          <p:cNvCxnSpPr>
            <a:cxnSpLocks/>
          </p:cNvCxnSpPr>
          <p:nvPr/>
        </p:nvCxnSpPr>
        <p:spPr>
          <a:xfrm>
            <a:off x="316761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6251AE-3533-BF7E-BD80-EF210CFFAEE6}"/>
              </a:ext>
            </a:extLst>
          </p:cNvPr>
          <p:cNvCxnSpPr>
            <a:cxnSpLocks/>
          </p:cNvCxnSpPr>
          <p:nvPr/>
        </p:nvCxnSpPr>
        <p:spPr>
          <a:xfrm>
            <a:off x="333098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58FAE8D-9AE7-A72C-0375-C8DB715F0F8D}"/>
              </a:ext>
            </a:extLst>
          </p:cNvPr>
          <p:cNvCxnSpPr>
            <a:cxnSpLocks/>
          </p:cNvCxnSpPr>
          <p:nvPr/>
        </p:nvCxnSpPr>
        <p:spPr>
          <a:xfrm>
            <a:off x="343558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32D8D8-38C2-C5C3-A766-906595A3B534}"/>
              </a:ext>
            </a:extLst>
          </p:cNvPr>
          <p:cNvSpPr txBox="1"/>
          <p:nvPr/>
        </p:nvSpPr>
        <p:spPr>
          <a:xfrm rot="10800000" flipV="1">
            <a:off x="3167619" y="514770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23" name="TextBox 22">
            <a:extLst>
              <a:ext uri="{FF2B5EF4-FFF2-40B4-BE49-F238E27FC236}">
                <a16:creationId xmlns:a16="http://schemas.microsoft.com/office/drawing/2014/main" id="{F54630A3-766F-A0ED-08B7-672FE57CCD8E}"/>
              </a:ext>
            </a:extLst>
          </p:cNvPr>
          <p:cNvSpPr txBox="1"/>
          <p:nvPr/>
        </p:nvSpPr>
        <p:spPr>
          <a:xfrm rot="10800000" flipV="1">
            <a:off x="3330980" y="447328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24" name="TextBox 23">
            <a:extLst>
              <a:ext uri="{FF2B5EF4-FFF2-40B4-BE49-F238E27FC236}">
                <a16:creationId xmlns:a16="http://schemas.microsoft.com/office/drawing/2014/main" id="{82C826D6-FA45-88D0-91C9-1EC8A849E3DA}"/>
              </a:ext>
            </a:extLst>
          </p:cNvPr>
          <p:cNvSpPr txBox="1"/>
          <p:nvPr/>
        </p:nvSpPr>
        <p:spPr>
          <a:xfrm rot="10800000" flipV="1">
            <a:off x="3435589" y="378251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45" name="Rounded Rectangle 44">
            <a:extLst>
              <a:ext uri="{FF2B5EF4-FFF2-40B4-BE49-F238E27FC236}">
                <a16:creationId xmlns:a16="http://schemas.microsoft.com/office/drawing/2014/main" id="{51F1A4AE-7731-B4D5-4E6B-E970799ED27C}"/>
              </a:ext>
            </a:extLst>
          </p:cNvPr>
          <p:cNvSpPr/>
          <p:nvPr/>
        </p:nvSpPr>
        <p:spPr>
          <a:xfrm>
            <a:off x="6162879" y="231242"/>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988144"/>
            <a:ext cx="9749580" cy="893257"/>
          </a:xfrm>
          <a:prstGeom prst="rightArrow">
            <a:avLst>
              <a:gd name="adj1" fmla="val 14358"/>
              <a:gd name="adj2" fmla="val 48746"/>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162879" y="5839176"/>
            <a:ext cx="2560320" cy="822960"/>
          </a:xfrm>
          <a:prstGeom prst="roundRect">
            <a:avLst/>
          </a:prstGeom>
          <a:gradFill>
            <a:gsLst>
              <a:gs pos="0">
                <a:srgbClr val="F5F5F5"/>
              </a:gs>
              <a:gs pos="100000">
                <a:srgbClr val="CFD1EC"/>
              </a:gs>
            </a:gsLst>
            <a:lin ang="3600000" scaled="0"/>
          </a:gradFill>
          <a:ln>
            <a:noFill/>
          </a:ln>
          <a:effectLst>
            <a:innerShdw blurRad="63500" dist="25400" dir="13500000">
              <a:srgbClr val="3F385F">
                <a:alpha val="5019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162879" y="156620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6326240" y="225697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6430849" y="294775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162879" y="126085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326240" y="194797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430849" y="263874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250547" y="501467"/>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250546" y="6111882"/>
            <a:ext cx="2377440" cy="307777"/>
          </a:xfrm>
          <a:prstGeom prst="rect">
            <a:avLst/>
          </a:prstGeom>
          <a:noFill/>
        </p:spPr>
        <p:txBody>
          <a:bodyPr wrap="square" lIns="0" tIns="0" rIns="0" bIns="0" rtlCol="0" anchor="ctr" anchorCtr="0">
            <a:spAutoFit/>
          </a:bodyPr>
          <a:lstStyle/>
          <a:p>
            <a:pPr algn="ctr" rtl="0"/>
            <a:r>
              <a:rPr lang="fr-FR" sz="2000">
                <a:solidFill>
                  <a:srgbClr val="3F385F"/>
                </a:solidFill>
                <a:latin typeface="Century Gothic" panose="020B0502020202020204" pitchFamily="34" charset="0"/>
              </a:rPr>
              <a:t>Texte</a:t>
            </a:r>
          </a:p>
        </p:txBody>
      </p: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162879" y="5474261"/>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6326240" y="4783488"/>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6430849" y="4092715"/>
            <a:ext cx="2194560" cy="0"/>
          </a:xfrm>
          <a:prstGeom prst="line">
            <a:avLst/>
          </a:prstGeom>
          <a:ln w="19050">
            <a:gradFill>
              <a:gsLst>
                <a:gs pos="80000">
                  <a:srgbClr val="8D8CA7"/>
                </a:gs>
                <a:gs pos="0">
                  <a:srgbClr val="3F385F"/>
                </a:gs>
              </a:gsLst>
              <a:lin ang="0" scaled="0"/>
            </a:gradFill>
            <a:tailEnd type="triangle" w="lg"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162879" y="514770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326240" y="4473286"/>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430849" y="3782513"/>
            <a:ext cx="2103120" cy="215444"/>
          </a:xfrm>
          <a:prstGeom prst="rect">
            <a:avLst/>
          </a:prstGeom>
          <a:noFill/>
        </p:spPr>
        <p:txBody>
          <a:bodyPr wrap="square" lIns="0" tIns="0" rIns="91440" bIns="0" rtlCol="0">
            <a:spAutoFit/>
          </a:bodyPr>
          <a:lstStyle/>
          <a:p>
            <a:pPr rtl="0"/>
            <a:r>
              <a:rPr lang="fr-FR" sz="1400">
                <a:solidFill>
                  <a:schemeClr val="tx1">
                    <a:lumMod val="75000"/>
                    <a:lumOff val="25000"/>
                  </a:schemeClr>
                </a:solidFill>
                <a:latin typeface="Century Gothic" panose="020B0502020202020204" pitchFamily="34" charset="0"/>
              </a:rPr>
              <a:t>Texte</a:t>
            </a:r>
          </a:p>
        </p:txBody>
      </p:sp>
      <p:sp>
        <p:nvSpPr>
          <p:cNvPr id="32" name="Half Frame 31">
            <a:extLst>
              <a:ext uri="{FF2B5EF4-FFF2-40B4-BE49-F238E27FC236}">
                <a16:creationId xmlns:a16="http://schemas.microsoft.com/office/drawing/2014/main" id="{FBB3DFCE-F835-F324-8607-659A9804408E}"/>
              </a:ext>
            </a:extLst>
          </p:cNvPr>
          <p:cNvSpPr/>
          <p:nvPr/>
        </p:nvSpPr>
        <p:spPr>
          <a:xfrm rot="8099458">
            <a:off x="9055940" y="3161510"/>
            <a:ext cx="548640" cy="548640"/>
          </a:xfrm>
          <a:prstGeom prst="halfFrame">
            <a:avLst>
              <a:gd name="adj1" fmla="val 32842"/>
              <a:gd name="adj2" fmla="val 33806"/>
            </a:avLst>
          </a:prstGeom>
          <a:gradFill>
            <a:gsLst>
              <a:gs pos="48000">
                <a:srgbClr val="A3D3CD"/>
              </a:gs>
              <a:gs pos="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135E612E-43D6-B6A0-6D77-2380CFC0AC4B}"/>
              </a:ext>
            </a:extLst>
          </p:cNvPr>
          <p:cNvCxnSpPr>
            <a:cxnSpLocks/>
            <a:stCxn id="6" idx="1"/>
          </p:cNvCxnSpPr>
          <p:nvPr/>
        </p:nvCxnSpPr>
        <p:spPr>
          <a:xfrm>
            <a:off x="0" y="3434773"/>
            <a:ext cx="9169400" cy="0"/>
          </a:xfrm>
          <a:prstGeom prst="line">
            <a:avLst/>
          </a:prstGeom>
          <a:ln w="19050">
            <a:solidFill>
              <a:srgbClr val="118079"/>
            </a:solidFil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F6DE210-7C69-FE71-AA0E-95A878B04842}"/>
              </a:ext>
            </a:extLst>
          </p:cNvPr>
          <p:cNvSpPr txBox="1"/>
          <p:nvPr/>
        </p:nvSpPr>
        <p:spPr>
          <a:xfrm>
            <a:off x="9945976" y="3254662"/>
            <a:ext cx="1977197" cy="307777"/>
          </a:xfrm>
          <a:prstGeom prst="rect">
            <a:avLst/>
          </a:prstGeom>
          <a:noFill/>
        </p:spPr>
        <p:txBody>
          <a:bodyPr wrap="square" lIns="0" tIns="0" rIns="0" bIns="0" rtlCol="0" anchor="ctr" anchorCtr="0">
            <a:spAutoFit/>
          </a:bodyPr>
          <a:lstStyle/>
          <a:p>
            <a:pPr algn="ctr" rtl="0"/>
            <a:r>
              <a:rPr lang="fr-FR" sz="2000">
                <a:solidFill>
                  <a:srgbClr val="118079"/>
                </a:solidFill>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12481</TotalTime>
  <Words>276</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177</cp:revision>
  <cp:lastPrinted>2024-02-20T23:48:17Z</cp:lastPrinted>
  <dcterms:created xsi:type="dcterms:W3CDTF">2021-07-07T23:54:57Z</dcterms:created>
  <dcterms:modified xsi:type="dcterms:W3CDTF">2024-10-27T14:03:00Z</dcterms:modified>
</cp:coreProperties>
</file>