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7" r:id="rId2"/>
    <p:sldId id="349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0F0"/>
    <a:srgbClr val="E6DFDB"/>
    <a:srgbClr val="EDE4DB"/>
    <a:srgbClr val="FBF2EB"/>
    <a:srgbClr val="FE5A01"/>
    <a:srgbClr val="FFF2F0"/>
    <a:srgbClr val="00E8F6"/>
    <a:srgbClr val="007A84"/>
    <a:srgbClr val="00929D"/>
    <a:srgbClr val="AD2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07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1164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r.smartsheet.com/try-it?trp=1818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118721"/>
            <a:ext cx="9451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DES RISQUES, DES OPPORTUNITÉS ET DES MENACES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D47B13DE-A37C-65E4-62A8-7C367AC838EA}"/>
              </a:ext>
            </a:extLst>
          </p:cNvPr>
          <p:cNvSpPr/>
          <p:nvPr/>
        </p:nvSpPr>
        <p:spPr>
          <a:xfrm>
            <a:off x="288320" y="689257"/>
            <a:ext cx="2770632" cy="2279727"/>
          </a:xfrm>
          <a:prstGeom prst="roundRect">
            <a:avLst>
              <a:gd name="adj" fmla="val 3761"/>
            </a:avLst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45FD1B04-767C-672B-1FF0-C426BC221F98}"/>
              </a:ext>
            </a:extLst>
          </p:cNvPr>
          <p:cNvSpPr/>
          <p:nvPr/>
        </p:nvSpPr>
        <p:spPr>
          <a:xfrm>
            <a:off x="288321" y="3206720"/>
            <a:ext cx="3203900" cy="3368135"/>
          </a:xfrm>
          <a:prstGeom prst="roundRect">
            <a:avLst>
              <a:gd name="adj" fmla="val 256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85A8DB9-0BEB-1E4F-132D-C47C01E34E1D}"/>
              </a:ext>
            </a:extLst>
          </p:cNvPr>
          <p:cNvSpPr/>
          <p:nvPr/>
        </p:nvSpPr>
        <p:spPr>
          <a:xfrm>
            <a:off x="3716020" y="689257"/>
            <a:ext cx="4043912" cy="2904531"/>
          </a:xfrm>
          <a:prstGeom prst="roundRect">
            <a:avLst>
              <a:gd name="adj" fmla="val 3329"/>
            </a:avLst>
          </a:prstGeom>
          <a:solidFill>
            <a:srgbClr val="D7F1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6641B3C-BEBC-9C19-764C-A319F2C4BFDE}"/>
              </a:ext>
            </a:extLst>
          </p:cNvPr>
          <p:cNvSpPr/>
          <p:nvPr/>
        </p:nvSpPr>
        <p:spPr>
          <a:xfrm>
            <a:off x="7833047" y="689257"/>
            <a:ext cx="4041648" cy="2904531"/>
          </a:xfrm>
          <a:prstGeom prst="roundRect">
            <a:avLst>
              <a:gd name="adj" fmla="val 3671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FF6C1A9-27BF-4096-3857-CD96293168C9}"/>
              </a:ext>
            </a:extLst>
          </p:cNvPr>
          <p:cNvSpPr/>
          <p:nvPr/>
        </p:nvSpPr>
        <p:spPr>
          <a:xfrm>
            <a:off x="3716020" y="3670324"/>
            <a:ext cx="4043912" cy="2904531"/>
          </a:xfrm>
          <a:prstGeom prst="roundRect">
            <a:avLst>
              <a:gd name="adj" fmla="val 2987"/>
            </a:avLst>
          </a:prstGeom>
          <a:solidFill>
            <a:srgbClr val="AB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AC80E06-E282-E1B1-1BA4-D2299BC504FB}"/>
              </a:ext>
            </a:extLst>
          </p:cNvPr>
          <p:cNvSpPr/>
          <p:nvPr/>
        </p:nvSpPr>
        <p:spPr>
          <a:xfrm>
            <a:off x="7833047" y="3670324"/>
            <a:ext cx="4041648" cy="2904531"/>
          </a:xfrm>
          <a:prstGeom prst="roundRect">
            <a:avLst>
              <a:gd name="adj" fmla="val 332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618CACC-F177-A8B3-BB65-869BF5F15209}"/>
              </a:ext>
            </a:extLst>
          </p:cNvPr>
          <p:cNvSpPr/>
          <p:nvPr/>
        </p:nvSpPr>
        <p:spPr>
          <a:xfrm>
            <a:off x="3841781" y="1107254"/>
            <a:ext cx="3381152" cy="2121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Force 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BA91EAF-5B4C-0AA4-CDD2-1CC77FEB9C9E}"/>
              </a:ext>
            </a:extLst>
          </p:cNvPr>
          <p:cNvSpPr/>
          <p:nvPr/>
        </p:nvSpPr>
        <p:spPr>
          <a:xfrm>
            <a:off x="7844190" y="1107254"/>
            <a:ext cx="3739670" cy="2116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Faiblesse 1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C423773-A988-5DDB-404F-ABA5CA6C905E}"/>
              </a:ext>
            </a:extLst>
          </p:cNvPr>
          <p:cNvSpPr/>
          <p:nvPr/>
        </p:nvSpPr>
        <p:spPr>
          <a:xfrm>
            <a:off x="3802684" y="3722503"/>
            <a:ext cx="3542800" cy="2531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Opportunité 1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DFD27A5-0A1B-C093-7033-516046C4D8AA}"/>
              </a:ext>
            </a:extLst>
          </p:cNvPr>
          <p:cNvSpPr/>
          <p:nvPr/>
        </p:nvSpPr>
        <p:spPr>
          <a:xfrm>
            <a:off x="7844190" y="3722503"/>
            <a:ext cx="3911514" cy="2531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fr-FR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Menace 1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6F8F2A5-D6AE-3051-FEA8-FFB449E240C6}"/>
              </a:ext>
            </a:extLst>
          </p:cNvPr>
          <p:cNvSpPr/>
          <p:nvPr/>
        </p:nvSpPr>
        <p:spPr>
          <a:xfrm>
            <a:off x="326455" y="1113920"/>
            <a:ext cx="2545793" cy="1453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lnSpc>
                <a:spcPct val="115000"/>
              </a:lnSpc>
            </a:pPr>
            <a:r>
              <a:rPr lang="fr-FR" sz="130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Buts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345626C-11EC-2B53-2EFB-FE5798FE45FD}"/>
              </a:ext>
            </a:extLst>
          </p:cNvPr>
          <p:cNvSpPr/>
          <p:nvPr/>
        </p:nvSpPr>
        <p:spPr>
          <a:xfrm>
            <a:off x="326455" y="3933373"/>
            <a:ext cx="3154684" cy="22031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Évaluation et étapes suivantes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3" name="TextBox 482">
            <a:extLst>
              <a:ext uri="{FF2B5EF4-FFF2-40B4-BE49-F238E27FC236}">
                <a16:creationId xmlns:a16="http://schemas.microsoft.com/office/drawing/2014/main" id="{DEDCBC9E-5ADF-636F-F1BF-451AC483D09A}"/>
              </a:ext>
            </a:extLst>
          </p:cNvPr>
          <p:cNvSpPr txBox="1"/>
          <p:nvPr/>
        </p:nvSpPr>
        <p:spPr>
          <a:xfrm>
            <a:off x="3726469" y="713381"/>
            <a:ext cx="3869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forces</a:t>
            </a:r>
          </a:p>
          <a:p>
            <a:endParaRPr lang="en-US" sz="2400" dirty="0"/>
          </a:p>
        </p:txBody>
      </p:sp>
      <p:sp>
        <p:nvSpPr>
          <p:cNvPr id="484" name="TextBox 483">
            <a:extLst>
              <a:ext uri="{FF2B5EF4-FFF2-40B4-BE49-F238E27FC236}">
                <a16:creationId xmlns:a16="http://schemas.microsoft.com/office/drawing/2014/main" id="{6764275F-56FB-EA6D-AB15-415A43E85C29}"/>
              </a:ext>
            </a:extLst>
          </p:cNvPr>
          <p:cNvSpPr txBox="1"/>
          <p:nvPr/>
        </p:nvSpPr>
        <p:spPr>
          <a:xfrm>
            <a:off x="276709" y="713381"/>
            <a:ext cx="2902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Buts de l’analyse</a:t>
            </a:r>
          </a:p>
          <a:p>
            <a:endParaRPr lang="en-US" sz="2400" dirty="0"/>
          </a:p>
        </p:txBody>
      </p:sp>
      <p:sp>
        <p:nvSpPr>
          <p:cNvPr id="485" name="TextBox 484">
            <a:extLst>
              <a:ext uri="{FF2B5EF4-FFF2-40B4-BE49-F238E27FC236}">
                <a16:creationId xmlns:a16="http://schemas.microsoft.com/office/drawing/2014/main" id="{E8A6683B-E124-FB44-8CB2-331407C75D80}"/>
              </a:ext>
            </a:extLst>
          </p:cNvPr>
          <p:cNvSpPr txBox="1"/>
          <p:nvPr/>
        </p:nvSpPr>
        <p:spPr>
          <a:xfrm>
            <a:off x="7997560" y="713381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faiblesses</a:t>
            </a:r>
          </a:p>
        </p:txBody>
      </p:sp>
      <p:sp>
        <p:nvSpPr>
          <p:cNvPr id="486" name="TextBox 485">
            <a:extLst>
              <a:ext uri="{FF2B5EF4-FFF2-40B4-BE49-F238E27FC236}">
                <a16:creationId xmlns:a16="http://schemas.microsoft.com/office/drawing/2014/main" id="{C7B9ED05-F9A4-1328-6EDF-AAA0F4D49CF7}"/>
              </a:ext>
            </a:extLst>
          </p:cNvPr>
          <p:cNvSpPr txBox="1"/>
          <p:nvPr/>
        </p:nvSpPr>
        <p:spPr>
          <a:xfrm>
            <a:off x="3726469" y="6098836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opportunités</a:t>
            </a:r>
          </a:p>
        </p:txBody>
      </p:sp>
      <p:sp>
        <p:nvSpPr>
          <p:cNvPr id="487" name="TextBox 486">
            <a:extLst>
              <a:ext uri="{FF2B5EF4-FFF2-40B4-BE49-F238E27FC236}">
                <a16:creationId xmlns:a16="http://schemas.microsoft.com/office/drawing/2014/main" id="{D70D5A73-857B-A5BE-27D9-DCDA66360D81}"/>
              </a:ext>
            </a:extLst>
          </p:cNvPr>
          <p:cNvSpPr txBox="1"/>
          <p:nvPr/>
        </p:nvSpPr>
        <p:spPr>
          <a:xfrm>
            <a:off x="276709" y="3178289"/>
            <a:ext cx="2902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Évaluation et étapes suivantes</a:t>
            </a:r>
            <a:b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lang="fr-FR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488" name="TextBox 487">
            <a:extLst>
              <a:ext uri="{FF2B5EF4-FFF2-40B4-BE49-F238E27FC236}">
                <a16:creationId xmlns:a16="http://schemas.microsoft.com/office/drawing/2014/main" id="{B2C6D0F8-A7C3-EDC8-CD44-F892965542F3}"/>
              </a:ext>
            </a:extLst>
          </p:cNvPr>
          <p:cNvSpPr txBox="1"/>
          <p:nvPr/>
        </p:nvSpPr>
        <p:spPr>
          <a:xfrm>
            <a:off x="7997560" y="6098836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menaces</a:t>
            </a:r>
          </a:p>
        </p:txBody>
      </p:sp>
      <p:sp>
        <p:nvSpPr>
          <p:cNvPr id="489" name="TextBox 10">
            <a:extLst>
              <a:ext uri="{FF2B5EF4-FFF2-40B4-BE49-F238E27FC236}">
                <a16:creationId xmlns:a16="http://schemas.microsoft.com/office/drawing/2014/main" id="{4C4C5292-EFE0-441D-0AA6-6A1B5BC3698B}"/>
              </a:ext>
            </a:extLst>
          </p:cNvPr>
          <p:cNvSpPr txBox="1"/>
          <p:nvPr/>
        </p:nvSpPr>
        <p:spPr>
          <a:xfrm>
            <a:off x="4367019" y="3098348"/>
            <a:ext cx="3407512" cy="863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Fo</a:t>
            </a:r>
          </a:p>
        </p:txBody>
      </p:sp>
      <p:sp>
        <p:nvSpPr>
          <p:cNvPr id="490" name="TextBox 11">
            <a:extLst>
              <a:ext uri="{FF2B5EF4-FFF2-40B4-BE49-F238E27FC236}">
                <a16:creationId xmlns:a16="http://schemas.microsoft.com/office/drawing/2014/main" id="{3A87581B-D6D2-571C-2DD5-49D4170EB320}"/>
              </a:ext>
            </a:extLst>
          </p:cNvPr>
          <p:cNvSpPr txBox="1"/>
          <p:nvPr/>
        </p:nvSpPr>
        <p:spPr>
          <a:xfrm>
            <a:off x="7818092" y="3098348"/>
            <a:ext cx="3492500" cy="863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Fa</a:t>
            </a:r>
          </a:p>
        </p:txBody>
      </p:sp>
      <p:sp>
        <p:nvSpPr>
          <p:cNvPr id="491" name="TextBox 12">
            <a:extLst>
              <a:ext uri="{FF2B5EF4-FFF2-40B4-BE49-F238E27FC236}">
                <a16:creationId xmlns:a16="http://schemas.microsoft.com/office/drawing/2014/main" id="{2A995EF0-9C12-BC4E-9F8B-57F794B6EB0E}"/>
              </a:ext>
            </a:extLst>
          </p:cNvPr>
          <p:cNvSpPr txBox="1"/>
          <p:nvPr/>
        </p:nvSpPr>
        <p:spPr>
          <a:xfrm>
            <a:off x="4288536" y="3625398"/>
            <a:ext cx="3492500" cy="5842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O</a:t>
            </a:r>
          </a:p>
        </p:txBody>
      </p:sp>
      <p:sp>
        <p:nvSpPr>
          <p:cNvPr id="492" name="TextBox 13">
            <a:extLst>
              <a:ext uri="{FF2B5EF4-FFF2-40B4-BE49-F238E27FC236}">
                <a16:creationId xmlns:a16="http://schemas.microsoft.com/office/drawing/2014/main" id="{E96E4231-9FFC-2C92-D7B8-3EFF13886943}"/>
              </a:ext>
            </a:extLst>
          </p:cNvPr>
          <p:cNvSpPr txBox="1"/>
          <p:nvPr/>
        </p:nvSpPr>
        <p:spPr>
          <a:xfrm>
            <a:off x="7840853" y="3625398"/>
            <a:ext cx="3384013" cy="6159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M</a:t>
            </a:r>
          </a:p>
        </p:txBody>
      </p:sp>
      <p:pic>
        <p:nvPicPr>
          <p:cNvPr id="8" name="Picture 7">
            <a:hlinkClick r:id="rId2"/>
            <a:extLst>
              <a:ext uri="{FF2B5EF4-FFF2-40B4-BE49-F238E27FC236}">
                <a16:creationId xmlns:a16="http://schemas.microsoft.com/office/drawing/2014/main" id="{03434153-445E-FC10-8495-8AE37BFDF56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401493" y="116776"/>
            <a:ext cx="2465822" cy="49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75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AA15D7C-FA4A-6EF8-865E-BCE24D725F65}"/>
              </a:ext>
            </a:extLst>
          </p:cNvPr>
          <p:cNvSpPr txBox="1"/>
          <p:nvPr/>
        </p:nvSpPr>
        <p:spPr>
          <a:xfrm>
            <a:off x="261925" y="95313"/>
            <a:ext cx="10959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DES RISQUES, DES OPPORTUNITÉS ET DES MENACES - EXEMPLE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140B8519-7ACE-1D39-568F-418356D7FAD8}"/>
              </a:ext>
            </a:extLst>
          </p:cNvPr>
          <p:cNvSpPr/>
          <p:nvPr/>
        </p:nvSpPr>
        <p:spPr>
          <a:xfrm>
            <a:off x="288321" y="689257"/>
            <a:ext cx="2774475" cy="2279727"/>
          </a:xfrm>
          <a:prstGeom prst="roundRect">
            <a:avLst>
              <a:gd name="adj" fmla="val 3761"/>
            </a:avLst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805E4EA5-021F-9453-BB41-6DD9960AE776}"/>
              </a:ext>
            </a:extLst>
          </p:cNvPr>
          <p:cNvSpPr/>
          <p:nvPr/>
        </p:nvSpPr>
        <p:spPr>
          <a:xfrm>
            <a:off x="288321" y="3206720"/>
            <a:ext cx="3203900" cy="3368135"/>
          </a:xfrm>
          <a:prstGeom prst="roundRect">
            <a:avLst>
              <a:gd name="adj" fmla="val 256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7267FEE-EA89-5612-D748-D874C9D89FA9}"/>
              </a:ext>
            </a:extLst>
          </p:cNvPr>
          <p:cNvSpPr/>
          <p:nvPr/>
        </p:nvSpPr>
        <p:spPr>
          <a:xfrm>
            <a:off x="3716020" y="689257"/>
            <a:ext cx="4043912" cy="2904531"/>
          </a:xfrm>
          <a:prstGeom prst="roundRect">
            <a:avLst>
              <a:gd name="adj" fmla="val 3329"/>
            </a:avLst>
          </a:prstGeom>
          <a:solidFill>
            <a:srgbClr val="D7F1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AE912FD-FA85-A603-AD88-2FE8F0D3FE2B}"/>
              </a:ext>
            </a:extLst>
          </p:cNvPr>
          <p:cNvSpPr/>
          <p:nvPr/>
        </p:nvSpPr>
        <p:spPr>
          <a:xfrm>
            <a:off x="7833047" y="689257"/>
            <a:ext cx="4041648" cy="2904531"/>
          </a:xfrm>
          <a:prstGeom prst="roundRect">
            <a:avLst>
              <a:gd name="adj" fmla="val 3671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C27BC157-5627-9723-4984-8669F32B2FBE}"/>
              </a:ext>
            </a:extLst>
          </p:cNvPr>
          <p:cNvSpPr/>
          <p:nvPr/>
        </p:nvSpPr>
        <p:spPr>
          <a:xfrm>
            <a:off x="3716020" y="3670324"/>
            <a:ext cx="4043912" cy="2904531"/>
          </a:xfrm>
          <a:prstGeom prst="roundRect">
            <a:avLst>
              <a:gd name="adj" fmla="val 2987"/>
            </a:avLst>
          </a:prstGeom>
          <a:solidFill>
            <a:srgbClr val="AB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689F78C-86D0-EC8D-C457-C80F57E342AD}"/>
              </a:ext>
            </a:extLst>
          </p:cNvPr>
          <p:cNvSpPr/>
          <p:nvPr/>
        </p:nvSpPr>
        <p:spPr>
          <a:xfrm>
            <a:off x="7833047" y="3670324"/>
            <a:ext cx="4041648" cy="2904531"/>
          </a:xfrm>
          <a:prstGeom prst="roundRect">
            <a:avLst>
              <a:gd name="adj" fmla="val 332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FDAB749-35F4-7BD6-8558-29CD690F6EF8}"/>
              </a:ext>
            </a:extLst>
          </p:cNvPr>
          <p:cNvSpPr/>
          <p:nvPr/>
        </p:nvSpPr>
        <p:spPr>
          <a:xfrm>
            <a:off x="3841781" y="1107254"/>
            <a:ext cx="3381152" cy="23390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Axé sur le consommateur 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pouvons vendre des produits numériques uniquement à des clients du monde entier.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Axé sur les affaires 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pouvons intégrer la technologie de la chaîne de blocs et accepter toutes sortes de paiements numériques.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E5691F8-FEAA-FE8D-CD43-6F10D00D3007}"/>
              </a:ext>
            </a:extLst>
          </p:cNvPr>
          <p:cNvSpPr/>
          <p:nvPr/>
        </p:nvSpPr>
        <p:spPr>
          <a:xfrm>
            <a:off x="7844190" y="1118394"/>
            <a:ext cx="3739670" cy="2116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Infrastructure en phase de démarrage 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y aura un nombre important de problèmes liés à la croissance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 de mentors ou d’experts 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Parce que le métavers est nouveau, </a:t>
            </a:r>
            <a:b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n’y a pas de mentors ou d’experts éprouvés pour nous guider.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83EC6CB-7ED7-1A98-E3DF-0EF8BAB20E7B}"/>
              </a:ext>
            </a:extLst>
          </p:cNvPr>
          <p:cNvSpPr/>
          <p:nvPr/>
        </p:nvSpPr>
        <p:spPr>
          <a:xfrm>
            <a:off x="3802684" y="3779948"/>
            <a:ext cx="3542800" cy="2531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Expansion numérique 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avons l’occasion de toucher un public beaucoup plus large (c’est-à-dire international).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Nouveaux flux de revenus : </a:t>
            </a:r>
            <a:b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pouvons créer de nouvelles gammes de produits numériques </a:t>
            </a:r>
            <a:b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réels et nous préparer à la croissance et à l’évolution futures.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226EF26-85EE-304D-4499-7DD3839572C9}"/>
              </a:ext>
            </a:extLst>
          </p:cNvPr>
          <p:cNvSpPr/>
          <p:nvPr/>
        </p:nvSpPr>
        <p:spPr>
          <a:xfrm>
            <a:off x="7844190" y="3740259"/>
            <a:ext cx="3911514" cy="2531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Sécurité 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connaissances en matière de cybersécurité et de risques de piratage dans le métavers sont insuffisantes.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Criminalité et harcèlement 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difficile de faire respecter les règles et les lois dans un espace numérique.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3946568-732D-928D-C8AF-EBFCE70D5B83}"/>
              </a:ext>
            </a:extLst>
          </p:cNvPr>
          <p:cNvSpPr/>
          <p:nvPr/>
        </p:nvSpPr>
        <p:spPr>
          <a:xfrm>
            <a:off x="326455" y="1113920"/>
            <a:ext cx="2736341" cy="1453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lnSpc>
                <a:spcPct val="115000"/>
              </a:lnSpc>
            </a:pPr>
            <a:r>
              <a:rPr lang="fr-FR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Déterminer si une expansion dans le métavers est bénéfique pour notre entreprise.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D8F7C37-40A6-F15F-37C2-9DA4BA5DB829}"/>
              </a:ext>
            </a:extLst>
          </p:cNvPr>
          <p:cNvSpPr/>
          <p:nvPr/>
        </p:nvSpPr>
        <p:spPr>
          <a:xfrm>
            <a:off x="326455" y="3933373"/>
            <a:ext cx="3154684" cy="22031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Commencez un essai et poursuivez les recherches. Examinez les opportunités publicitaires et les coûts de vitrine virtuelle. Rencontrez un représentant du métavers sur les politiques de sécurité et juridiques. 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4" name="TextBox 483">
            <a:extLst>
              <a:ext uri="{FF2B5EF4-FFF2-40B4-BE49-F238E27FC236}">
                <a16:creationId xmlns:a16="http://schemas.microsoft.com/office/drawing/2014/main" id="{11E53A53-D3F0-6927-7A51-E3B6161700CD}"/>
              </a:ext>
            </a:extLst>
          </p:cNvPr>
          <p:cNvSpPr txBox="1"/>
          <p:nvPr/>
        </p:nvSpPr>
        <p:spPr>
          <a:xfrm>
            <a:off x="3726469" y="713381"/>
            <a:ext cx="3869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forces</a:t>
            </a:r>
          </a:p>
          <a:p>
            <a:endParaRPr lang="en-US" sz="2400" dirty="0"/>
          </a:p>
        </p:txBody>
      </p:sp>
      <p:sp>
        <p:nvSpPr>
          <p:cNvPr id="485" name="TextBox 484">
            <a:extLst>
              <a:ext uri="{FF2B5EF4-FFF2-40B4-BE49-F238E27FC236}">
                <a16:creationId xmlns:a16="http://schemas.microsoft.com/office/drawing/2014/main" id="{3EEE776B-0CAA-5CF5-3459-11B6425E5C8E}"/>
              </a:ext>
            </a:extLst>
          </p:cNvPr>
          <p:cNvSpPr txBox="1"/>
          <p:nvPr/>
        </p:nvSpPr>
        <p:spPr>
          <a:xfrm>
            <a:off x="276709" y="713381"/>
            <a:ext cx="2902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Buts de l’analyse</a:t>
            </a:r>
          </a:p>
          <a:p>
            <a:endParaRPr lang="en-US" sz="2400" dirty="0"/>
          </a:p>
        </p:txBody>
      </p:sp>
      <p:sp>
        <p:nvSpPr>
          <p:cNvPr id="486" name="TextBox 485">
            <a:extLst>
              <a:ext uri="{FF2B5EF4-FFF2-40B4-BE49-F238E27FC236}">
                <a16:creationId xmlns:a16="http://schemas.microsoft.com/office/drawing/2014/main" id="{21A27599-6210-D71A-74C9-4DFCD713D877}"/>
              </a:ext>
            </a:extLst>
          </p:cNvPr>
          <p:cNvSpPr txBox="1"/>
          <p:nvPr/>
        </p:nvSpPr>
        <p:spPr>
          <a:xfrm>
            <a:off x="7997560" y="713381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faiblesses</a:t>
            </a:r>
          </a:p>
        </p:txBody>
      </p:sp>
      <p:sp>
        <p:nvSpPr>
          <p:cNvPr id="487" name="TextBox 486">
            <a:extLst>
              <a:ext uri="{FF2B5EF4-FFF2-40B4-BE49-F238E27FC236}">
                <a16:creationId xmlns:a16="http://schemas.microsoft.com/office/drawing/2014/main" id="{917980BF-946C-08AB-8914-54756615DC55}"/>
              </a:ext>
            </a:extLst>
          </p:cNvPr>
          <p:cNvSpPr txBox="1"/>
          <p:nvPr/>
        </p:nvSpPr>
        <p:spPr>
          <a:xfrm>
            <a:off x="3726469" y="6098836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opportunités</a:t>
            </a:r>
          </a:p>
        </p:txBody>
      </p:sp>
      <p:sp>
        <p:nvSpPr>
          <p:cNvPr id="488" name="TextBox 487">
            <a:extLst>
              <a:ext uri="{FF2B5EF4-FFF2-40B4-BE49-F238E27FC236}">
                <a16:creationId xmlns:a16="http://schemas.microsoft.com/office/drawing/2014/main" id="{5462DBA9-BBAC-9C40-F077-D2DC60E9EB56}"/>
              </a:ext>
            </a:extLst>
          </p:cNvPr>
          <p:cNvSpPr txBox="1"/>
          <p:nvPr/>
        </p:nvSpPr>
        <p:spPr>
          <a:xfrm>
            <a:off x="276709" y="3178289"/>
            <a:ext cx="320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Évaluation et </a:t>
            </a:r>
            <a:br>
              <a:rPr lang="fr-FR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lang="fr-FR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étapes suivantes </a:t>
            </a:r>
          </a:p>
        </p:txBody>
      </p:sp>
      <p:sp>
        <p:nvSpPr>
          <p:cNvPr id="489" name="TextBox 488">
            <a:extLst>
              <a:ext uri="{FF2B5EF4-FFF2-40B4-BE49-F238E27FC236}">
                <a16:creationId xmlns:a16="http://schemas.microsoft.com/office/drawing/2014/main" id="{44C19925-7B09-BDFF-C70E-F59BC28707F7}"/>
              </a:ext>
            </a:extLst>
          </p:cNvPr>
          <p:cNvSpPr txBox="1"/>
          <p:nvPr/>
        </p:nvSpPr>
        <p:spPr>
          <a:xfrm>
            <a:off x="7997560" y="6098836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menaces</a:t>
            </a:r>
          </a:p>
        </p:txBody>
      </p:sp>
      <p:sp>
        <p:nvSpPr>
          <p:cNvPr id="490" name="TextBox 10">
            <a:extLst>
              <a:ext uri="{FF2B5EF4-FFF2-40B4-BE49-F238E27FC236}">
                <a16:creationId xmlns:a16="http://schemas.microsoft.com/office/drawing/2014/main" id="{5096EA10-BFC2-1517-0ACA-AEA8CFF0CC09}"/>
              </a:ext>
            </a:extLst>
          </p:cNvPr>
          <p:cNvSpPr txBox="1"/>
          <p:nvPr/>
        </p:nvSpPr>
        <p:spPr>
          <a:xfrm>
            <a:off x="4367019" y="3098348"/>
            <a:ext cx="3407512" cy="863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Fo</a:t>
            </a:r>
          </a:p>
        </p:txBody>
      </p:sp>
      <p:sp>
        <p:nvSpPr>
          <p:cNvPr id="491" name="TextBox 11">
            <a:extLst>
              <a:ext uri="{FF2B5EF4-FFF2-40B4-BE49-F238E27FC236}">
                <a16:creationId xmlns:a16="http://schemas.microsoft.com/office/drawing/2014/main" id="{3E756D62-3592-337A-CCCF-E28E4BC2F62A}"/>
              </a:ext>
            </a:extLst>
          </p:cNvPr>
          <p:cNvSpPr txBox="1"/>
          <p:nvPr/>
        </p:nvSpPr>
        <p:spPr>
          <a:xfrm>
            <a:off x="7818092" y="3098348"/>
            <a:ext cx="3492500" cy="863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Fa</a:t>
            </a:r>
          </a:p>
        </p:txBody>
      </p:sp>
      <p:sp>
        <p:nvSpPr>
          <p:cNvPr id="492" name="TextBox 12">
            <a:extLst>
              <a:ext uri="{FF2B5EF4-FFF2-40B4-BE49-F238E27FC236}">
                <a16:creationId xmlns:a16="http://schemas.microsoft.com/office/drawing/2014/main" id="{7E60A8AE-8838-15F4-7B4B-1FB5174D8B52}"/>
              </a:ext>
            </a:extLst>
          </p:cNvPr>
          <p:cNvSpPr txBox="1"/>
          <p:nvPr/>
        </p:nvSpPr>
        <p:spPr>
          <a:xfrm>
            <a:off x="4285692" y="3625398"/>
            <a:ext cx="3492500" cy="5842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O</a:t>
            </a:r>
          </a:p>
        </p:txBody>
      </p:sp>
      <p:sp>
        <p:nvSpPr>
          <p:cNvPr id="493" name="TextBox 13">
            <a:extLst>
              <a:ext uri="{FF2B5EF4-FFF2-40B4-BE49-F238E27FC236}">
                <a16:creationId xmlns:a16="http://schemas.microsoft.com/office/drawing/2014/main" id="{C4E1BF29-7235-564B-97AD-A7A506D8820E}"/>
              </a:ext>
            </a:extLst>
          </p:cNvPr>
          <p:cNvSpPr txBox="1"/>
          <p:nvPr/>
        </p:nvSpPr>
        <p:spPr>
          <a:xfrm>
            <a:off x="7845552" y="3625398"/>
            <a:ext cx="3384013" cy="6159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55070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474205"/>
              </p:ext>
            </p:extLst>
          </p:nvPr>
        </p:nvGraphicFramePr>
        <p:xfrm>
          <a:off x="787790" y="1050352"/>
          <a:ext cx="10611138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11138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</a:t>
                      </a:r>
                      <a:r>
                        <a:rPr lang="fr-FR" sz="1400" b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Smartsheet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2448</TotalTime>
  <Words>410</Words>
  <Application>Microsoft Office PowerPoint</Application>
  <PresentationFormat>Widescreen</PresentationFormat>
  <Paragraphs>42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Symbol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67</cp:revision>
  <cp:lastPrinted>2020-08-31T22:23:58Z</cp:lastPrinted>
  <dcterms:created xsi:type="dcterms:W3CDTF">2021-07-07T23:54:57Z</dcterms:created>
  <dcterms:modified xsi:type="dcterms:W3CDTF">2024-12-08T12:56:07Z</dcterms:modified>
</cp:coreProperties>
</file>