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7" r:id="rId2"/>
    <p:sldId id="349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0F0"/>
    <a:srgbClr val="E6DFDB"/>
    <a:srgbClr val="EDE4DB"/>
    <a:srgbClr val="FBF2EB"/>
    <a:srgbClr val="FE5A01"/>
    <a:srgbClr val="FFF2F0"/>
    <a:srgbClr val="00E8F6"/>
    <a:srgbClr val="007A84"/>
    <a:srgbClr val="00929D"/>
    <a:srgbClr val="AD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18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ounded Rectangle 317">
            <a:extLst>
              <a:ext uri="{FF2B5EF4-FFF2-40B4-BE49-F238E27FC236}">
                <a16:creationId xmlns:a16="http://schemas.microsoft.com/office/drawing/2014/main" id="{9253457F-3543-0E27-79AC-3923E17F5DCF}"/>
              </a:ext>
            </a:extLst>
          </p:cNvPr>
          <p:cNvSpPr/>
          <p:nvPr/>
        </p:nvSpPr>
        <p:spPr>
          <a:xfrm>
            <a:off x="288320" y="689257"/>
            <a:ext cx="2770632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9" name="Rounded Rectangle 318">
            <a:extLst>
              <a:ext uri="{FF2B5EF4-FFF2-40B4-BE49-F238E27FC236}">
                <a16:creationId xmlns:a16="http://schemas.microsoft.com/office/drawing/2014/main" id="{5906C3F9-2844-6815-389C-4F901549E5E5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3" name="Rounded Rectangle 312">
            <a:extLst>
              <a:ext uri="{FF2B5EF4-FFF2-40B4-BE49-F238E27FC236}">
                <a16:creationId xmlns:a16="http://schemas.microsoft.com/office/drawing/2014/main" id="{ABC237E0-2E25-738D-8313-EEE052096420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4" name="Rounded Rectangle 313">
            <a:extLst>
              <a:ext uri="{FF2B5EF4-FFF2-40B4-BE49-F238E27FC236}">
                <a16:creationId xmlns:a16="http://schemas.microsoft.com/office/drawing/2014/main" id="{366BC4D4-E19A-447C-DA54-7A2BCF263183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5" name="Rounded Rectangle 314">
            <a:extLst>
              <a:ext uri="{FF2B5EF4-FFF2-40B4-BE49-F238E27FC236}">
                <a16:creationId xmlns:a16="http://schemas.microsoft.com/office/drawing/2014/main" id="{19E71438-1DC0-5BEE-1C53-21A8DFE24CD9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6" name="Rounded Rectangle 315">
            <a:extLst>
              <a:ext uri="{FF2B5EF4-FFF2-40B4-BE49-F238E27FC236}">
                <a16:creationId xmlns:a16="http://schemas.microsoft.com/office/drawing/2014/main" id="{C59D4DAB-A5AE-4EBC-2678-4C7ED0AEA6E1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71175741-2835-EDF3-8458-F817F5CB65EC}"/>
              </a:ext>
            </a:extLst>
          </p:cNvPr>
          <p:cNvSpPr/>
          <p:nvPr/>
        </p:nvSpPr>
        <p:spPr>
          <a:xfrm>
            <a:off x="3841781" y="1107254"/>
            <a:ext cx="3381152" cy="2339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Axé sur le consommateur 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pouvons vendre des produits numériques uniquement à des clients du monde entier.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Axé sur les affaires 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pouvons intégrer la technologie de la chaîne de blocs et accepter toutes sortes de paiements numériques.</a:t>
            </a: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01E4FEBF-A5C0-FF35-30D4-369E090294D2}"/>
              </a:ext>
            </a:extLst>
          </p:cNvPr>
          <p:cNvSpPr/>
          <p:nvPr/>
        </p:nvSpPr>
        <p:spPr>
          <a:xfrm>
            <a:off x="7844190" y="111839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Infrastructure en phase de démarrage 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y aura un nombre important de problèmes liés à la croissance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de mentors ou d’experts 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Parce que le métavers est nouveau, </a:t>
            </a:r>
            <a:b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n’y a pas de mentors ou d’experts éprouvés pour nous guider.</a:t>
            </a: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C2EB99B9-D349-CB7B-5803-E4DF38CB651A}"/>
              </a:ext>
            </a:extLst>
          </p:cNvPr>
          <p:cNvSpPr/>
          <p:nvPr/>
        </p:nvSpPr>
        <p:spPr>
          <a:xfrm>
            <a:off x="3802684" y="3776472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Expansion numérique 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avons l’occasion de toucher un public beaucoup plus large (c’est-à-dire international).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Nouveaux flux de revenus : </a:t>
            </a:r>
            <a:b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pouvons créer de nouvelles gammes de produits numériques </a:t>
            </a:r>
            <a:b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réels et nous préparer à la croissance et à l’évolution futures.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EDB1A0A1-3369-8492-E2CD-143DA9977575}"/>
              </a:ext>
            </a:extLst>
          </p:cNvPr>
          <p:cNvSpPr/>
          <p:nvPr/>
        </p:nvSpPr>
        <p:spPr>
          <a:xfrm>
            <a:off x="7844190" y="3722503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Sécurité 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connaissances en matière de cybersécurité et de risques de piratage dans le métavers sont insuffisantes.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Criminalité et harcèlement 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difficile de faire respecter les règles et les lois dans un espace numérique.</a:t>
            </a: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63C277D0-F86C-502D-9943-8FFCF7EEB341}"/>
              </a:ext>
            </a:extLst>
          </p:cNvPr>
          <p:cNvSpPr/>
          <p:nvPr/>
        </p:nvSpPr>
        <p:spPr>
          <a:xfrm>
            <a:off x="326455" y="1113920"/>
            <a:ext cx="2545793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Déterminer si une expansion dans le métavers est bénéfique pour notre entreprise.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7618A27A-8229-D02A-89DD-01C7C1A127E6}"/>
              </a:ext>
            </a:extLst>
          </p:cNvPr>
          <p:cNvSpPr/>
          <p:nvPr/>
        </p:nvSpPr>
        <p:spPr>
          <a:xfrm>
            <a:off x="326455" y="3933373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Commencez un essai et poursuivez les recherches. Examinez les opportunités publicitaires et les coûts de vitrine virtuelle. Rencontrez un représentant du métavers sur les politiques de sécurité et juridiques.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18721"/>
            <a:ext cx="113760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DES RISQUES, DES OPPORTUNITÉS ET DES MENACES - EXEMPLE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B89E40-E4A5-C5FD-0BB0-9DC707679478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forces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FD0400-DB7F-9438-FD09-4AC4B47A0D1E}"/>
              </a:ext>
            </a:extLst>
          </p:cNvPr>
          <p:cNvSpPr txBox="1"/>
          <p:nvPr/>
        </p:nvSpPr>
        <p:spPr>
          <a:xfrm>
            <a:off x="276709" y="713381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Buts de l’analyse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570315-544A-F977-07BF-0710B7FDCF40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faiblesses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53574C-4E2C-8478-4113-0F3179C7B6A7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opportunités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12D8E5-EA5C-6CB1-3717-1DE7EEDB54E0}"/>
              </a:ext>
            </a:extLst>
          </p:cNvPr>
          <p:cNvSpPr txBox="1"/>
          <p:nvPr/>
        </p:nvSpPr>
        <p:spPr>
          <a:xfrm>
            <a:off x="276709" y="3178289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Évaluation et étapes suivantes</a:t>
            </a:r>
            <a:b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F3C2ED-71E5-FBD9-B4CB-7E00668B0E3B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menaces</a:t>
            </a: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07436DD7-88F2-8578-9318-AE6C3A8F4D22}"/>
              </a:ext>
            </a:extLst>
          </p:cNvPr>
          <p:cNvSpPr txBox="1"/>
          <p:nvPr/>
        </p:nvSpPr>
        <p:spPr>
          <a:xfrm>
            <a:off x="4370832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Fo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3E96242A-4F94-3DA5-8177-62F562AC6F54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Fa</a:t>
            </a:r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E7BD5641-E04B-EEC0-F5F2-F9BA751238A1}"/>
              </a:ext>
            </a:extLst>
          </p:cNvPr>
          <p:cNvSpPr txBox="1"/>
          <p:nvPr/>
        </p:nvSpPr>
        <p:spPr>
          <a:xfrm>
            <a:off x="4288536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5E862EE4-23E6-8ADE-C63E-723928C87D8F}"/>
              </a:ext>
            </a:extLst>
          </p:cNvPr>
          <p:cNvSpPr txBox="1"/>
          <p:nvPr/>
        </p:nvSpPr>
        <p:spPr>
          <a:xfrm>
            <a:off x="7840853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</a:t>
            </a:r>
          </a:p>
        </p:txBody>
      </p:sp>
      <p:pic>
        <p:nvPicPr>
          <p:cNvPr id="13" name="Picture 12">
            <a:hlinkClick r:id="rId2"/>
            <a:extLst>
              <a:ext uri="{FF2B5EF4-FFF2-40B4-BE49-F238E27FC236}">
                <a16:creationId xmlns:a16="http://schemas.microsoft.com/office/drawing/2014/main" id="{9867FA1E-790A-427E-4E80-24529FB2C2E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401493" y="116776"/>
            <a:ext cx="2465822" cy="49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Rounded Rectangle 317">
            <a:extLst>
              <a:ext uri="{FF2B5EF4-FFF2-40B4-BE49-F238E27FC236}">
                <a16:creationId xmlns:a16="http://schemas.microsoft.com/office/drawing/2014/main" id="{9253457F-3543-0E27-79AC-3923E17F5DCF}"/>
              </a:ext>
            </a:extLst>
          </p:cNvPr>
          <p:cNvSpPr/>
          <p:nvPr/>
        </p:nvSpPr>
        <p:spPr>
          <a:xfrm>
            <a:off x="288320" y="689257"/>
            <a:ext cx="2770632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A15D7C-FA4A-6EF8-865E-BCE24D725F65}"/>
              </a:ext>
            </a:extLst>
          </p:cNvPr>
          <p:cNvSpPr txBox="1"/>
          <p:nvPr/>
        </p:nvSpPr>
        <p:spPr>
          <a:xfrm>
            <a:off x="261926" y="95313"/>
            <a:ext cx="10701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DES RISQUES, DES OPPORTUNITÉS ET DES MENACES</a:t>
            </a:r>
          </a:p>
        </p:txBody>
      </p:sp>
      <p:sp>
        <p:nvSpPr>
          <p:cNvPr id="319" name="Rounded Rectangle 318">
            <a:extLst>
              <a:ext uri="{FF2B5EF4-FFF2-40B4-BE49-F238E27FC236}">
                <a16:creationId xmlns:a16="http://schemas.microsoft.com/office/drawing/2014/main" id="{5906C3F9-2844-6815-389C-4F901549E5E5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3" name="Rounded Rectangle 312">
            <a:extLst>
              <a:ext uri="{FF2B5EF4-FFF2-40B4-BE49-F238E27FC236}">
                <a16:creationId xmlns:a16="http://schemas.microsoft.com/office/drawing/2014/main" id="{ABC237E0-2E25-738D-8313-EEE052096420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4" name="Rounded Rectangle 313">
            <a:extLst>
              <a:ext uri="{FF2B5EF4-FFF2-40B4-BE49-F238E27FC236}">
                <a16:creationId xmlns:a16="http://schemas.microsoft.com/office/drawing/2014/main" id="{366BC4D4-E19A-447C-DA54-7A2BCF263183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5" name="Rounded Rectangle 314">
            <a:extLst>
              <a:ext uri="{FF2B5EF4-FFF2-40B4-BE49-F238E27FC236}">
                <a16:creationId xmlns:a16="http://schemas.microsoft.com/office/drawing/2014/main" id="{19E71438-1DC0-5BEE-1C53-21A8DFE24CD9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16" name="Rounded Rectangle 315">
            <a:extLst>
              <a:ext uri="{FF2B5EF4-FFF2-40B4-BE49-F238E27FC236}">
                <a16:creationId xmlns:a16="http://schemas.microsoft.com/office/drawing/2014/main" id="{C59D4DAB-A5AE-4EBC-2678-4C7ED0AEA6E1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71175741-2835-EDF3-8458-F817F5CB65EC}"/>
              </a:ext>
            </a:extLst>
          </p:cNvPr>
          <p:cNvSpPr/>
          <p:nvPr/>
        </p:nvSpPr>
        <p:spPr>
          <a:xfrm>
            <a:off x="3841781" y="1107254"/>
            <a:ext cx="3381152" cy="2121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Force 1</a:t>
            </a: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01E4FEBF-A5C0-FF35-30D4-369E090294D2}"/>
              </a:ext>
            </a:extLst>
          </p:cNvPr>
          <p:cNvSpPr/>
          <p:nvPr/>
        </p:nvSpPr>
        <p:spPr>
          <a:xfrm>
            <a:off x="7844190" y="110725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Faiblesse 1</a:t>
            </a: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C2EB99B9-D349-CB7B-5803-E4DF38CB651A}"/>
              </a:ext>
            </a:extLst>
          </p:cNvPr>
          <p:cNvSpPr/>
          <p:nvPr/>
        </p:nvSpPr>
        <p:spPr>
          <a:xfrm>
            <a:off x="3802684" y="3722503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fr-FR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Opportunité 1</a:t>
            </a: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EDB1A0A1-3369-8492-E2CD-143DA9977575}"/>
              </a:ext>
            </a:extLst>
          </p:cNvPr>
          <p:cNvSpPr/>
          <p:nvPr/>
        </p:nvSpPr>
        <p:spPr>
          <a:xfrm>
            <a:off x="7844190" y="3722503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Menace 1</a:t>
            </a:r>
          </a:p>
        </p:txBody>
      </p:sp>
      <p:sp>
        <p:nvSpPr>
          <p:cNvPr id="408" name="Rectangle 407">
            <a:extLst>
              <a:ext uri="{FF2B5EF4-FFF2-40B4-BE49-F238E27FC236}">
                <a16:creationId xmlns:a16="http://schemas.microsoft.com/office/drawing/2014/main" id="{63C277D0-F86C-502D-9943-8FFCF7EEB341}"/>
              </a:ext>
            </a:extLst>
          </p:cNvPr>
          <p:cNvSpPr/>
          <p:nvPr/>
        </p:nvSpPr>
        <p:spPr>
          <a:xfrm>
            <a:off x="326455" y="1113920"/>
            <a:ext cx="2545793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fr-FR" sz="130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Buts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7618A27A-8229-D02A-89DD-01C7C1A127E6}"/>
              </a:ext>
            </a:extLst>
          </p:cNvPr>
          <p:cNvSpPr/>
          <p:nvPr/>
        </p:nvSpPr>
        <p:spPr>
          <a:xfrm>
            <a:off x="326455" y="3933373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Évaluation et étapes suivantes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5C8A39-62B3-353B-F993-47F54E59A141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forces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007ED8-CB98-8BF7-32A0-17F1B06BF265}"/>
              </a:ext>
            </a:extLst>
          </p:cNvPr>
          <p:cNvSpPr txBox="1"/>
          <p:nvPr/>
        </p:nvSpPr>
        <p:spPr>
          <a:xfrm>
            <a:off x="276709" y="713381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Buts de l’analyse</a:t>
            </a:r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0031D5-8095-D4C1-BA47-D6CBA79F0999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faiblesses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FBBD7B-D4ED-DCCE-8184-0C852BDA5EB8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opportunités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5C460F-68A9-8CF3-BFDB-E9124A91AFFA}"/>
              </a:ext>
            </a:extLst>
          </p:cNvPr>
          <p:cNvSpPr txBox="1"/>
          <p:nvPr/>
        </p:nvSpPr>
        <p:spPr>
          <a:xfrm>
            <a:off x="276709" y="3178289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Évaluation et étapes suivantes</a:t>
            </a:r>
            <a:b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64987F-1566-01ED-2A0B-4991FB76D68F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menaces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2884B02C-BDDD-55D4-07C7-A008B98ED9AE}"/>
              </a:ext>
            </a:extLst>
          </p:cNvPr>
          <p:cNvSpPr txBox="1"/>
          <p:nvPr/>
        </p:nvSpPr>
        <p:spPr>
          <a:xfrm>
            <a:off x="4370832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Fo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6474887C-54DD-B1EE-1948-177B6C99D08F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Fa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0B8E3B2A-BE29-A4D9-2B38-9092C3284498}"/>
              </a:ext>
            </a:extLst>
          </p:cNvPr>
          <p:cNvSpPr txBox="1"/>
          <p:nvPr/>
        </p:nvSpPr>
        <p:spPr>
          <a:xfrm>
            <a:off x="4288536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12" name="TextBox 13">
            <a:extLst>
              <a:ext uri="{FF2B5EF4-FFF2-40B4-BE49-F238E27FC236}">
                <a16:creationId xmlns:a16="http://schemas.microsoft.com/office/drawing/2014/main" id="{7CFDB8DA-F6ED-D289-A6F0-636C4DEEFABA}"/>
              </a:ext>
            </a:extLst>
          </p:cNvPr>
          <p:cNvSpPr txBox="1"/>
          <p:nvPr/>
        </p:nvSpPr>
        <p:spPr>
          <a:xfrm>
            <a:off x="7845552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5507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2417</TotalTime>
  <Words>411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Symbol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59</cp:revision>
  <cp:lastPrinted>2020-08-31T22:23:58Z</cp:lastPrinted>
  <dcterms:created xsi:type="dcterms:W3CDTF">2021-07-07T23:54:57Z</dcterms:created>
  <dcterms:modified xsi:type="dcterms:W3CDTF">2024-12-08T12:56:33Z</dcterms:modified>
</cp:coreProperties>
</file>