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sldIdLst>
    <p:sldId id="351" r:id="rId2"/>
    <p:sldId id="352" r:id="rId3"/>
    <p:sldId id="29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E659"/>
    <a:srgbClr val="FFFF00"/>
    <a:srgbClr val="F7F9FB"/>
    <a:srgbClr val="EAEEF3"/>
    <a:srgbClr val="F3F0F0"/>
    <a:srgbClr val="E6DFDB"/>
    <a:srgbClr val="EDE4DB"/>
    <a:srgbClr val="FBF2EB"/>
    <a:srgbClr val="FE5A01"/>
    <a:srgbClr val="FFF2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814" autoAdjust="0"/>
    <p:restoredTop sz="86447"/>
  </p:normalViewPr>
  <p:slideViewPr>
    <p:cSldViewPr snapToGrid="0" snapToObjects="1">
      <p:cViewPr varScale="1">
        <p:scale>
          <a:sx n="108" d="100"/>
          <a:sy n="108" d="100"/>
        </p:scale>
        <p:origin x="1272" y="102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C0711C10-233D-DA48-A5CB-9365BBABB6B4}" type="slidenum">
              <a:rPr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12/8/2024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r.smartsheet.com/try-it?trp=18187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1163363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MODÈLE DE MATRICE DES RISQUES ET DES OPPORTUNITÉS</a:t>
            </a:r>
          </a:p>
        </p:txBody>
      </p:sp>
      <p:pic>
        <p:nvPicPr>
          <p:cNvPr id="526" name="Picture 525">
            <a:hlinkClick r:id="rId2"/>
            <a:extLst>
              <a:ext uri="{FF2B5EF4-FFF2-40B4-BE49-F238E27FC236}">
                <a16:creationId xmlns:a16="http://schemas.microsoft.com/office/drawing/2014/main" id="{FBE43351-BC7D-4D94-A6F1-E00A6D44368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9335899" y="224390"/>
            <a:ext cx="2465822" cy="490440"/>
          </a:xfrm>
          <a:prstGeom prst="rect">
            <a:avLst/>
          </a:prstGeom>
        </p:spPr>
      </p:pic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886C7DFE-B85D-0D0F-FAF3-AFC34F3C1F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036722"/>
              </p:ext>
            </p:extLst>
          </p:nvPr>
        </p:nvGraphicFramePr>
        <p:xfrm>
          <a:off x="6251163" y="870823"/>
          <a:ext cx="5550558" cy="5722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2118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DU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DU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DE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9540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INTOLÉRABLE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POSSIBLE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EXTRÊME</a:t>
                      </a: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7940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RISQUE ET IMPACT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91048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Pénurie de protections oculaires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Augmentation du nombre de blessures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Production retardée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Augmentation des primes d’assurance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2092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3230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Augmenter l’offre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Avertissements de faible niveau de stock </a:t>
                      </a:r>
                    </a:p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- Trouver d’autres fournisseurs</a:t>
                      </a: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id="{F4493ECF-B02A-9F3D-F40E-06804ABC747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213" y="834964"/>
            <a:ext cx="5796261" cy="579864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521320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TextBox 524">
            <a:extLst>
              <a:ext uri="{FF2B5EF4-FFF2-40B4-BE49-F238E27FC236}">
                <a16:creationId xmlns:a16="http://schemas.microsoft.com/office/drawing/2014/main" id="{993314DF-19A8-7BA0-E7D5-9AAE57CDF62A}"/>
              </a:ext>
            </a:extLst>
          </p:cNvPr>
          <p:cNvSpPr txBox="1"/>
          <p:nvPr/>
        </p:nvSpPr>
        <p:spPr>
          <a:xfrm>
            <a:off x="207847" y="224390"/>
            <a:ext cx="791871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fr-FR" sz="26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</a:rPr>
              <a:t>MATRICE DES RISQUES ET DES OPPORTUNITÉS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E4645E0-747C-1295-F8B6-F4ACD88622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1980129"/>
              </p:ext>
            </p:extLst>
          </p:nvPr>
        </p:nvGraphicFramePr>
        <p:xfrm>
          <a:off x="6251163" y="870823"/>
          <a:ext cx="5550558" cy="5722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9556">
                  <a:extLst>
                    <a:ext uri="{9D8B030D-6E8A-4147-A177-3AD203B41FA5}">
                      <a16:colId xmlns:a16="http://schemas.microsoft.com/office/drawing/2014/main" val="3795786135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37213754"/>
                    </a:ext>
                  </a:extLst>
                </a:gridCol>
                <a:gridCol w="1850501">
                  <a:extLst>
                    <a:ext uri="{9D8B030D-6E8A-4147-A177-3AD203B41FA5}">
                      <a16:colId xmlns:a16="http://schemas.microsoft.com/office/drawing/2014/main" val="1959910323"/>
                    </a:ext>
                  </a:extLst>
                </a:gridCol>
              </a:tblGrid>
              <a:tr h="421182"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GRAVITÉ DU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PROBABILITÉ DU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NIVEAU DE </a:t>
                      </a:r>
                      <a:br>
                        <a:rPr lang="en-US" sz="105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</a:br>
                      <a:r>
                        <a:rPr lang="fr-FR" sz="1050" b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RISQUE</a:t>
                      </a:r>
                    </a:p>
                  </a:txBody>
                  <a:tcPr marL="70715" marR="56474" marT="70715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9546052"/>
                  </a:ext>
                </a:extLst>
              </a:tr>
              <a:tr h="4495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0715" marR="56474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27060009"/>
                  </a:ext>
                </a:extLst>
              </a:tr>
              <a:tr h="507940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RISQUE ET IMPACT</a:t>
                      </a:r>
                    </a:p>
                  </a:txBody>
                  <a:tcPr marL="70715" marR="56474" marT="70715" marB="0" anchor="b"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7348549"/>
                  </a:ext>
                </a:extLst>
              </a:tr>
              <a:tr h="1491048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8780632"/>
                  </a:ext>
                </a:extLst>
              </a:tr>
              <a:tr h="420927">
                <a:tc gridSpan="3">
                  <a:txBody>
                    <a:bodyPr/>
                    <a:lstStyle/>
                    <a:p>
                      <a:pPr marL="0" marR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effectLst/>
                          <a:latin typeface="Century Gothic" panose="020B0502020202020204" pitchFamily="34" charset="0"/>
                        </a:rPr>
                        <a:t>OPPORTUNITÉS</a:t>
                      </a:r>
                    </a:p>
                  </a:txBody>
                  <a:tcPr marL="70715" marR="56474" marT="70715" marB="0" anchor="b">
                    <a:lnT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9850893"/>
                  </a:ext>
                </a:extLst>
              </a:tr>
              <a:tr h="2432304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2880" marR="56474" marT="182880" marB="0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0452573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793B444F-D10B-EEF6-9164-4603EDDB8A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213" y="834964"/>
            <a:ext cx="5796261" cy="5798646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91925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600" b="1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EXCLUSION DE RESPONSABILITÉ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2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 rtl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Tous les articles, modèles ou informations proposés par Smartsheet sur le site Web sont fournis à titre de référence uniquement. Bien que nous nous efforcions de maintenir l’information à jour et exacte, nous ne faisons aucune déclaration, ni n’offrons aucune garantie, de quelque nature que ce soit, expresse ou implicite, quant à l’exhaustivité, l’exactitude, la fiabilité, la pertinence ou la disponibilité du site Web, ou des informations, articles, modèles ou graphiques liés, contenus sur le site. La confiance que vous accordez à ces informations relève de votre propre responsabilité, à vos propres risques.</a:t>
                      </a: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IT-Project-Roadmap-Template_PowerPoint" id="{E0B00D7D-4A39-F94B-B626-1431173AFEFD}" vid="{70A50C9C-6E0F-054C-A285-DFEABD7B55B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IC-IT-Project-Roadmap-Template_PowerPoint</Template>
  <TotalTime>2480</TotalTime>
  <Words>198</Words>
  <Application>Microsoft Office PowerPoint</Application>
  <PresentationFormat>Widescreen</PresentationFormat>
  <Paragraphs>27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Alexandra Ragazhinskaya</dc:creator>
  <cp:lastModifiedBy>Ricky Nan</cp:lastModifiedBy>
  <cp:revision>63</cp:revision>
  <cp:lastPrinted>2020-08-31T22:23:58Z</cp:lastPrinted>
  <dcterms:created xsi:type="dcterms:W3CDTF">2021-07-07T23:54:57Z</dcterms:created>
  <dcterms:modified xsi:type="dcterms:W3CDTF">2024-12-08T13:43:16Z</dcterms:modified>
</cp:coreProperties>
</file>