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47" r:id="rId2"/>
    <p:sldId id="350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E659"/>
    <a:srgbClr val="FFFF00"/>
    <a:srgbClr val="F7F9FB"/>
    <a:srgbClr val="EAEEF3"/>
    <a:srgbClr val="F3F0F0"/>
    <a:srgbClr val="E6DFDB"/>
    <a:srgbClr val="EDE4DB"/>
    <a:srgbClr val="FBF2EB"/>
    <a:srgbClr val="FE5A01"/>
    <a:srgbClr val="FFF2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814" autoAdjust="0"/>
    <p:restoredTop sz="86447"/>
  </p:normalViewPr>
  <p:slideViewPr>
    <p:cSldViewPr snapToGrid="0" snapToObjects="1">
      <p:cViewPr varScale="1">
        <p:scale>
          <a:sx n="108" d="100"/>
          <a:sy n="108" d="100"/>
        </p:scale>
        <p:origin x="1272" y="10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fr.smartsheet.com/try-it?trp=18187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" name="TextBox 524">
            <a:extLst>
              <a:ext uri="{FF2B5EF4-FFF2-40B4-BE49-F238E27FC236}">
                <a16:creationId xmlns:a16="http://schemas.microsoft.com/office/drawing/2014/main" id="{993314DF-19A8-7BA0-E7D5-9AAE57CDF62A}"/>
              </a:ext>
            </a:extLst>
          </p:cNvPr>
          <p:cNvSpPr txBox="1"/>
          <p:nvPr/>
        </p:nvSpPr>
        <p:spPr>
          <a:xfrm>
            <a:off x="207847" y="154817"/>
            <a:ext cx="1019678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2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REGISTRE DES RISQUES ET DES OPPORTUNITÉS - EXEMPLE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FCCC84C-9BA0-F969-668B-A734D71108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4319874"/>
              </p:ext>
            </p:extLst>
          </p:nvPr>
        </p:nvGraphicFramePr>
        <p:xfrm>
          <a:off x="303926" y="830984"/>
          <a:ext cx="11531566" cy="57588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34856">
                  <a:extLst>
                    <a:ext uri="{9D8B030D-6E8A-4147-A177-3AD203B41FA5}">
                      <a16:colId xmlns:a16="http://schemas.microsoft.com/office/drawing/2014/main" val="2805350575"/>
                    </a:ext>
                  </a:extLst>
                </a:gridCol>
                <a:gridCol w="2084832">
                  <a:extLst>
                    <a:ext uri="{9D8B030D-6E8A-4147-A177-3AD203B41FA5}">
                      <a16:colId xmlns:a16="http://schemas.microsoft.com/office/drawing/2014/main" val="454506827"/>
                    </a:ext>
                  </a:extLst>
                </a:gridCol>
                <a:gridCol w="978408">
                  <a:extLst>
                    <a:ext uri="{9D8B030D-6E8A-4147-A177-3AD203B41FA5}">
                      <a16:colId xmlns:a16="http://schemas.microsoft.com/office/drawing/2014/main" val="3039088257"/>
                    </a:ext>
                  </a:extLst>
                </a:gridCol>
                <a:gridCol w="1070113">
                  <a:extLst>
                    <a:ext uri="{9D8B030D-6E8A-4147-A177-3AD203B41FA5}">
                      <a16:colId xmlns:a16="http://schemas.microsoft.com/office/drawing/2014/main" val="11568570"/>
                    </a:ext>
                  </a:extLst>
                </a:gridCol>
                <a:gridCol w="1070113">
                  <a:extLst>
                    <a:ext uri="{9D8B030D-6E8A-4147-A177-3AD203B41FA5}">
                      <a16:colId xmlns:a16="http://schemas.microsoft.com/office/drawing/2014/main" val="2873069235"/>
                    </a:ext>
                  </a:extLst>
                </a:gridCol>
                <a:gridCol w="3035808">
                  <a:extLst>
                    <a:ext uri="{9D8B030D-6E8A-4147-A177-3AD203B41FA5}">
                      <a16:colId xmlns:a16="http://schemas.microsoft.com/office/drawing/2014/main" val="2229967764"/>
                    </a:ext>
                  </a:extLst>
                </a:gridCol>
                <a:gridCol w="1157436">
                  <a:extLst>
                    <a:ext uri="{9D8B030D-6E8A-4147-A177-3AD203B41FA5}">
                      <a16:colId xmlns:a16="http://schemas.microsoft.com/office/drawing/2014/main" val="607476714"/>
                    </a:ext>
                  </a:extLst>
                </a:gridCol>
              </a:tblGrid>
              <a:tr h="548358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DESCRIPTION DU RISQUE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DESCRIPTION DE L’IMPACT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NIVEAU </a:t>
                      </a:r>
                      <a:b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D’IMPACT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NIVEAU DE PROBABILITÉ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NIVEAU DE PRIORITÉ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OPPORTUNITÉS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PROPRIÉTAIRE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053626"/>
                  </a:ext>
                </a:extLst>
              </a:tr>
              <a:tr h="708396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900" u="none" strike="noStrike">
                          <a:effectLst/>
                          <a:latin typeface="Century Gothic" panose="020B0502020202020204" pitchFamily="34" charset="0"/>
                        </a:rPr>
                        <a:t>Récapitulez brièvement le risque.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  <a:t>Que se passera-t-il si le risque </a:t>
                      </a:r>
                      <a:b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  <a:t>n’est pas atténué ou éliminé ?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  <a:t>Noter de </a:t>
                      </a:r>
                      <a:b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  <a:t>1 (FAIBLE) à </a:t>
                      </a:r>
                      <a:b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  <a:t>5 (ÉLEVÉ)</a:t>
                      </a:r>
                      <a:endParaRPr lang="en-US" sz="900" u="none" strike="noStrike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  <a:t>Noter de </a:t>
                      </a:r>
                      <a:b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  <a:t>1 (FAIBLE) à </a:t>
                      </a:r>
                      <a:b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  <a:t>5 (ÉLEVÉ)</a:t>
                      </a:r>
                      <a:endParaRPr lang="en-US" sz="900" u="none" strike="noStrike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900" u="none" strike="noStrike">
                          <a:effectLst/>
                          <a:latin typeface="Century Gothic" panose="020B0502020202020204" pitchFamily="34" charset="0"/>
                        </a:rPr>
                        <a:t>(IMPACT X </a:t>
                      </a:r>
                      <a:b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900" u="none" strike="noStrike">
                          <a:effectLst/>
                          <a:latin typeface="Century Gothic" panose="020B0502020202020204" pitchFamily="34" charset="0"/>
                        </a:rPr>
                        <a:t>PROBABILITÉ)</a:t>
                      </a:r>
                      <a:b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900" u="none" strike="noStrike">
                          <a:effectLst/>
                          <a:latin typeface="Century Gothic" panose="020B0502020202020204" pitchFamily="34" charset="0"/>
                        </a:rPr>
                        <a:t>Commencez par gérer le risque le plus élevé.  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  <a:t>Que peut-on faire pour réduire ou éliminer l’impact ou la probabilité ?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900" u="none" strike="noStrike">
                          <a:effectLst/>
                          <a:latin typeface="Century Gothic" panose="020B0502020202020204" pitchFamily="34" charset="0"/>
                        </a:rPr>
                        <a:t>Qui est </a:t>
                      </a:r>
                    </a:p>
                    <a:p>
                      <a:pPr algn="l" rtl="0" fontAlgn="ctr"/>
                      <a:r>
                        <a:rPr lang="fr-FR" sz="900" u="none" strike="noStrike">
                          <a:effectLst/>
                          <a:latin typeface="Century Gothic" panose="020B0502020202020204" pitchFamily="34" charset="0"/>
                        </a:rPr>
                        <a:t>responsable ?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9807988"/>
                  </a:ext>
                </a:extLst>
              </a:tr>
              <a:tr h="648633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La livraison du matériel est retardée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Arrêt de la production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 dirty="0"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1" u="none" strike="noStrike">
                          <a:effectLst/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Maintenir le contact avec le fournisseur </a:t>
                      </a:r>
                      <a:b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et les fournisseurs alternatifs sous contrat.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Hazel Christensen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9657597"/>
                  </a:ext>
                </a:extLst>
              </a:tr>
              <a:tr h="648633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Pannes de machines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Production retardée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1" u="none" strike="noStrike">
                          <a:effectLst/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E65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Augmenter les inspections.  </a:t>
                      </a:r>
                      <a:b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Avoir des pièces de rechange sur place. 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Jason Desjardins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272929"/>
                  </a:ext>
                </a:extLst>
              </a:tr>
              <a:tr h="648633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Les fuites du toit en cas de pluie rendent le sol glissant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Glissements et chutes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 dirty="0">
                          <a:effectLst/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1" u="none" strike="noStrike">
                          <a:effectLst/>
                          <a:latin typeface="Century Gothic" panose="020B0502020202020204" pitchFamily="34" charset="0"/>
                        </a:rPr>
                        <a:t>15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- Commander des panneaux de sécurité</a:t>
                      </a:r>
                      <a:b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- Avoir des serpillières à portée de main </a:t>
                      </a:r>
                      <a:b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- Réparer le toit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Luiza Smith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7282117"/>
                  </a:ext>
                </a:extLst>
              </a:tr>
              <a:tr h="648633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Pénurie de protections oculaires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- Augmentation du nombre de blessures</a:t>
                      </a:r>
                      <a:b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- Production retardée</a:t>
                      </a:r>
                      <a:b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- Augmentation des primes d’assurance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 dirty="0"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1" u="none" strike="noStrike"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E65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- Augmenter l’offre </a:t>
                      </a:r>
                      <a:b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- Avertissements de faible niveau de stock </a:t>
                      </a:r>
                      <a:b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- Trouver d’autres fournisseurs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Sheldon Greene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1480327"/>
                  </a:ext>
                </a:extLst>
              </a:tr>
              <a:tr h="648633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 dirty="0"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1" u="none" strike="noStrike">
                          <a:effectLst/>
                          <a:latin typeface="Century Gothic" panose="020B0502020202020204" pitchFamily="34" charset="0"/>
                        </a:rPr>
                        <a:t>25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2391832"/>
                  </a:ext>
                </a:extLst>
              </a:tr>
              <a:tr h="531297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1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559392"/>
                  </a:ext>
                </a:extLst>
              </a:tr>
              <a:tr h="531297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1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0149"/>
                  </a:ext>
                </a:extLst>
              </a:tr>
            </a:tbl>
          </a:graphicData>
        </a:graphic>
      </p:graphicFrame>
      <p:pic>
        <p:nvPicPr>
          <p:cNvPr id="7" name="Picture 6">
            <a:hlinkClick r:id="rId2"/>
            <a:extLst>
              <a:ext uri="{FF2B5EF4-FFF2-40B4-BE49-F238E27FC236}">
                <a16:creationId xmlns:a16="http://schemas.microsoft.com/office/drawing/2014/main" id="{E41DC646-9A73-1265-B6E3-4035971FD134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9335899" y="171122"/>
            <a:ext cx="2465822" cy="490440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21AF6E5F-29AA-2D3E-F3A2-DE249076D5EC}"/>
              </a:ext>
            </a:extLst>
          </p:cNvPr>
          <p:cNvGrpSpPr/>
          <p:nvPr/>
        </p:nvGrpSpPr>
        <p:grpSpPr>
          <a:xfrm>
            <a:off x="1332972" y="3490074"/>
            <a:ext cx="3112170" cy="2781257"/>
            <a:chOff x="1332972" y="3490074"/>
            <a:chExt cx="3112170" cy="2781257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1F532F84-04C7-DC10-51DD-A5168E939C75}"/>
                </a:ext>
              </a:extLst>
            </p:cNvPr>
            <p:cNvSpPr/>
            <p:nvPr/>
          </p:nvSpPr>
          <p:spPr>
            <a:xfrm>
              <a:off x="1332972" y="3490074"/>
              <a:ext cx="3112170" cy="278125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92271" dist="38100" dir="8100000" sx="102000" sy="102000" algn="tr" rotWithShape="0">
                <a:schemeClr val="tx1">
                  <a:lumMod val="65000"/>
                  <a:lumOff val="35000"/>
                  <a:alpha val="40000"/>
                </a:scheme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922AB253-20BD-A835-BC33-1BBB8E0BDC28}"/>
                </a:ext>
              </a:extLst>
            </p:cNvPr>
            <p:cNvPicPr>
              <a:picLocks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438876" y="3636906"/>
              <a:ext cx="2900363" cy="257822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097513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" name="TextBox 524">
            <a:extLst>
              <a:ext uri="{FF2B5EF4-FFF2-40B4-BE49-F238E27FC236}">
                <a16:creationId xmlns:a16="http://schemas.microsoft.com/office/drawing/2014/main" id="{993314DF-19A8-7BA0-E7D5-9AAE57CDF62A}"/>
              </a:ext>
            </a:extLst>
          </p:cNvPr>
          <p:cNvSpPr txBox="1"/>
          <p:nvPr/>
        </p:nvSpPr>
        <p:spPr>
          <a:xfrm>
            <a:off x="207847" y="154817"/>
            <a:ext cx="1063178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2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MODÈLE DE REGISTRE DES RISQUES ET DES OPPORTUNITÉS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FCCC84C-9BA0-F969-668B-A734D71108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2838835"/>
              </p:ext>
            </p:extLst>
          </p:nvPr>
        </p:nvGraphicFramePr>
        <p:xfrm>
          <a:off x="303926" y="830070"/>
          <a:ext cx="11531566" cy="55625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34856">
                  <a:extLst>
                    <a:ext uri="{9D8B030D-6E8A-4147-A177-3AD203B41FA5}">
                      <a16:colId xmlns:a16="http://schemas.microsoft.com/office/drawing/2014/main" val="2805350575"/>
                    </a:ext>
                  </a:extLst>
                </a:gridCol>
                <a:gridCol w="2084832">
                  <a:extLst>
                    <a:ext uri="{9D8B030D-6E8A-4147-A177-3AD203B41FA5}">
                      <a16:colId xmlns:a16="http://schemas.microsoft.com/office/drawing/2014/main" val="454506827"/>
                    </a:ext>
                  </a:extLst>
                </a:gridCol>
                <a:gridCol w="978408">
                  <a:extLst>
                    <a:ext uri="{9D8B030D-6E8A-4147-A177-3AD203B41FA5}">
                      <a16:colId xmlns:a16="http://schemas.microsoft.com/office/drawing/2014/main" val="3039088257"/>
                    </a:ext>
                  </a:extLst>
                </a:gridCol>
                <a:gridCol w="1070113">
                  <a:extLst>
                    <a:ext uri="{9D8B030D-6E8A-4147-A177-3AD203B41FA5}">
                      <a16:colId xmlns:a16="http://schemas.microsoft.com/office/drawing/2014/main" val="11568570"/>
                    </a:ext>
                  </a:extLst>
                </a:gridCol>
                <a:gridCol w="1070113">
                  <a:extLst>
                    <a:ext uri="{9D8B030D-6E8A-4147-A177-3AD203B41FA5}">
                      <a16:colId xmlns:a16="http://schemas.microsoft.com/office/drawing/2014/main" val="2873069235"/>
                    </a:ext>
                  </a:extLst>
                </a:gridCol>
                <a:gridCol w="3035808">
                  <a:extLst>
                    <a:ext uri="{9D8B030D-6E8A-4147-A177-3AD203B41FA5}">
                      <a16:colId xmlns:a16="http://schemas.microsoft.com/office/drawing/2014/main" val="2229967764"/>
                    </a:ext>
                  </a:extLst>
                </a:gridCol>
                <a:gridCol w="1157436">
                  <a:extLst>
                    <a:ext uri="{9D8B030D-6E8A-4147-A177-3AD203B41FA5}">
                      <a16:colId xmlns:a16="http://schemas.microsoft.com/office/drawing/2014/main" val="607476714"/>
                    </a:ext>
                  </a:extLst>
                </a:gridCol>
              </a:tblGrid>
              <a:tr h="548358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DESCRIPTION DU RISQUE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DESCRIPTION DE L’IMPACT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NIVEAU </a:t>
                      </a:r>
                      <a:b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D’IMPACT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NIVEAU DE PROBABILITÉ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NIVEAU DE PRIORITÉ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OPPORTUNITÉS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PROPRIÉTAIRE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053626"/>
                  </a:ext>
                </a:extLst>
              </a:tr>
              <a:tr h="708396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  <a:t>Récapitulez brièvement le risque.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  <a:t>Que se passera-t-il si le risque </a:t>
                      </a:r>
                      <a:b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  <a:t>n’est pas atténué ou éliminé ?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  <a:t>Noter de </a:t>
                      </a:r>
                      <a:b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  <a:t>1 (FAIBLE) à </a:t>
                      </a:r>
                      <a:b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  <a:t>5 (</a:t>
                      </a:r>
                      <a:r>
                        <a:rPr lang="fr-FR" sz="900" u="none" strike="noStrike">
                          <a:effectLst/>
                          <a:latin typeface="Century Gothic" panose="020B0502020202020204" pitchFamily="34" charset="0"/>
                        </a:rPr>
                        <a:t>ÉLEVÉ)</a:t>
                      </a:r>
                      <a:endParaRPr lang="en-US" sz="900" u="none" strike="noStrike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  <a:t>Noter de </a:t>
                      </a:r>
                      <a:b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  <a:t>1 (FAIBLE) à </a:t>
                      </a:r>
                      <a:b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  <a:t>5 (ÉLEVÉ)</a:t>
                      </a:r>
                      <a:endParaRPr lang="en-US" sz="900" u="none" strike="noStrike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900" u="none" strike="noStrike">
                          <a:effectLst/>
                          <a:latin typeface="Century Gothic" panose="020B0502020202020204" pitchFamily="34" charset="0"/>
                        </a:rPr>
                        <a:t>(IMPACT X </a:t>
                      </a:r>
                      <a:b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900" u="none" strike="noStrike">
                          <a:effectLst/>
                          <a:latin typeface="Century Gothic" panose="020B0502020202020204" pitchFamily="34" charset="0"/>
                        </a:rPr>
                        <a:t>PROBABILITÉ)</a:t>
                      </a:r>
                      <a:b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900" u="none" strike="noStrike">
                          <a:effectLst/>
                          <a:latin typeface="Century Gothic" panose="020B0502020202020204" pitchFamily="34" charset="0"/>
                        </a:rPr>
                        <a:t>Commencez par gérer le risque le plus élevé.  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  <a:t>Que peut-on faire pour réduire ou éliminer l’impact ou la probabilité ?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900" u="none" strike="noStrike">
                          <a:effectLst/>
                          <a:latin typeface="Century Gothic" panose="020B0502020202020204" pitchFamily="34" charset="0"/>
                        </a:rPr>
                        <a:t>Qui est </a:t>
                      </a:r>
                    </a:p>
                    <a:p>
                      <a:pPr algn="l" rtl="0" fontAlgn="ctr"/>
                      <a:r>
                        <a:rPr lang="fr-FR" sz="900" u="none" strike="noStrike">
                          <a:effectLst/>
                          <a:latin typeface="Century Gothic" panose="020B0502020202020204" pitchFamily="34" charset="0"/>
                        </a:rPr>
                        <a:t>responsable ?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9807988"/>
                  </a:ext>
                </a:extLst>
              </a:tr>
              <a:tr h="648633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9657597"/>
                  </a:ext>
                </a:extLst>
              </a:tr>
              <a:tr h="648633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272929"/>
                  </a:ext>
                </a:extLst>
              </a:tr>
              <a:tr h="648633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7282117"/>
                  </a:ext>
                </a:extLst>
              </a:tr>
              <a:tr h="648633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1480327"/>
                  </a:ext>
                </a:extLst>
              </a:tr>
              <a:tr h="648633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2391832"/>
                  </a:ext>
                </a:extLst>
              </a:tr>
              <a:tr h="531297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559392"/>
                  </a:ext>
                </a:extLst>
              </a:tr>
              <a:tr h="531297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01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39439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EXCLUSION DE RESPONSABILITÉ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Tous les articles, modèles ou informations proposés par Smartsheet sur le site Web sont fournis à titre de référence uniquement. Bien que nous nous efforcions de maintenir l’information à jour et exacte, nous ne faisons aucune déclaration, ni n’offrons aucune garantie, de quelque nature que ce soit, expresse ou implicite, quant à l’exhaustivité, l’exactitude, la fiabilité, la pertinence ou la disponibilité du site Web, ou des informations, articles, modèles ou graphiques liés, contenus sur le site. La confiance que vous accordez à ces informations relève de votre propre responsabilité, à vos propres risques.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IC-IT-Project-Roadmap-Template_PowerPoint</Template>
  <TotalTime>2429</TotalTime>
  <Words>471</Words>
  <Application>Microsoft Office PowerPoint</Application>
  <PresentationFormat>Widescreen</PresentationFormat>
  <Paragraphs>85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Ricky Nan</cp:lastModifiedBy>
  <cp:revision>60</cp:revision>
  <cp:lastPrinted>2020-08-31T22:23:58Z</cp:lastPrinted>
  <dcterms:created xsi:type="dcterms:W3CDTF">2021-07-07T23:54:57Z</dcterms:created>
  <dcterms:modified xsi:type="dcterms:W3CDTF">2024-12-08T12:57:53Z</dcterms:modified>
</cp:coreProperties>
</file>