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08" r:id="rId2"/>
    <p:sldId id="353" r:id="rId3"/>
    <p:sldId id="418" r:id="rId4"/>
    <p:sldId id="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945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EXEMPLE DE PRÉSENTATION DU MODÈLE SIMPLE D’ÉVALUATION DES RISQUES DE CONFORMITÉ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6" y="253847"/>
            <a:ext cx="100864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EXEMPLE DE MODÈLE SIMPLE </a:t>
            </a:r>
            <a:b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fr-FR" sz="3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D’ÉVALUATION DES RISQUES DE CONFORMITÉ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56153"/>
              </p:ext>
            </p:extLst>
          </p:nvPr>
        </p:nvGraphicFramePr>
        <p:xfrm>
          <a:off x="5046605" y="5213198"/>
          <a:ext cx="6844948" cy="1007737"/>
        </p:xfrm>
        <a:graphic>
          <a:graphicData uri="http://schemas.openxmlformats.org/drawingml/2006/table">
            <a:tbl>
              <a:tblPr/>
              <a:tblGrid>
                <a:gridCol w="249054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435440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 DE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123.A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DU PROJET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LORI GARCIA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5046605" y="1815394"/>
            <a:ext cx="68449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5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PROJET OMÉGA</a:t>
            </a:r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4A6B6A73-EB79-0437-E087-8019F310DC0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8238" y="100757"/>
            <a:ext cx="3276541" cy="6516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A5CFB5-270C-2D00-09A4-68134BA3F6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33" y="1948195"/>
            <a:ext cx="4492909" cy="42727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E2D1C22-8EEB-E307-51D7-E89953A34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771667"/>
              </p:ext>
            </p:extLst>
          </p:nvPr>
        </p:nvGraphicFramePr>
        <p:xfrm>
          <a:off x="71339" y="979412"/>
          <a:ext cx="11993702" cy="5797071"/>
        </p:xfrm>
        <a:graphic>
          <a:graphicData uri="http://schemas.openxmlformats.org/drawingml/2006/table">
            <a:tbl>
              <a:tblPr/>
              <a:tblGrid>
                <a:gridCol w="316868">
                  <a:extLst>
                    <a:ext uri="{9D8B030D-6E8A-4147-A177-3AD203B41FA5}">
                      <a16:colId xmlns:a16="http://schemas.microsoft.com/office/drawing/2014/main" val="885907955"/>
                    </a:ext>
                  </a:extLst>
                </a:gridCol>
                <a:gridCol w="726661">
                  <a:extLst>
                    <a:ext uri="{9D8B030D-6E8A-4147-A177-3AD203B41FA5}">
                      <a16:colId xmlns:a16="http://schemas.microsoft.com/office/drawing/2014/main" val="1076811695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978662114"/>
                    </a:ext>
                  </a:extLst>
                </a:gridCol>
                <a:gridCol w="1145595">
                  <a:extLst>
                    <a:ext uri="{9D8B030D-6E8A-4147-A177-3AD203B41FA5}">
                      <a16:colId xmlns:a16="http://schemas.microsoft.com/office/drawing/2014/main" val="1707588105"/>
                    </a:ext>
                  </a:extLst>
                </a:gridCol>
                <a:gridCol w="1003817">
                  <a:extLst>
                    <a:ext uri="{9D8B030D-6E8A-4147-A177-3AD203B41FA5}">
                      <a16:colId xmlns:a16="http://schemas.microsoft.com/office/drawing/2014/main" val="509325398"/>
                    </a:ext>
                  </a:extLst>
                </a:gridCol>
                <a:gridCol w="647545">
                  <a:extLst>
                    <a:ext uri="{9D8B030D-6E8A-4147-A177-3AD203B41FA5}">
                      <a16:colId xmlns:a16="http://schemas.microsoft.com/office/drawing/2014/main" val="2381301671"/>
                    </a:ext>
                  </a:extLst>
                </a:gridCol>
                <a:gridCol w="610566">
                  <a:extLst>
                    <a:ext uri="{9D8B030D-6E8A-4147-A177-3AD203B41FA5}">
                      <a16:colId xmlns:a16="http://schemas.microsoft.com/office/drawing/2014/main" val="667413082"/>
                    </a:ext>
                  </a:extLst>
                </a:gridCol>
                <a:gridCol w="505838">
                  <a:extLst>
                    <a:ext uri="{9D8B030D-6E8A-4147-A177-3AD203B41FA5}">
                      <a16:colId xmlns:a16="http://schemas.microsoft.com/office/drawing/2014/main" val="3953301195"/>
                    </a:ext>
                  </a:extLst>
                </a:gridCol>
                <a:gridCol w="988979">
                  <a:extLst>
                    <a:ext uri="{9D8B030D-6E8A-4147-A177-3AD203B41FA5}">
                      <a16:colId xmlns:a16="http://schemas.microsoft.com/office/drawing/2014/main" val="676647951"/>
                    </a:ext>
                  </a:extLst>
                </a:gridCol>
                <a:gridCol w="907774">
                  <a:extLst>
                    <a:ext uri="{9D8B030D-6E8A-4147-A177-3AD203B41FA5}">
                      <a16:colId xmlns:a16="http://schemas.microsoft.com/office/drawing/2014/main" val="3317587448"/>
                    </a:ext>
                  </a:extLst>
                </a:gridCol>
                <a:gridCol w="496956">
                  <a:extLst>
                    <a:ext uri="{9D8B030D-6E8A-4147-A177-3AD203B41FA5}">
                      <a16:colId xmlns:a16="http://schemas.microsoft.com/office/drawing/2014/main" val="4002642346"/>
                    </a:ext>
                  </a:extLst>
                </a:gridCol>
                <a:gridCol w="695740">
                  <a:extLst>
                    <a:ext uri="{9D8B030D-6E8A-4147-A177-3AD203B41FA5}">
                      <a16:colId xmlns:a16="http://schemas.microsoft.com/office/drawing/2014/main" val="3572008565"/>
                    </a:ext>
                  </a:extLst>
                </a:gridCol>
                <a:gridCol w="614172">
                  <a:extLst>
                    <a:ext uri="{9D8B030D-6E8A-4147-A177-3AD203B41FA5}">
                      <a16:colId xmlns:a16="http://schemas.microsoft.com/office/drawing/2014/main" val="4229756065"/>
                    </a:ext>
                  </a:extLst>
                </a:gridCol>
                <a:gridCol w="505767">
                  <a:extLst>
                    <a:ext uri="{9D8B030D-6E8A-4147-A177-3AD203B41FA5}">
                      <a16:colId xmlns:a16="http://schemas.microsoft.com/office/drawing/2014/main" val="2054788801"/>
                    </a:ext>
                  </a:extLst>
                </a:gridCol>
                <a:gridCol w="673897">
                  <a:extLst>
                    <a:ext uri="{9D8B030D-6E8A-4147-A177-3AD203B41FA5}">
                      <a16:colId xmlns:a16="http://schemas.microsoft.com/office/drawing/2014/main" val="3975893440"/>
                    </a:ext>
                  </a:extLst>
                </a:gridCol>
                <a:gridCol w="1007932">
                  <a:extLst>
                    <a:ext uri="{9D8B030D-6E8A-4147-A177-3AD203B41FA5}">
                      <a16:colId xmlns:a16="http://schemas.microsoft.com/office/drawing/2014/main" val="267841450"/>
                    </a:ext>
                  </a:extLst>
                </a:gridCol>
              </a:tblGrid>
              <a:tr h="4711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5" marR="2165" marT="216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ÉVALUATION DES RISQUES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APRÈS ATTÉNUATION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JUGEMENT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54952"/>
                  </a:ext>
                </a:extLst>
              </a:tr>
              <a:tr h="701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RÉF./ID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ENVIRONNEMENT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ACTIVITÉS DE CONTRÔLE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ATTÉNUATIONS / AVERTISSEMENTS / RECOURS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INFORMATION ET COMMUNICATION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CONTRÔLES PRÉSENTS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</a:t>
                      </a:r>
                      <a:b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DE RISQUE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POUR CONTINUER ?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COMMENTAIRES ET REMARQUES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78875"/>
                  </a:ext>
                </a:extLst>
              </a:tr>
              <a:tr h="1571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Reprise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après sinistre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Absence de capacités de sauvegarde et de vérification des données sur site en cas de sinistre.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Dupliquez le centre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données hors site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manière à ce que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l’un d’entre eux soit sur place, et que nous disposions d’une redondance précise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et fiable des données entre les deux, en cas de catastrophe naturelle.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Définissez les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du plan de reprise après sinistre.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Tests de redondance de centres de données distincts.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Réunion du service informatique sur les normes PII et RGPD.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16970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Intégrations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données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F7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715051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1.3. 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 </a:t>
                      </a:r>
                      <a:b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d’accès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MOYENNE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C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542093"/>
                  </a:ext>
                </a:extLst>
              </a:tr>
              <a:tr h="1017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2.1 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Superviser la conformité réglementaire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INTOLÉRABLE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EXTRÊME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OUI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INDÉSIRABLE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PROBABLE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ÉLEVÉE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80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NON</a:t>
                      </a:r>
                    </a:p>
                  </a:txBody>
                  <a:tcPr marL="2165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Remarques</a:t>
                      </a:r>
                    </a:p>
                  </a:txBody>
                  <a:tcPr marL="19488" marR="2165" marT="216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61214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214684" y="248400"/>
            <a:ext cx="828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EXEMPLE D’ÉVALUATION DES RISQUES DE CONFORMITÉ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MATRICE DES RISQUES - CLÉ DE NOTATION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261050-FA77-BDA7-3560-24CDAC441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619" y="177554"/>
            <a:ext cx="8456499" cy="602714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8255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630655"/>
              </p:ext>
            </p:extLst>
          </p:nvPr>
        </p:nvGraphicFramePr>
        <p:xfrm>
          <a:off x="787791" y="1050352"/>
          <a:ext cx="1006960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960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5170</TotalTime>
  <Words>401</Words>
  <Application>Microsoft Office PowerPoint</Application>
  <PresentationFormat>Widescreen</PresentationFormat>
  <Paragraphs>103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50</cp:revision>
  <dcterms:created xsi:type="dcterms:W3CDTF">2022-01-31T17:15:25Z</dcterms:created>
  <dcterms:modified xsi:type="dcterms:W3CDTF">2024-12-08T10:49:02Z</dcterms:modified>
</cp:coreProperties>
</file>