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408" r:id="rId2"/>
    <p:sldId id="353" r:id="rId3"/>
    <p:sldId id="418" r:id="rId4"/>
    <p:sldId id="41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5BF"/>
    <a:srgbClr val="FBEBD4"/>
    <a:srgbClr val="ECF8C2"/>
    <a:srgbClr val="D1E45D"/>
    <a:srgbClr val="D2F8EE"/>
    <a:srgbClr val="F99F74"/>
    <a:srgbClr val="F88F2E"/>
    <a:srgbClr val="A1E4D7"/>
    <a:srgbClr val="CFE46E"/>
    <a:srgbClr val="C8E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7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660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0945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71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87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814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EXEMPLE DE PRÉSENTATION DU MODÈLE SIMPLE D’ÉVALUATION DES RISQUES DE CONFORMITÉ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3963B4-4E0A-77DE-5C4C-C56FE205B941}"/>
              </a:ext>
            </a:extLst>
          </p:cNvPr>
          <p:cNvSpPr txBox="1"/>
          <p:nvPr/>
        </p:nvSpPr>
        <p:spPr>
          <a:xfrm>
            <a:off x="300446" y="253847"/>
            <a:ext cx="100864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EXEMPLE DE MODÈLE SIMPLE </a:t>
            </a:r>
            <a:br>
              <a:rPr lang="fr-FR" sz="3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</a:br>
            <a:r>
              <a:rPr lang="fr-FR" sz="3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D’ÉVALUATION DES RISQUES DE CONFORMITÉ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CDDA1B3-7873-CAA0-940C-9B363A2EB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556153"/>
              </p:ext>
            </p:extLst>
          </p:nvPr>
        </p:nvGraphicFramePr>
        <p:xfrm>
          <a:off x="5046605" y="5213198"/>
          <a:ext cx="6844948" cy="1007737"/>
        </p:xfrm>
        <a:graphic>
          <a:graphicData uri="http://schemas.openxmlformats.org/drawingml/2006/table">
            <a:tbl>
              <a:tblPr/>
              <a:tblGrid>
                <a:gridCol w="2490542">
                  <a:extLst>
                    <a:ext uri="{9D8B030D-6E8A-4147-A177-3AD203B41FA5}">
                      <a16:colId xmlns:a16="http://schemas.microsoft.com/office/drawing/2014/main" val="1531615838"/>
                    </a:ext>
                  </a:extLst>
                </a:gridCol>
                <a:gridCol w="4354406">
                  <a:extLst>
                    <a:ext uri="{9D8B030D-6E8A-4147-A177-3AD203B41FA5}">
                      <a16:colId xmlns:a16="http://schemas.microsoft.com/office/drawing/2014/main" val="947185427"/>
                    </a:ext>
                  </a:extLst>
                </a:gridCol>
              </a:tblGrid>
              <a:tr h="547570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ID DE PROJET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123.A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125378"/>
                  </a:ext>
                </a:extLst>
              </a:tr>
              <a:tr h="460167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RESPONSABLE DU PROJET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LORI GARCIA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35156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06FE2BB-C43D-8813-5601-D09E0AF87853}"/>
              </a:ext>
            </a:extLst>
          </p:cNvPr>
          <p:cNvSpPr txBox="1"/>
          <p:nvPr/>
        </p:nvSpPr>
        <p:spPr>
          <a:xfrm>
            <a:off x="5046605" y="1815394"/>
            <a:ext cx="684494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5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PROJET OMÉGA</a:t>
            </a:r>
          </a:p>
        </p:txBody>
      </p:sp>
      <p:pic>
        <p:nvPicPr>
          <p:cNvPr id="8" name="Picture 7">
            <a:hlinkClick r:id="rId3"/>
            <a:extLst>
              <a:ext uri="{FF2B5EF4-FFF2-40B4-BE49-F238E27FC236}">
                <a16:creationId xmlns:a16="http://schemas.microsoft.com/office/drawing/2014/main" id="{4A6B6A73-EB79-0437-E087-8019F310DC0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48238" y="100757"/>
            <a:ext cx="3276541" cy="65168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EA5CFB5-270C-2D00-09A4-68134BA3F6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033" y="1948195"/>
            <a:ext cx="4492909" cy="427273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7983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E2D1C22-8EEB-E307-51D7-E89953A345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771667"/>
              </p:ext>
            </p:extLst>
          </p:nvPr>
        </p:nvGraphicFramePr>
        <p:xfrm>
          <a:off x="71339" y="979412"/>
          <a:ext cx="11993702" cy="5797071"/>
        </p:xfrm>
        <a:graphic>
          <a:graphicData uri="http://schemas.openxmlformats.org/drawingml/2006/table">
            <a:tbl>
              <a:tblPr/>
              <a:tblGrid>
                <a:gridCol w="316868">
                  <a:extLst>
                    <a:ext uri="{9D8B030D-6E8A-4147-A177-3AD203B41FA5}">
                      <a16:colId xmlns:a16="http://schemas.microsoft.com/office/drawing/2014/main" val="885907955"/>
                    </a:ext>
                  </a:extLst>
                </a:gridCol>
                <a:gridCol w="726661">
                  <a:extLst>
                    <a:ext uri="{9D8B030D-6E8A-4147-A177-3AD203B41FA5}">
                      <a16:colId xmlns:a16="http://schemas.microsoft.com/office/drawing/2014/main" val="1076811695"/>
                    </a:ext>
                  </a:extLst>
                </a:gridCol>
                <a:gridCol w="1145595">
                  <a:extLst>
                    <a:ext uri="{9D8B030D-6E8A-4147-A177-3AD203B41FA5}">
                      <a16:colId xmlns:a16="http://schemas.microsoft.com/office/drawing/2014/main" val="978662114"/>
                    </a:ext>
                  </a:extLst>
                </a:gridCol>
                <a:gridCol w="1145595">
                  <a:extLst>
                    <a:ext uri="{9D8B030D-6E8A-4147-A177-3AD203B41FA5}">
                      <a16:colId xmlns:a16="http://schemas.microsoft.com/office/drawing/2014/main" val="1707588105"/>
                    </a:ext>
                  </a:extLst>
                </a:gridCol>
                <a:gridCol w="1003817">
                  <a:extLst>
                    <a:ext uri="{9D8B030D-6E8A-4147-A177-3AD203B41FA5}">
                      <a16:colId xmlns:a16="http://schemas.microsoft.com/office/drawing/2014/main" val="509325398"/>
                    </a:ext>
                  </a:extLst>
                </a:gridCol>
                <a:gridCol w="647545">
                  <a:extLst>
                    <a:ext uri="{9D8B030D-6E8A-4147-A177-3AD203B41FA5}">
                      <a16:colId xmlns:a16="http://schemas.microsoft.com/office/drawing/2014/main" val="2381301671"/>
                    </a:ext>
                  </a:extLst>
                </a:gridCol>
                <a:gridCol w="610566">
                  <a:extLst>
                    <a:ext uri="{9D8B030D-6E8A-4147-A177-3AD203B41FA5}">
                      <a16:colId xmlns:a16="http://schemas.microsoft.com/office/drawing/2014/main" val="667413082"/>
                    </a:ext>
                  </a:extLst>
                </a:gridCol>
                <a:gridCol w="505838">
                  <a:extLst>
                    <a:ext uri="{9D8B030D-6E8A-4147-A177-3AD203B41FA5}">
                      <a16:colId xmlns:a16="http://schemas.microsoft.com/office/drawing/2014/main" val="3953301195"/>
                    </a:ext>
                  </a:extLst>
                </a:gridCol>
                <a:gridCol w="988979">
                  <a:extLst>
                    <a:ext uri="{9D8B030D-6E8A-4147-A177-3AD203B41FA5}">
                      <a16:colId xmlns:a16="http://schemas.microsoft.com/office/drawing/2014/main" val="676647951"/>
                    </a:ext>
                  </a:extLst>
                </a:gridCol>
                <a:gridCol w="907774">
                  <a:extLst>
                    <a:ext uri="{9D8B030D-6E8A-4147-A177-3AD203B41FA5}">
                      <a16:colId xmlns:a16="http://schemas.microsoft.com/office/drawing/2014/main" val="3317587448"/>
                    </a:ext>
                  </a:extLst>
                </a:gridCol>
                <a:gridCol w="496956">
                  <a:extLst>
                    <a:ext uri="{9D8B030D-6E8A-4147-A177-3AD203B41FA5}">
                      <a16:colId xmlns:a16="http://schemas.microsoft.com/office/drawing/2014/main" val="4002642346"/>
                    </a:ext>
                  </a:extLst>
                </a:gridCol>
                <a:gridCol w="695740">
                  <a:extLst>
                    <a:ext uri="{9D8B030D-6E8A-4147-A177-3AD203B41FA5}">
                      <a16:colId xmlns:a16="http://schemas.microsoft.com/office/drawing/2014/main" val="3572008565"/>
                    </a:ext>
                  </a:extLst>
                </a:gridCol>
                <a:gridCol w="614172">
                  <a:extLst>
                    <a:ext uri="{9D8B030D-6E8A-4147-A177-3AD203B41FA5}">
                      <a16:colId xmlns:a16="http://schemas.microsoft.com/office/drawing/2014/main" val="4229756065"/>
                    </a:ext>
                  </a:extLst>
                </a:gridCol>
                <a:gridCol w="505767">
                  <a:extLst>
                    <a:ext uri="{9D8B030D-6E8A-4147-A177-3AD203B41FA5}">
                      <a16:colId xmlns:a16="http://schemas.microsoft.com/office/drawing/2014/main" val="2054788801"/>
                    </a:ext>
                  </a:extLst>
                </a:gridCol>
                <a:gridCol w="673897">
                  <a:extLst>
                    <a:ext uri="{9D8B030D-6E8A-4147-A177-3AD203B41FA5}">
                      <a16:colId xmlns:a16="http://schemas.microsoft.com/office/drawing/2014/main" val="3975893440"/>
                    </a:ext>
                  </a:extLst>
                </a:gridCol>
                <a:gridCol w="1007932">
                  <a:extLst>
                    <a:ext uri="{9D8B030D-6E8A-4147-A177-3AD203B41FA5}">
                      <a16:colId xmlns:a16="http://schemas.microsoft.com/office/drawing/2014/main" val="267841450"/>
                    </a:ext>
                  </a:extLst>
                </a:gridCol>
              </a:tblGrid>
              <a:tr h="471152"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165" marR="2165" marT="216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ÉVALUATION DES RISQUES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APRÈS ATTÉNUATION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JUGEMENT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054952"/>
                  </a:ext>
                </a:extLst>
              </a:tr>
              <a:tr h="70105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RÉF./ID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THÈME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ENVIRONNEMENT DE CONTRÔLE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ACTIVITÉS DE CONTRÔLE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GRAVITÉ </a:t>
                      </a:r>
                      <a:b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DU 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PROBABILITÉ </a:t>
                      </a:r>
                      <a:b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DU 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NIVEAU </a:t>
                      </a:r>
                      <a:b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ATTÉNUATIONS / AVERTISSEMENTS / RECOURS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INFORMATION ET COMMUNICATION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CONTRÔLES PRÉSENTS ?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GRAVITÉ </a:t>
                      </a:r>
                      <a:b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DU 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PROBABILITÉ </a:t>
                      </a:r>
                      <a:b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DU 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NIVEAU</a:t>
                      </a:r>
                      <a:b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DE RISQUE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ACCEPTABLE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POUR CONTINUER ?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COMMENTAIRES ET REMARQUES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378875"/>
                  </a:ext>
                </a:extLst>
              </a:tr>
              <a:tr h="1571516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1.1 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Reprise </a:t>
                      </a:r>
                      <a:b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après sinistre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Absence de capacités de sauvegarde et de vérification des données sur site en cas de sinistre.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Dupliquez le centre </a:t>
                      </a:r>
                      <a:b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données hors site </a:t>
                      </a:r>
                      <a:b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manière à ce que </a:t>
                      </a:r>
                      <a:b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l’un d’entre eux soit sur place, et que nous disposions d’une redondance précise </a:t>
                      </a:r>
                      <a:b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et fiable des données entre les deux, en cas de catastrophe naturelle.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Définissez les </a:t>
                      </a:r>
                      <a:b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objectifs du plan de reprise après sinistre.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ACCEPTABLE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POSSIBLE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Tests de redondance de centres de données distincts.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Réunion du service informatique sur les normes PII et RGPD.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ACCEPTABLE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Remarques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169701"/>
                  </a:ext>
                </a:extLst>
              </a:tr>
              <a:tr h="1017782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1.2 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Intégrations </a:t>
                      </a:r>
                      <a:b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données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TOLÉRABLE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POSSIBLE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MOYENNE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NON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ACCEPTABLE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7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Remarques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8715051"/>
                  </a:ext>
                </a:extLst>
              </a:tr>
              <a:tr h="1017782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1.3. 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 </a:t>
                      </a:r>
                      <a:b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d’accès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INDÉSIRABLE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ÉLEVÉE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TOLÉRABLE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POSSIBLE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MOYENNE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Remarques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2542093"/>
                  </a:ext>
                </a:extLst>
              </a:tr>
              <a:tr h="1017782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2.1 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Superviser la conformité réglementaire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INTOLÉRABLE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EXTRÊME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OUI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FC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INDÉSIRABLE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PROBABLE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ÉLEVÉE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8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NON</a:t>
                      </a:r>
                    </a:p>
                  </a:txBody>
                  <a:tcPr marL="2165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B3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Remarques</a:t>
                      </a:r>
                    </a:p>
                  </a:txBody>
                  <a:tcPr marL="19488" marR="2165" marT="216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61214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DBACA93D-7A91-F807-C208-B8E9CE6E8F1E}"/>
              </a:ext>
            </a:extLst>
          </p:cNvPr>
          <p:cNvSpPr txBox="1"/>
          <p:nvPr/>
        </p:nvSpPr>
        <p:spPr>
          <a:xfrm>
            <a:off x="214684" y="248400"/>
            <a:ext cx="82862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EXEMPLE D’ÉVALUATION DES RISQUES DE CONFORMITÉ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MATRICE DES RISQUES - CLÉ DE NOTATION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261050-FA77-BDA7-3560-24CDAC441B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2619" y="177554"/>
            <a:ext cx="8456499" cy="602714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82553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0581D1-6FEA-A955-42D3-6D515A3F3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630655"/>
              </p:ext>
            </p:extLst>
          </p:nvPr>
        </p:nvGraphicFramePr>
        <p:xfrm>
          <a:off x="787791" y="1050352"/>
          <a:ext cx="10069600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9600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</a:t>
                      </a:r>
                      <a:r>
                        <a:rPr lang="fr-FR" sz="16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Smartsheet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La confiance que vous accordez à ces informations relève de votre propre responsabilité, à vos propres risques.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768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Presentation-Template_PowerPoint" id="{E0E2BE8C-4103-3A43-BF94-0530E896EB8D}" vid="{9AA00AB7-1210-E44F-95CE-93F9AF2E35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5170</TotalTime>
  <Words>401</Words>
  <Application>Microsoft Office PowerPoint</Application>
  <PresentationFormat>Widescreen</PresentationFormat>
  <Paragraphs>103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Knoepfel</dc:creator>
  <cp:lastModifiedBy>Ricky Nan</cp:lastModifiedBy>
  <cp:revision>50</cp:revision>
  <dcterms:created xsi:type="dcterms:W3CDTF">2022-01-31T17:15:25Z</dcterms:created>
  <dcterms:modified xsi:type="dcterms:W3CDTF">2024-12-08T10:49:02Z</dcterms:modified>
</cp:coreProperties>
</file>