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7BE371"/>
    <a:srgbClr val="FFA318"/>
    <a:srgbClr val="83F5ED"/>
    <a:srgbClr val="FFD63F"/>
    <a:srgbClr val="F5703B"/>
    <a:srgbClr val="ACECEA"/>
    <a:srgbClr val="9ACECB"/>
    <a:srgbClr val="8499A0"/>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33" autoAdjust="0"/>
    <p:restoredTop sz="96058"/>
  </p:normalViewPr>
  <p:slideViewPr>
    <p:cSldViewPr snapToGrid="0" snapToObjects="1">
      <p:cViewPr varScale="1">
        <p:scale>
          <a:sx n="108" d="100"/>
          <a:sy n="108" d="100"/>
        </p:scale>
        <p:origin x="294"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8318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fr.smartsheet.com/try-it?trp=18155" TargetMode="Externa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97268A-9D9A-D4BB-B542-BA592FAFB018}"/>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7000"/>
                    </a14:imgEffect>
                  </a14:imgLayer>
                </a14:imgProps>
              </a:ext>
            </a:extLst>
          </a:blip>
          <a:srcRect t="4090" b="4813"/>
          <a:stretch/>
        </p:blipFill>
        <p:spPr>
          <a:xfrm>
            <a:off x="1520" y="0"/>
            <a:ext cx="12190480" cy="6858000"/>
          </a:xfrm>
          <a:prstGeom prst="rect">
            <a:avLst/>
          </a:prstGeom>
        </p:spPr>
      </p:pic>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981719"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en arêtes de poisson chronologique</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55560"/>
          </a:xfrm>
          <a:prstGeom prst="rect">
            <a:avLst/>
          </a:prstGeom>
          <a:noFill/>
        </p:spPr>
        <p:txBody>
          <a:bodyPr wrap="square" rtlCol="0">
            <a:spAutoFit/>
          </a:bodyPr>
          <a:lstStyle/>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Quand utiliser ce modèle : </a:t>
            </a:r>
            <a:r>
              <a:rPr lang="fr-FR" sz="1300" i="0" u="none" strike="noStrike" dirty="0">
                <a:solidFill>
                  <a:srgbClr val="000000"/>
                </a:solidFill>
                <a:effectLst/>
                <a:latin typeface="Century Gothic" panose="020B0502020202020204" pitchFamily="34" charset="0"/>
              </a:rPr>
              <a:t>utilisez ce diagramme en arêtes de poisson pour représenter la progression chronologique des projets ou des événements. Les équipes marketing, par exemple, peuvent utiliser ce modèle pour suivre le développement de campagnes sur plusieurs années. Les chefs de projet peuvent mettre en évidence les jalons et échéances clés du cycle de vie d’un projet. La chronologie peut également être utilisée à des fins d’analyse des problèmes, comme la cartographie des facteurs de causalité à différents moments. </a:t>
            </a:r>
          </a:p>
          <a:p>
            <a:pPr algn="l" rtl="0">
              <a:lnSpc>
                <a:spcPct val="120000"/>
              </a:lnSpc>
              <a:spcBef>
                <a:spcPts val="0"/>
              </a:spcBef>
              <a:spcAft>
                <a:spcPts val="0"/>
              </a:spcAft>
            </a:pPr>
            <a:r>
              <a:rPr lang="fr-FR"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Caractéristiques notables du modèle : </a:t>
            </a:r>
            <a:r>
              <a:rPr lang="fr-FR" sz="1300" i="0" u="none" strike="noStrike" dirty="0">
                <a:solidFill>
                  <a:srgbClr val="000000"/>
                </a:solidFill>
                <a:effectLst/>
                <a:latin typeface="Century Gothic" panose="020B0502020202020204" pitchFamily="34" charset="0"/>
              </a:rPr>
              <a:t>ce modèle propose un système de code couleur permettant une comparaison rapide d’une année sur l’autre. Les ramifications laissent de l’espace pour ajouter des annotations détaillées sur des événements ou des étapes importants. De plus, la conception peut s’adapter à toute une gamme de points de données sans compromettre la lisibilité.</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5" name="Picture 4">
            <a:hlinkClick r:id="rId6"/>
            <a:extLst>
              <a:ext uri="{FF2B5EF4-FFF2-40B4-BE49-F238E27FC236}">
                <a16:creationId xmlns:a16="http://schemas.microsoft.com/office/drawing/2014/main" id="{7E04BAA0-0DC5-5B26-4C84-AF2DA03F810A}"/>
              </a:ext>
            </a:extLst>
          </p:cNvPr>
          <p:cNvPicPr>
            <a:picLocks noChangeAspect="1"/>
          </p:cNvPicPr>
          <p:nvPr/>
        </p:nvPicPr>
        <p:blipFill>
          <a:blip r:embed="rId7"/>
          <a:srcRect/>
          <a:stretch/>
        </p:blipFill>
        <p:spPr>
          <a:xfrm>
            <a:off x="8642268"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226481"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78943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32321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9886173"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210776"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743485" y="499157"/>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276220" y="582269"/>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9808929"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232634"/>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80F82E6-8E2D-CED9-6F6E-DDD3ADF4DC9B}"/>
              </a:ext>
            </a:extLst>
          </p:cNvPr>
          <p:cNvSpPr txBox="1"/>
          <p:nvPr/>
        </p:nvSpPr>
        <p:spPr>
          <a:xfrm>
            <a:off x="8711649" y="3140470"/>
            <a:ext cx="1554480" cy="389513"/>
          </a:xfrm>
          <a:prstGeom prst="roundRect">
            <a:avLst>
              <a:gd name="adj" fmla="val 50000"/>
            </a:avLst>
          </a:prstGeom>
          <a:solidFill>
            <a:srgbClr val="7BE371"/>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fr-FR" sz="1400">
                <a:solidFill>
                  <a:schemeClr val="tx1">
                    <a:lumMod val="65000"/>
                    <a:lumOff val="35000"/>
                  </a:schemeClr>
                </a:solidFill>
                <a:latin typeface="Century Gothic" panose="020B0502020202020204" pitchFamily="34" charset="0"/>
              </a:rPr>
              <a:t>AF</a:t>
            </a:r>
            <a:r>
              <a:rPr lang="fr-FR">
                <a:latin typeface="Century Gothic" panose="020B0502020202020204" pitchFamily="34" charset="0"/>
              </a:rPr>
              <a:t>20XX </a:t>
            </a:r>
            <a:r>
              <a:rPr lang="fr-FR" sz="1400">
                <a:solidFill>
                  <a:schemeClr val="tx1">
                    <a:lumMod val="65000"/>
                    <a:lumOff val="35000"/>
                  </a:schemeClr>
                </a:solidFill>
                <a:latin typeface="Century Gothic" panose="020B0502020202020204" pitchFamily="34" charset="0"/>
              </a:rPr>
              <a:t>T</a:t>
            </a:r>
            <a:r>
              <a:rPr lang="fr-FR">
                <a:latin typeface="Century Gothic" panose="020B0502020202020204" pitchFamily="34" charset="0"/>
              </a:rPr>
              <a:t>4</a:t>
            </a: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336720"/>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697886"/>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852152" y="3780707"/>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18" name="TextBox 17">
            <a:extLst>
              <a:ext uri="{FF2B5EF4-FFF2-40B4-BE49-F238E27FC236}">
                <a16:creationId xmlns:a16="http://schemas.microsoft.com/office/drawing/2014/main" id="{9DA6A5CD-EC77-DE89-B356-7490E0AABA43}"/>
              </a:ext>
            </a:extLst>
          </p:cNvPr>
          <p:cNvSpPr txBox="1"/>
          <p:nvPr/>
        </p:nvSpPr>
        <p:spPr>
          <a:xfrm>
            <a:off x="1274194" y="3140470"/>
            <a:ext cx="1554480" cy="389513"/>
          </a:xfrm>
          <a:prstGeom prst="roundRect">
            <a:avLst>
              <a:gd name="adj" fmla="val 50000"/>
            </a:avLst>
          </a:prstGeom>
          <a:solidFill>
            <a:srgbClr val="FFD63F"/>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fr-FR" sz="1400">
                <a:solidFill>
                  <a:schemeClr val="tx1">
                    <a:lumMod val="65000"/>
                    <a:lumOff val="35000"/>
                  </a:schemeClr>
                </a:solidFill>
                <a:latin typeface="Century Gothic" panose="020B0502020202020204" pitchFamily="34" charset="0"/>
              </a:rPr>
              <a:t>AF</a:t>
            </a:r>
            <a:r>
              <a:rPr lang="fr-FR">
                <a:latin typeface="Century Gothic" panose="020B0502020202020204" pitchFamily="34" charset="0"/>
              </a:rPr>
              <a:t>20XX </a:t>
            </a:r>
            <a:r>
              <a:rPr lang="fr-FR" sz="1400">
                <a:solidFill>
                  <a:schemeClr val="tx1">
                    <a:lumMod val="65000"/>
                    <a:lumOff val="35000"/>
                  </a:schemeClr>
                </a:solidFill>
                <a:latin typeface="Century Gothic" panose="020B0502020202020204" pitchFamily="34" charset="0"/>
              </a:rPr>
              <a:t>T</a:t>
            </a:r>
            <a:r>
              <a:rPr lang="fr-FR">
                <a:latin typeface="Century Gothic" panose="020B0502020202020204" pitchFamily="34" charset="0"/>
              </a:rPr>
              <a:t>1</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172769" y="3780706"/>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735751" y="3780706"/>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298706" y="3780706"/>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560367" y="3903817"/>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10053346"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982302"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489747"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43CAFF4-C301-533C-CBCC-3493B675BAC3}"/>
              </a:ext>
            </a:extLst>
          </p:cNvPr>
          <p:cNvSpPr txBox="1"/>
          <p:nvPr/>
        </p:nvSpPr>
        <p:spPr>
          <a:xfrm>
            <a:off x="3695471" y="3140470"/>
            <a:ext cx="1554480" cy="389513"/>
          </a:xfrm>
          <a:prstGeom prst="roundRect">
            <a:avLst>
              <a:gd name="adj" fmla="val 50000"/>
            </a:avLst>
          </a:prstGeom>
          <a:solidFill>
            <a:srgbClr val="83F5ED"/>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fr-FR" sz="1400">
                <a:solidFill>
                  <a:schemeClr val="tx1">
                    <a:lumMod val="65000"/>
                    <a:lumOff val="35000"/>
                  </a:schemeClr>
                </a:solidFill>
                <a:latin typeface="Century Gothic" panose="020B0502020202020204" pitchFamily="34" charset="0"/>
              </a:rPr>
              <a:t>AF</a:t>
            </a:r>
            <a:r>
              <a:rPr lang="fr-FR">
                <a:latin typeface="Century Gothic" panose="020B0502020202020204" pitchFamily="34" charset="0"/>
              </a:rPr>
              <a:t>20XX </a:t>
            </a:r>
            <a:r>
              <a:rPr lang="fr-FR" sz="1400">
                <a:solidFill>
                  <a:schemeClr val="tx1">
                    <a:lumMod val="65000"/>
                    <a:lumOff val="35000"/>
                  </a:schemeClr>
                </a:solidFill>
                <a:latin typeface="Century Gothic" panose="020B0502020202020204" pitchFamily="34" charset="0"/>
              </a:rPr>
              <a:t>T</a:t>
            </a:r>
            <a:r>
              <a:rPr lang="fr-FR">
                <a:latin typeface="Century Gothic" panose="020B0502020202020204" pitchFamily="34" charset="0"/>
              </a:rPr>
              <a:t>2</a:t>
            </a:r>
          </a:p>
        </p:txBody>
      </p:sp>
      <p:sp>
        <p:nvSpPr>
          <p:cNvPr id="4" name="TextBox 3">
            <a:extLst>
              <a:ext uri="{FF2B5EF4-FFF2-40B4-BE49-F238E27FC236}">
                <a16:creationId xmlns:a16="http://schemas.microsoft.com/office/drawing/2014/main" id="{A4185875-6607-886C-F73A-F1282C7D6251}"/>
              </a:ext>
            </a:extLst>
          </p:cNvPr>
          <p:cNvSpPr txBox="1"/>
          <p:nvPr/>
        </p:nvSpPr>
        <p:spPr>
          <a:xfrm>
            <a:off x="6232498" y="3140470"/>
            <a:ext cx="1554480" cy="389513"/>
          </a:xfrm>
          <a:prstGeom prst="roundRect">
            <a:avLst>
              <a:gd name="adj" fmla="val 50000"/>
            </a:avLst>
          </a:prstGeom>
          <a:solidFill>
            <a:srgbClr val="FFA318"/>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fr-FR" sz="1400">
                <a:solidFill>
                  <a:schemeClr val="tx1">
                    <a:lumMod val="65000"/>
                    <a:lumOff val="35000"/>
                  </a:schemeClr>
                </a:solidFill>
                <a:latin typeface="Century Gothic" panose="020B0502020202020204" pitchFamily="34" charset="0"/>
              </a:rPr>
              <a:t>AF</a:t>
            </a:r>
            <a:r>
              <a:rPr lang="fr-FR">
                <a:latin typeface="Century Gothic" panose="020B0502020202020204" pitchFamily="34" charset="0"/>
              </a:rPr>
              <a:t>20XX </a:t>
            </a:r>
            <a:r>
              <a:rPr lang="fr-FR" sz="1400">
                <a:solidFill>
                  <a:schemeClr val="tx1">
                    <a:lumMod val="65000"/>
                    <a:lumOff val="35000"/>
                  </a:schemeClr>
                </a:solidFill>
                <a:latin typeface="Century Gothic" panose="020B0502020202020204" pitchFamily="34" charset="0"/>
              </a:rPr>
              <a:t>T</a:t>
            </a:r>
            <a:r>
              <a:rPr lang="fr-FR">
                <a:latin typeface="Century Gothic" panose="020B0502020202020204" pitchFamily="34" charset="0"/>
              </a:rPr>
              <a:t>3</a:t>
            </a:r>
          </a:p>
        </p:txBody>
      </p:sp>
      <p:sp>
        <p:nvSpPr>
          <p:cNvPr id="16" name="TextBox 15">
            <a:extLst>
              <a:ext uri="{FF2B5EF4-FFF2-40B4-BE49-F238E27FC236}">
                <a16:creationId xmlns:a16="http://schemas.microsoft.com/office/drawing/2014/main" id="{055D0EC7-01BF-BBC0-6690-ADAE4CD3DC69}"/>
              </a:ext>
            </a:extLst>
          </p:cNvPr>
          <p:cNvSpPr txBox="1"/>
          <p:nvPr/>
        </p:nvSpPr>
        <p:spPr>
          <a:xfrm>
            <a:off x="141202" y="55658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17" name="TextBox 16">
            <a:extLst>
              <a:ext uri="{FF2B5EF4-FFF2-40B4-BE49-F238E27FC236}">
                <a16:creationId xmlns:a16="http://schemas.microsoft.com/office/drawing/2014/main" id="{3C4A80B4-6B03-80BF-B062-6B31B853130F}"/>
              </a:ext>
            </a:extLst>
          </p:cNvPr>
          <p:cNvSpPr txBox="1"/>
          <p:nvPr/>
        </p:nvSpPr>
        <p:spPr>
          <a:xfrm>
            <a:off x="2736519" y="55658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19" name="TextBox 18">
            <a:extLst>
              <a:ext uri="{FF2B5EF4-FFF2-40B4-BE49-F238E27FC236}">
                <a16:creationId xmlns:a16="http://schemas.microsoft.com/office/drawing/2014/main" id="{9F4F3DAD-2E7B-CF3B-3BD1-62A8CA18D5D4}"/>
              </a:ext>
            </a:extLst>
          </p:cNvPr>
          <p:cNvSpPr txBox="1"/>
          <p:nvPr/>
        </p:nvSpPr>
        <p:spPr>
          <a:xfrm>
            <a:off x="5299501" y="55658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20" name="TextBox 19">
            <a:extLst>
              <a:ext uri="{FF2B5EF4-FFF2-40B4-BE49-F238E27FC236}">
                <a16:creationId xmlns:a16="http://schemas.microsoft.com/office/drawing/2014/main" id="{9170B298-6B25-75D7-BADF-C92954EC7279}"/>
              </a:ext>
            </a:extLst>
          </p:cNvPr>
          <p:cNvSpPr txBox="1"/>
          <p:nvPr/>
        </p:nvSpPr>
        <p:spPr>
          <a:xfrm>
            <a:off x="7862457" y="55658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cxnSp>
        <p:nvCxnSpPr>
          <p:cNvPr id="21" name="Straight Connector 20">
            <a:extLst>
              <a:ext uri="{FF2B5EF4-FFF2-40B4-BE49-F238E27FC236}">
                <a16:creationId xmlns:a16="http://schemas.microsoft.com/office/drawing/2014/main" id="{F7C24D4C-D00F-74F5-92C1-08FF02F7C792}"/>
              </a:ext>
            </a:extLst>
          </p:cNvPr>
          <p:cNvCxnSpPr>
            <a:cxnSpLocks/>
          </p:cNvCxnSpPr>
          <p:nvPr/>
        </p:nvCxnSpPr>
        <p:spPr>
          <a:xfrm>
            <a:off x="1780654" y="67969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F1E64DD-4FA7-DEC4-AA04-0A2EC476D914}"/>
              </a:ext>
            </a:extLst>
          </p:cNvPr>
          <p:cNvCxnSpPr>
            <a:cxnSpLocks/>
          </p:cNvCxnSpPr>
          <p:nvPr/>
        </p:nvCxnSpPr>
        <p:spPr>
          <a:xfrm>
            <a:off x="926497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7961C76-CDCD-3A69-363D-E084ECADDDBF}"/>
              </a:ext>
            </a:extLst>
          </p:cNvPr>
          <p:cNvCxnSpPr>
            <a:cxnSpLocks/>
          </p:cNvCxnSpPr>
          <p:nvPr/>
        </p:nvCxnSpPr>
        <p:spPr>
          <a:xfrm>
            <a:off x="4210507"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CDB8779-B6F3-3FE4-BA7E-5A01909F737E}"/>
              </a:ext>
            </a:extLst>
          </p:cNvPr>
          <p:cNvCxnSpPr>
            <a:cxnSpLocks/>
          </p:cNvCxnSpPr>
          <p:nvPr/>
        </p:nvCxnSpPr>
        <p:spPr>
          <a:xfrm>
            <a:off x="670488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F384F9A-7589-9B1C-63CE-452D3954CD4A}"/>
              </a:ext>
            </a:extLst>
          </p:cNvPr>
          <p:cNvSpPr txBox="1"/>
          <p:nvPr/>
        </p:nvSpPr>
        <p:spPr>
          <a:xfrm>
            <a:off x="599655" y="189643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35" name="TextBox 34">
            <a:extLst>
              <a:ext uri="{FF2B5EF4-FFF2-40B4-BE49-F238E27FC236}">
                <a16:creationId xmlns:a16="http://schemas.microsoft.com/office/drawing/2014/main" id="{DC3C60DB-5ED0-430C-2ABE-C5D0A23AB26B}"/>
              </a:ext>
            </a:extLst>
          </p:cNvPr>
          <p:cNvSpPr txBox="1"/>
          <p:nvPr/>
        </p:nvSpPr>
        <p:spPr>
          <a:xfrm>
            <a:off x="3216334" y="189643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36" name="TextBox 35">
            <a:extLst>
              <a:ext uri="{FF2B5EF4-FFF2-40B4-BE49-F238E27FC236}">
                <a16:creationId xmlns:a16="http://schemas.microsoft.com/office/drawing/2014/main" id="{9A076305-4D6B-6E39-1235-0B7441F7C461}"/>
              </a:ext>
            </a:extLst>
          </p:cNvPr>
          <p:cNvSpPr txBox="1"/>
          <p:nvPr/>
        </p:nvSpPr>
        <p:spPr>
          <a:xfrm>
            <a:off x="5779316" y="189643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38" name="TextBox 37">
            <a:extLst>
              <a:ext uri="{FF2B5EF4-FFF2-40B4-BE49-F238E27FC236}">
                <a16:creationId xmlns:a16="http://schemas.microsoft.com/office/drawing/2014/main" id="{05669E0E-A5AB-B6EC-202C-D190D85212F4}"/>
              </a:ext>
            </a:extLst>
          </p:cNvPr>
          <p:cNvSpPr txBox="1"/>
          <p:nvPr/>
        </p:nvSpPr>
        <p:spPr>
          <a:xfrm>
            <a:off x="8342272" y="189643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cxnSp>
        <p:nvCxnSpPr>
          <p:cNvPr id="39" name="Straight Connector 38">
            <a:extLst>
              <a:ext uri="{FF2B5EF4-FFF2-40B4-BE49-F238E27FC236}">
                <a16:creationId xmlns:a16="http://schemas.microsoft.com/office/drawing/2014/main" id="{0D41DBCC-EB28-D096-E1D4-D1F0136FE41F}"/>
              </a:ext>
            </a:extLst>
          </p:cNvPr>
          <p:cNvCxnSpPr>
            <a:cxnSpLocks/>
          </p:cNvCxnSpPr>
          <p:nvPr/>
        </p:nvCxnSpPr>
        <p:spPr>
          <a:xfrm>
            <a:off x="2260469" y="201954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13EA6E2-0573-00F0-63EA-00899CE4B544}"/>
              </a:ext>
            </a:extLst>
          </p:cNvPr>
          <p:cNvCxnSpPr>
            <a:cxnSpLocks/>
          </p:cNvCxnSpPr>
          <p:nvPr/>
        </p:nvCxnSpPr>
        <p:spPr>
          <a:xfrm>
            <a:off x="974479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58E4C4C-492D-3132-EE64-27ECE9E1E681}"/>
              </a:ext>
            </a:extLst>
          </p:cNvPr>
          <p:cNvCxnSpPr>
            <a:cxnSpLocks/>
          </p:cNvCxnSpPr>
          <p:nvPr/>
        </p:nvCxnSpPr>
        <p:spPr>
          <a:xfrm>
            <a:off x="4690322"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620EF76-3F74-0C3C-79BC-BB50D42F81FB}"/>
              </a:ext>
            </a:extLst>
          </p:cNvPr>
          <p:cNvCxnSpPr>
            <a:cxnSpLocks/>
          </p:cNvCxnSpPr>
          <p:nvPr/>
        </p:nvCxnSpPr>
        <p:spPr>
          <a:xfrm>
            <a:off x="718470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2988CEDF-1DD3-72E3-1377-B049C19CE0D7}"/>
              </a:ext>
            </a:extLst>
          </p:cNvPr>
          <p:cNvSpPr txBox="1"/>
          <p:nvPr/>
        </p:nvSpPr>
        <p:spPr>
          <a:xfrm rot="10800000" flipV="1">
            <a:off x="469440" y="4899830"/>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59" name="TextBox 58">
            <a:extLst>
              <a:ext uri="{FF2B5EF4-FFF2-40B4-BE49-F238E27FC236}">
                <a16:creationId xmlns:a16="http://schemas.microsoft.com/office/drawing/2014/main" id="{A7B73EDF-48C1-A802-475B-70D249C34FE6}"/>
              </a:ext>
            </a:extLst>
          </p:cNvPr>
          <p:cNvSpPr txBox="1"/>
          <p:nvPr/>
        </p:nvSpPr>
        <p:spPr>
          <a:xfrm rot="10800000" flipV="1">
            <a:off x="2790057" y="4899829"/>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60" name="TextBox 59">
            <a:extLst>
              <a:ext uri="{FF2B5EF4-FFF2-40B4-BE49-F238E27FC236}">
                <a16:creationId xmlns:a16="http://schemas.microsoft.com/office/drawing/2014/main" id="{C487C62C-6188-9BCB-BBE2-203ABFBBD9BF}"/>
              </a:ext>
            </a:extLst>
          </p:cNvPr>
          <p:cNvSpPr txBox="1"/>
          <p:nvPr/>
        </p:nvSpPr>
        <p:spPr>
          <a:xfrm rot="10800000" flipV="1">
            <a:off x="5353039" y="4899829"/>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61" name="TextBox 60">
            <a:extLst>
              <a:ext uri="{FF2B5EF4-FFF2-40B4-BE49-F238E27FC236}">
                <a16:creationId xmlns:a16="http://schemas.microsoft.com/office/drawing/2014/main" id="{0296ABEE-C009-2344-F8A0-8E122CB9E63D}"/>
              </a:ext>
            </a:extLst>
          </p:cNvPr>
          <p:cNvSpPr txBox="1"/>
          <p:nvPr/>
        </p:nvSpPr>
        <p:spPr>
          <a:xfrm rot="10800000" flipV="1">
            <a:off x="7915994" y="4899829"/>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cxnSp>
        <p:nvCxnSpPr>
          <p:cNvPr id="62" name="Straight Connector 61">
            <a:extLst>
              <a:ext uri="{FF2B5EF4-FFF2-40B4-BE49-F238E27FC236}">
                <a16:creationId xmlns:a16="http://schemas.microsoft.com/office/drawing/2014/main" id="{5C51CA64-B277-B200-AA59-231971AC804A}"/>
              </a:ext>
            </a:extLst>
          </p:cNvPr>
          <p:cNvCxnSpPr>
            <a:cxnSpLocks/>
          </p:cNvCxnSpPr>
          <p:nvPr/>
        </p:nvCxnSpPr>
        <p:spPr>
          <a:xfrm>
            <a:off x="2177655" y="5022940"/>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6B5FCE9-051C-E928-B4AA-679C7BA448F7}"/>
              </a:ext>
            </a:extLst>
          </p:cNvPr>
          <p:cNvCxnSpPr>
            <a:cxnSpLocks/>
          </p:cNvCxnSpPr>
          <p:nvPr/>
        </p:nvCxnSpPr>
        <p:spPr>
          <a:xfrm>
            <a:off x="9670634"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A1C34B4-CB4B-0459-5430-A64BEAD91EAE}"/>
              </a:ext>
            </a:extLst>
          </p:cNvPr>
          <p:cNvCxnSpPr>
            <a:cxnSpLocks/>
          </p:cNvCxnSpPr>
          <p:nvPr/>
        </p:nvCxnSpPr>
        <p:spPr>
          <a:xfrm>
            <a:off x="4599590"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550D598-B869-563F-1961-DA339B321B89}"/>
              </a:ext>
            </a:extLst>
          </p:cNvPr>
          <p:cNvCxnSpPr>
            <a:cxnSpLocks/>
          </p:cNvCxnSpPr>
          <p:nvPr/>
        </p:nvCxnSpPr>
        <p:spPr>
          <a:xfrm>
            <a:off x="7107035"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19B9C35-1EA5-B54A-6322-E43A8CF6028F}"/>
              </a:ext>
            </a:extLst>
          </p:cNvPr>
          <p:cNvSpPr txBox="1"/>
          <p:nvPr/>
        </p:nvSpPr>
        <p:spPr>
          <a:xfrm>
            <a:off x="-79192" y="-1211693"/>
            <a:ext cx="12996539" cy="646331"/>
          </a:xfrm>
          <a:prstGeom prst="rect">
            <a:avLst/>
          </a:prstGeom>
          <a:noFill/>
          <a:effectLst/>
        </p:spPr>
        <p:txBody>
          <a:bodyPr wrap="square" rtlCol="0">
            <a:spAutoFit/>
          </a:bodyPr>
          <a:lstStyle/>
          <a:p>
            <a:pPr rtl="0"/>
            <a:r>
              <a:rPr lang="fr-FR" sz="3600" b="1" dirty="0">
                <a:solidFill>
                  <a:srgbClr val="2E75B6"/>
                </a:solidFill>
                <a:latin typeface="Century Gothic" panose="020B0502020202020204" pitchFamily="34" charset="0"/>
              </a:rPr>
              <a:t>Modèle de diagramme en arêtes de poisson chronologique pour PowerPoint</a:t>
            </a:r>
          </a:p>
        </p:txBody>
      </p:sp>
    </p:spTree>
    <p:extLst>
      <p:ext uri="{BB962C8B-B14F-4D97-AF65-F5344CB8AC3E}">
        <p14:creationId xmlns:p14="http://schemas.microsoft.com/office/powerpoint/2010/main" val="386085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12607</TotalTime>
  <Words>309</Words>
  <Application>Microsoft Office PowerPoint</Application>
  <PresentationFormat>Widescreen</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196</cp:revision>
  <cp:lastPrinted>2024-02-20T23:48:17Z</cp:lastPrinted>
  <dcterms:created xsi:type="dcterms:W3CDTF">2021-07-07T23:54:57Z</dcterms:created>
  <dcterms:modified xsi:type="dcterms:W3CDTF">2024-10-27T13:48:16Z</dcterms:modified>
</cp:coreProperties>
</file>