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68" r:id="rId3"/>
    <p:sldId id="370" r:id="rId4"/>
    <p:sldId id="371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9FF"/>
    <a:srgbClr val="CAEDFB"/>
    <a:srgbClr val="C9DAB2"/>
    <a:srgbClr val="168B99"/>
    <a:srgbClr val="001033"/>
    <a:srgbClr val="43A5B3"/>
    <a:srgbClr val="B3300B"/>
    <a:srgbClr val="C93E05"/>
    <a:srgbClr val="DE602D"/>
    <a:srgbClr val="67A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2" autoAdjust="0"/>
    <p:restoredTop sz="96058"/>
  </p:normalViewPr>
  <p:slideViewPr>
    <p:cSldViewPr snapToGrid="0" snapToObjects="1">
      <p:cViewPr varScale="1">
        <p:scale>
          <a:sx n="92" d="100"/>
          <a:sy n="92" d="100"/>
        </p:scale>
        <p:origin x="96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42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90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7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fr.smartsheet.com/try-it?trp=18101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me verte abstraite qui s'écoule">
            <a:extLst>
              <a:ext uri="{FF2B5EF4-FFF2-40B4-BE49-F238E27FC236}">
                <a16:creationId xmlns:a16="http://schemas.microsoft.com/office/drawing/2014/main" id="{5BBB0C9F-CD61-3A3D-676C-22F3FFDE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6065550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Modèle de base </a:t>
            </a:r>
            <a:br>
              <a:rPr lang="en-US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</a:br>
            <a:r>
              <a:rPr lang="fr-FR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de matrice de </a:t>
            </a:r>
            <a:r>
              <a:rPr lang="fr-FR" sz="4400" b="1" dirty="0" err="1">
                <a:solidFill>
                  <a:srgbClr val="001033"/>
                </a:solidFill>
                <a:latin typeface="Century Gothic" panose="020B0502020202020204" pitchFamily="34" charset="0"/>
              </a:rPr>
              <a:t>Pugh</a:t>
            </a:r>
            <a:r>
              <a:rPr lang="fr-FR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 pondérée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4" y="272203"/>
            <a:ext cx="5377508" cy="1069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237A4-71D0-500C-3A6B-931633BA26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6" r="136"/>
          <a:stretch/>
        </p:blipFill>
        <p:spPr>
          <a:xfrm>
            <a:off x="3601205" y="1895574"/>
            <a:ext cx="7772400" cy="4383928"/>
          </a:xfrm>
          <a:prstGeom prst="rect">
            <a:avLst/>
          </a:prstGeom>
          <a:effectLst>
            <a:outerShdw blurRad="111671" dist="38100" dir="2700000" algn="tl" rotWithShape="0">
              <a:schemeClr val="accent4">
                <a:lumMod val="5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e verte abstraite qui s'écoule">
            <a:extLst>
              <a:ext uri="{FF2B5EF4-FFF2-40B4-BE49-F238E27FC236}">
                <a16:creationId xmlns:a16="http://schemas.microsoft.com/office/drawing/2014/main" id="{8B0521AA-02E4-2BC4-FC0F-9782C3BA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450C8B5-ED9E-B868-95A7-E1A25DC2F7BD}"/>
              </a:ext>
            </a:extLst>
          </p:cNvPr>
          <p:cNvSpPr txBox="1"/>
          <p:nvPr/>
        </p:nvSpPr>
        <p:spPr>
          <a:xfrm flipH="1">
            <a:off x="278206" y="137160"/>
            <a:ext cx="8432555" cy="6583680"/>
          </a:xfrm>
          <a:prstGeom prst="rect">
            <a:avLst/>
          </a:prstGeom>
          <a:solidFill>
            <a:schemeClr val="bg1">
              <a:alpha val="88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2C9F897-DE05-D5F4-2BCA-8101C2DFDE4D}"/>
              </a:ext>
            </a:extLst>
          </p:cNvPr>
          <p:cNvSpPr txBox="1"/>
          <p:nvPr/>
        </p:nvSpPr>
        <p:spPr>
          <a:xfrm>
            <a:off x="405071" y="187960"/>
            <a:ext cx="8197105" cy="65163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dirty="0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remplir la matrice de </a:t>
            </a:r>
            <a:r>
              <a:rPr lang="fr-FR" sz="2800" dirty="0" err="1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endParaRPr lang="fr-FR" sz="2800" dirty="0">
              <a:solidFill>
                <a:srgbClr val="0B769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Répertorier les solutions 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section « Solutions/Idées », saisissez vos solutions potentielles.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Définir des critères 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spc="-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Vérifiez la section « Critères » afin de garantir qu'elle reflète les facteurs importants dans le cadre de votre évaluation. Les critères courants comprennent ce qui suit : </a:t>
            </a:r>
            <a:r>
              <a:rPr lang="fr-FR" sz="1400" spc="-1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rentabilité, délai de mise en œuvre, évolutivité, facilité d'utilisation, fiabilité, besoins d'entretien, potentiel de satisfaction client, niveau de risque, disponibilité des ressources et coordination avec les objectifs.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Attribuer une pondération 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Attribuez à chaque critère une pondération en fonction de son importance </a:t>
            </a: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(p. ex., 1 à 5, 5 correspondant à une importance maximale).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 Évaluer les solutions 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Déterminez si chaque solution est identique, meilleure ou pire que la solution actuelle ou de référence. Dans la colonne « Score de base », attribuez </a:t>
            </a:r>
            <a:r>
              <a:rPr lang="fr-FR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pour pire, 2 pour identique et 3 pour meilleure.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 Calculer les scores pondérés 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Multipliez le score de base par la pondération de chaque critère. Ajoutez ces valeurs pour chaque solution afin de déterminer le score pondéré.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 Comparer les résultats 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Analysez le total des sommes pondérées de chaque solution. La solution qui présente le score le plus élevé représente généralement la meilleure option. 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1A5EE5B-D2DB-B6B5-E7BE-F74926830CA9}"/>
              </a:ext>
            </a:extLst>
          </p:cNvPr>
          <p:cNvSpPr txBox="1"/>
          <p:nvPr/>
        </p:nvSpPr>
        <p:spPr>
          <a:xfrm>
            <a:off x="242012" y="137160"/>
            <a:ext cx="36195" cy="658368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652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me verte abstraite qui s'écoule">
            <a:extLst>
              <a:ext uri="{FF2B5EF4-FFF2-40B4-BE49-F238E27FC236}">
                <a16:creationId xmlns:a16="http://schemas.microsoft.com/office/drawing/2014/main" id="{5BBB0C9F-CD61-3A3D-676C-22F3FFDE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5D8F6D-0242-3DBB-E90E-902C91441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46980"/>
              </p:ext>
            </p:extLst>
          </p:nvPr>
        </p:nvGraphicFramePr>
        <p:xfrm>
          <a:off x="324853" y="228264"/>
          <a:ext cx="11454071" cy="6415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3947">
                  <a:extLst>
                    <a:ext uri="{9D8B030D-6E8A-4147-A177-3AD203B41FA5}">
                      <a16:colId xmlns:a16="http://schemas.microsoft.com/office/drawing/2014/main" val="685630447"/>
                    </a:ext>
                  </a:extLst>
                </a:gridCol>
                <a:gridCol w="1485504">
                  <a:extLst>
                    <a:ext uri="{9D8B030D-6E8A-4147-A177-3AD203B41FA5}">
                      <a16:colId xmlns:a16="http://schemas.microsoft.com/office/drawing/2014/main" val="2156553854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6707529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9550690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454711798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3983821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112787876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417096713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405896282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759495307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58118725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40387246"/>
                    </a:ext>
                  </a:extLst>
                </a:gridCol>
              </a:tblGrid>
              <a:tr h="36144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Solutions/Idées</a:t>
                      </a:r>
                    </a:p>
                  </a:txBody>
                  <a:tcPr marL="133758" marR="133758" marT="66879" marB="668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76195"/>
                  </a:ext>
                </a:extLst>
              </a:tr>
              <a:tr h="364943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marL="133758" marR="13375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2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3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4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5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97772"/>
                  </a:ext>
                </a:extLst>
              </a:tr>
              <a:tr h="100430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01341"/>
                  </a:ext>
                </a:extLst>
              </a:tr>
              <a:tr h="4750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9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4550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2288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5614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2870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0508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30836"/>
                  </a:ext>
                </a:extLst>
              </a:tr>
              <a:tr h="678583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16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Total des scores pondérés</a:t>
                      </a:r>
                    </a:p>
                  </a:txBody>
                  <a:tcPr marL="133758" marR="133758" marT="66879" marB="6687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513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FF1394E-B1E7-7EB8-6E32-863A72394D34}"/>
              </a:ext>
            </a:extLst>
          </p:cNvPr>
          <p:cNvSpPr/>
          <p:nvPr/>
        </p:nvSpPr>
        <p:spPr>
          <a:xfrm>
            <a:off x="175568" y="168105"/>
            <a:ext cx="2320625" cy="139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600" kern="1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Pugh</a:t>
            </a:r>
          </a:p>
        </p:txBody>
      </p:sp>
    </p:spTree>
    <p:extLst>
      <p:ext uri="{BB962C8B-B14F-4D97-AF65-F5344CB8AC3E}">
        <p14:creationId xmlns:p14="http://schemas.microsoft.com/office/powerpoint/2010/main" val="183622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e verte abstraite qui s'écoule">
            <a:extLst>
              <a:ext uri="{FF2B5EF4-FFF2-40B4-BE49-F238E27FC236}">
                <a16:creationId xmlns:a16="http://schemas.microsoft.com/office/drawing/2014/main" id="{8B0521AA-02E4-2BC4-FC0F-9782C3BA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450C8B5-ED9E-B868-95A7-E1A25DC2F7BD}"/>
              </a:ext>
            </a:extLst>
          </p:cNvPr>
          <p:cNvSpPr txBox="1"/>
          <p:nvPr/>
        </p:nvSpPr>
        <p:spPr>
          <a:xfrm flipH="1">
            <a:off x="278206" y="137160"/>
            <a:ext cx="8432555" cy="6583680"/>
          </a:xfrm>
          <a:prstGeom prst="rect">
            <a:avLst/>
          </a:prstGeom>
          <a:solidFill>
            <a:schemeClr val="bg1">
              <a:alpha val="79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2C9F897-DE05-D5F4-2BCA-8101C2DFDE4D}"/>
              </a:ext>
            </a:extLst>
          </p:cNvPr>
          <p:cNvSpPr txBox="1"/>
          <p:nvPr/>
        </p:nvSpPr>
        <p:spPr>
          <a:xfrm>
            <a:off x="405072" y="187960"/>
            <a:ext cx="2326554" cy="6801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1A5EE5B-D2DB-B6B5-E7BE-F74926830CA9}"/>
              </a:ext>
            </a:extLst>
          </p:cNvPr>
          <p:cNvSpPr txBox="1"/>
          <p:nvPr/>
        </p:nvSpPr>
        <p:spPr>
          <a:xfrm>
            <a:off x="242012" y="137160"/>
            <a:ext cx="36195" cy="658368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2D861170-1456-5096-0F85-C7A0719FACE3}"/>
              </a:ext>
            </a:extLst>
          </p:cNvPr>
          <p:cNvSpPr txBox="1"/>
          <p:nvPr/>
        </p:nvSpPr>
        <p:spPr>
          <a:xfrm>
            <a:off x="441266" y="1018572"/>
            <a:ext cx="7335452" cy="54748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Texte de conclusion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5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672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l'information à jour et exacte, nous ne faisons aucune déclaration, ni n'offrons aucune garantie, de quelque nature que ce soit, expresse ou implicite, quant à l'exhaustivité, l'exactitude,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10476</TotalTime>
  <Words>438</Words>
  <Application>Microsoft Office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Chris Green</cp:lastModifiedBy>
  <cp:revision>133</cp:revision>
  <cp:lastPrinted>2024-08-26T03:42:12Z</cp:lastPrinted>
  <dcterms:created xsi:type="dcterms:W3CDTF">2021-07-07T23:54:57Z</dcterms:created>
  <dcterms:modified xsi:type="dcterms:W3CDTF">2024-10-31T09:16:26Z</dcterms:modified>
</cp:coreProperties>
</file>