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C2E0"/>
    <a:srgbClr val="F05C4F"/>
    <a:srgbClr val="9C92C8"/>
    <a:srgbClr val="33D6AD"/>
    <a:srgbClr val="292866"/>
    <a:srgbClr val="000000"/>
    <a:srgbClr val="97D0B1"/>
    <a:srgbClr val="406352"/>
    <a:srgbClr val="737373"/>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651"/>
  </p:normalViewPr>
  <p:slideViewPr>
    <p:cSldViewPr snapToGrid="0">
      <p:cViewPr varScale="1">
        <p:scale>
          <a:sx n="77" d="100"/>
          <a:sy n="77" d="100"/>
        </p:scale>
        <p:origin x="120" y="6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69BE0E-0D7E-4751-9CAB-E30A285D4D91}" type="doc">
      <dgm:prSet loTypeId="urn:microsoft.com/office/officeart/2005/8/layout/hChevron3" loCatId="process" qsTypeId="urn:microsoft.com/office/officeart/2005/8/quickstyle/simple1" qsCatId="simple" csTypeId="urn:microsoft.com/office/officeart/2005/8/colors/accent1_2" csCatId="accent1" phldr="1"/>
      <dgm:spPr/>
    </dgm:pt>
    <dgm:pt modelId="{19219D8F-9C9A-47B2-B7FC-DE16EEF11A2D}">
      <dgm:prSet phldrT="[Text]" custT="1"/>
      <dgm:spPr>
        <a:solidFill>
          <a:srgbClr val="4EA72E">
            <a:alpha val="60000"/>
          </a:srgbClr>
        </a:solidFill>
      </dgm:spPr>
      <dgm:t>
        <a:bodyPr/>
        <a:lstStyle/>
        <a:p>
          <a:pPr rtl="0"/>
          <a:r>
            <a:rPr lang="fr-FR" sz="850" b="1" i="0" u="none" strike="noStrike" dirty="0">
              <a:solidFill>
                <a:srgbClr val="000000"/>
              </a:solidFill>
              <a:effectLst/>
              <a:latin typeface="Century Gothic" panose="020B0502020202020204" pitchFamily="34" charset="0"/>
            </a:rPr>
            <a:t>Saluer et identifier</a:t>
          </a:r>
          <a:r>
            <a:rPr lang="fr-FR" sz="850" b="0" i="0" u="none" strike="noStrike" dirty="0">
              <a:solidFill>
                <a:srgbClr val="000000"/>
              </a:solidFill>
              <a:effectLst/>
              <a:latin typeface="Century Gothic" panose="020B0502020202020204" pitchFamily="34" charset="0"/>
            </a:rPr>
            <a:t> :</a:t>
          </a:r>
        </a:p>
        <a:p>
          <a:pPr rtl="0"/>
          <a:r>
            <a:rPr lang="fr-FR" sz="850" b="0" i="0" u="none" strike="noStrike" dirty="0">
              <a:solidFill>
                <a:srgbClr val="000000"/>
              </a:solidFill>
              <a:effectLst/>
              <a:latin typeface="Century Gothic" panose="020B0502020202020204" pitchFamily="34" charset="0"/>
            </a:rPr>
            <a:t>Saluez poliment le client et vérifiez son identité et les détails de son compte.</a:t>
          </a:r>
        </a:p>
      </dgm:t>
    </dgm:pt>
    <dgm:pt modelId="{69F84BB5-E149-4106-947C-16A979A850A9}" type="parTrans" cxnId="{2A5F5FA7-0E82-4C4B-879B-401A7DADA0D1}">
      <dgm:prSet/>
      <dgm:spPr/>
      <dgm:t>
        <a:bodyPr/>
        <a:lstStyle/>
        <a:p>
          <a:endParaRPr lang="en-US" sz="1600"/>
        </a:p>
      </dgm:t>
    </dgm:pt>
    <dgm:pt modelId="{925BD8AF-841B-4A7B-81F3-E595B87BFBEE}" type="sibTrans" cxnId="{2A5F5FA7-0E82-4C4B-879B-401A7DADA0D1}">
      <dgm:prSet/>
      <dgm:spPr/>
      <dgm:t>
        <a:bodyPr/>
        <a:lstStyle/>
        <a:p>
          <a:endParaRPr lang="en-US" sz="1600"/>
        </a:p>
      </dgm:t>
    </dgm:pt>
    <dgm:pt modelId="{72A438E9-5949-492D-AB95-5A4682EA52FA}">
      <dgm:prSet phldrT="[Text]" custT="1"/>
      <dgm:spPr>
        <a:solidFill>
          <a:srgbClr val="95CA82"/>
        </a:solidFill>
      </dgm:spPr>
      <dgm:t>
        <a:bodyPr/>
        <a:lstStyle/>
        <a:p>
          <a:pPr rtl="0"/>
          <a:r>
            <a:rPr lang="fr-FR" sz="850" b="1" i="0" u="none" strike="noStrike" dirty="0">
              <a:solidFill>
                <a:srgbClr val="000000"/>
              </a:solidFill>
              <a:effectLst/>
              <a:latin typeface="Century Gothic" panose="020B0502020202020204" pitchFamily="34" charset="0"/>
            </a:rPr>
            <a:t>Documenter le problème</a:t>
          </a:r>
          <a:r>
            <a:rPr lang="fr-FR" sz="850" i="0" u="none" strike="noStrike" dirty="0">
              <a:solidFill>
                <a:srgbClr val="000000"/>
              </a:solidFill>
              <a:effectLst/>
              <a:latin typeface="Century Gothic" panose="020B0502020202020204" pitchFamily="34" charset="0"/>
            </a:rPr>
            <a:t> :</a:t>
          </a:r>
        </a:p>
        <a:p>
          <a:pPr rtl="0"/>
          <a:r>
            <a:rPr lang="fr-FR" sz="850" i="0" u="none" strike="noStrike" dirty="0">
              <a:solidFill>
                <a:srgbClr val="000000"/>
              </a:solidFill>
              <a:effectLst/>
              <a:latin typeface="Century Gothic" panose="020B0502020202020204" pitchFamily="34" charset="0"/>
            </a:rPr>
            <a:t>Documentez soigneusement le problème dans le système de service à la clientèle.</a:t>
          </a:r>
        </a:p>
      </dgm:t>
    </dgm:pt>
    <dgm:pt modelId="{83944995-9B9F-4A33-8B81-20EC099C5BAC}" type="parTrans" cxnId="{9E2EF833-1F96-4229-ACE1-8BDE905198A3}">
      <dgm:prSet/>
      <dgm:spPr/>
      <dgm:t>
        <a:bodyPr/>
        <a:lstStyle/>
        <a:p>
          <a:endParaRPr lang="en-US" sz="1600"/>
        </a:p>
      </dgm:t>
    </dgm:pt>
    <dgm:pt modelId="{A9F2C0E6-B93F-43D7-A874-0EE1FFAB8E90}" type="sibTrans" cxnId="{9E2EF833-1F96-4229-ACE1-8BDE905198A3}">
      <dgm:prSet/>
      <dgm:spPr/>
      <dgm:t>
        <a:bodyPr/>
        <a:lstStyle/>
        <a:p>
          <a:endParaRPr lang="en-US" sz="1600"/>
        </a:p>
      </dgm:t>
    </dgm:pt>
    <dgm:pt modelId="{621DC09C-13CD-4543-A307-57A6E38B583F}">
      <dgm:prSet phldrT="[Text]" custT="1"/>
      <dgm:spPr>
        <a:solidFill>
          <a:srgbClr val="95CA82"/>
        </a:solidFill>
      </dgm:spPr>
      <dgm:t>
        <a:bodyPr/>
        <a:lstStyle/>
        <a:p>
          <a:pPr rtl="0"/>
          <a:r>
            <a:rPr lang="fr-FR" sz="850" b="1" i="0" u="none" strike="noStrike" dirty="0">
              <a:solidFill>
                <a:srgbClr val="000000"/>
              </a:solidFill>
              <a:effectLst/>
              <a:latin typeface="Century Gothic" panose="020B0502020202020204" pitchFamily="34" charset="0"/>
            </a:rPr>
            <a:t>Traiter le problème</a:t>
          </a:r>
          <a:r>
            <a:rPr lang="fr-FR" sz="850" i="0" u="none" strike="noStrike" dirty="0">
              <a:solidFill>
                <a:srgbClr val="000000"/>
              </a:solidFill>
              <a:effectLst/>
              <a:latin typeface="Century Gothic" panose="020B0502020202020204" pitchFamily="34" charset="0"/>
            </a:rPr>
            <a:t> :</a:t>
          </a:r>
        </a:p>
        <a:p>
          <a:pPr rtl="0"/>
          <a:r>
            <a:rPr lang="fr-FR" sz="850" i="0" u="none" strike="noStrike" dirty="0">
              <a:solidFill>
                <a:srgbClr val="000000"/>
              </a:solidFill>
              <a:effectLst/>
              <a:latin typeface="Century Gothic" panose="020B0502020202020204" pitchFamily="34" charset="0"/>
            </a:rPr>
            <a:t>Effectuez une évaluation du</a:t>
          </a:r>
          <a:br>
            <a:rPr lang="fr-FR" sz="850" i="0" u="none" strike="noStrike" dirty="0">
              <a:solidFill>
                <a:srgbClr val="000000"/>
              </a:solidFill>
              <a:effectLst/>
              <a:latin typeface="Century Gothic" panose="020B0502020202020204" pitchFamily="34" charset="0"/>
            </a:rPr>
          </a:br>
          <a:r>
            <a:rPr lang="fr-FR" sz="850" i="0" u="none" strike="noStrike" dirty="0">
              <a:solidFill>
                <a:srgbClr val="000000"/>
              </a:solidFill>
              <a:effectLst/>
              <a:latin typeface="Century Gothic" panose="020B0502020202020204" pitchFamily="34" charset="0"/>
            </a:rPr>
            <a:t>problème afin de déterminer s’il peut être résolu immédiatement.</a:t>
          </a:r>
        </a:p>
      </dgm:t>
    </dgm:pt>
    <dgm:pt modelId="{CD7EC5EA-EE00-4E50-BF3D-2C273B3D2363}" type="parTrans" cxnId="{CA5575B7-0420-4374-BE10-2C08409E57AD}">
      <dgm:prSet/>
      <dgm:spPr/>
      <dgm:t>
        <a:bodyPr/>
        <a:lstStyle/>
        <a:p>
          <a:endParaRPr lang="en-US" sz="1600"/>
        </a:p>
      </dgm:t>
    </dgm:pt>
    <dgm:pt modelId="{0FEE133F-C64C-4CC2-A1C7-79A7AB3A41E9}" type="sibTrans" cxnId="{CA5575B7-0420-4374-BE10-2C08409E57AD}">
      <dgm:prSet/>
      <dgm:spPr/>
      <dgm:t>
        <a:bodyPr/>
        <a:lstStyle/>
        <a:p>
          <a:endParaRPr lang="en-US" sz="1600"/>
        </a:p>
      </dgm:t>
    </dgm:pt>
    <dgm:pt modelId="{E5159055-E991-4245-BBE5-BB55211C1A4F}">
      <dgm:prSet custT="1"/>
      <dgm:spPr>
        <a:solidFill>
          <a:schemeClr val="accent6"/>
        </a:solidFill>
      </dgm:spPr>
      <dgm:t>
        <a:bodyPr/>
        <a:lstStyle/>
        <a:p>
          <a:pPr algn="l" rtl="0"/>
          <a:r>
            <a:rPr lang="fr-FR" sz="1050" b="1" i="0" u="none" dirty="0">
              <a:solidFill>
                <a:schemeClr val="tx1"/>
              </a:solidFill>
              <a:latin typeface="Century Gothic" panose="020B0502020202020204" pitchFamily="34" charset="0"/>
            </a:rPr>
            <a:t>Le client appelle </a:t>
          </a:r>
          <a:br>
            <a:rPr lang="fr-FR" sz="1050" b="1" i="0" u="none" dirty="0">
              <a:solidFill>
                <a:schemeClr val="tx1"/>
              </a:solidFill>
              <a:latin typeface="Century Gothic" panose="020B0502020202020204" pitchFamily="34" charset="0"/>
            </a:rPr>
          </a:br>
          <a:r>
            <a:rPr lang="fr-FR" sz="1050" b="1" i="0" u="none" dirty="0">
              <a:solidFill>
                <a:schemeClr val="tx1"/>
              </a:solidFill>
              <a:latin typeface="Century Gothic" panose="020B0502020202020204" pitchFamily="34" charset="0"/>
            </a:rPr>
            <a:t>le centre d’appel</a:t>
          </a:r>
        </a:p>
      </dgm:t>
    </dgm:pt>
    <dgm:pt modelId="{7DE4F02A-F12D-409B-9D28-9AC023F6F865}" type="parTrans" cxnId="{F32BD270-C7AE-4819-A954-4B43752A46E1}">
      <dgm:prSet/>
      <dgm:spPr/>
      <dgm:t>
        <a:bodyPr/>
        <a:lstStyle/>
        <a:p>
          <a:endParaRPr lang="en-US" sz="1600"/>
        </a:p>
      </dgm:t>
    </dgm:pt>
    <dgm:pt modelId="{91318D9D-88FC-4AF8-818F-659E3B7DF56F}" type="sibTrans" cxnId="{F32BD270-C7AE-4819-A954-4B43752A46E1}">
      <dgm:prSet/>
      <dgm:spPr/>
      <dgm:t>
        <a:bodyPr/>
        <a:lstStyle/>
        <a:p>
          <a:endParaRPr lang="en-US" sz="1600"/>
        </a:p>
      </dgm:t>
    </dgm:pt>
    <dgm:pt modelId="{E66E32EC-72B4-4D9A-9784-DDA82501198E}">
      <dgm:prSet custT="1"/>
      <dgm:spPr>
        <a:solidFill>
          <a:srgbClr val="95CA82"/>
        </a:solidFill>
      </dgm:spPr>
      <dgm:t>
        <a:bodyPr/>
        <a:lstStyle/>
        <a:p>
          <a:pPr rtl="0"/>
          <a:r>
            <a:rPr lang="fr-FR" sz="850" b="1" i="0" u="none" strike="noStrike" dirty="0">
              <a:solidFill>
                <a:srgbClr val="000000"/>
              </a:solidFill>
              <a:effectLst/>
              <a:latin typeface="Century Gothic" panose="020B0502020202020204" pitchFamily="34" charset="0"/>
            </a:rPr>
            <a:t>Tenter une résolution</a:t>
          </a:r>
          <a:r>
            <a:rPr lang="fr-FR" sz="850" i="0" u="none" strike="noStrike" dirty="0">
              <a:solidFill>
                <a:srgbClr val="000000"/>
              </a:solidFill>
              <a:effectLst/>
              <a:latin typeface="Century Gothic" panose="020B0502020202020204" pitchFamily="34" charset="0"/>
            </a:rPr>
            <a:t> :</a:t>
          </a:r>
        </a:p>
        <a:p>
          <a:pPr rtl="0"/>
          <a:r>
            <a:rPr lang="fr-FR" sz="850" i="0" u="none" strike="noStrike" dirty="0">
              <a:solidFill>
                <a:srgbClr val="000000"/>
              </a:solidFill>
              <a:effectLst/>
              <a:latin typeface="Century Gothic" panose="020B0502020202020204" pitchFamily="34" charset="0"/>
            </a:rPr>
            <a:t>Essayez de résoudre le problème en utilisant les ressources et les instructions disponibles.</a:t>
          </a:r>
        </a:p>
      </dgm:t>
    </dgm:pt>
    <dgm:pt modelId="{161F438E-11BB-4995-B993-D185C46E211F}" type="parTrans" cxnId="{B26DB484-0604-426D-89E6-1FFD0232E7BD}">
      <dgm:prSet/>
      <dgm:spPr/>
      <dgm:t>
        <a:bodyPr/>
        <a:lstStyle/>
        <a:p>
          <a:endParaRPr lang="en-US" sz="1600"/>
        </a:p>
      </dgm:t>
    </dgm:pt>
    <dgm:pt modelId="{C6903D72-D9DE-4257-8360-A271B2964784}" type="sibTrans" cxnId="{B26DB484-0604-426D-89E6-1FFD0232E7BD}">
      <dgm:prSet/>
      <dgm:spPr/>
      <dgm:t>
        <a:bodyPr/>
        <a:lstStyle/>
        <a:p>
          <a:endParaRPr lang="en-US" sz="1600"/>
        </a:p>
      </dgm:t>
    </dgm:pt>
    <dgm:pt modelId="{EE4209C3-2187-4992-82FE-6F7560D4C38F}">
      <dgm:prSet custT="1"/>
      <dgm:spPr>
        <a:solidFill>
          <a:srgbClr val="95CA82"/>
        </a:solidFill>
      </dgm:spPr>
      <dgm:t>
        <a:bodyPr/>
        <a:lstStyle/>
        <a:p>
          <a:pPr rtl="0"/>
          <a:r>
            <a:rPr lang="fr-FR" sz="850" b="1" i="0" u="none" strike="noStrike" dirty="0">
              <a:solidFill>
                <a:srgbClr val="000000"/>
              </a:solidFill>
              <a:effectLst/>
              <a:latin typeface="Century Gothic" panose="020B0502020202020204" pitchFamily="34" charset="0"/>
            </a:rPr>
            <a:t>Déterminer si une remontée est nécessaire</a:t>
          </a:r>
          <a:r>
            <a:rPr lang="fr-FR" sz="850" i="0" u="none" strike="noStrike" dirty="0">
              <a:solidFill>
                <a:srgbClr val="000000"/>
              </a:solidFill>
              <a:effectLst/>
              <a:latin typeface="Century Gothic" panose="020B0502020202020204" pitchFamily="34" charset="0"/>
            </a:rPr>
            <a:t> : </a:t>
          </a:r>
        </a:p>
        <a:p>
          <a:pPr rtl="0"/>
          <a:r>
            <a:rPr lang="fr-FR" sz="850" i="0" u="none" strike="noStrike" dirty="0">
              <a:solidFill>
                <a:srgbClr val="000000"/>
              </a:solidFill>
              <a:effectLst/>
              <a:latin typeface="Century Gothic" panose="020B0502020202020204" pitchFamily="34" charset="0"/>
            </a:rPr>
            <a:t>Si le problème ne peut être résolu, déterminez la prochaine étape de remontée appropriée.</a:t>
          </a:r>
        </a:p>
      </dgm:t>
    </dgm:pt>
    <dgm:pt modelId="{D100858C-CD2B-4DC9-A769-C1713E921598}" type="parTrans" cxnId="{BA7126C4-D131-40A1-9119-B91F4B5BB656}">
      <dgm:prSet/>
      <dgm:spPr/>
      <dgm:t>
        <a:bodyPr/>
        <a:lstStyle/>
        <a:p>
          <a:endParaRPr lang="en-US" sz="1600"/>
        </a:p>
      </dgm:t>
    </dgm:pt>
    <dgm:pt modelId="{A674352D-FF3B-4310-8007-86444579D7DE}" type="sibTrans" cxnId="{BA7126C4-D131-40A1-9119-B91F4B5BB656}">
      <dgm:prSet/>
      <dgm:spPr/>
      <dgm:t>
        <a:bodyPr/>
        <a:lstStyle/>
        <a:p>
          <a:endParaRPr lang="en-US" sz="1600"/>
        </a:p>
      </dgm:t>
    </dgm:pt>
    <dgm:pt modelId="{E33FBD91-F3B2-44EB-B6AF-3519BF63415A}" type="pres">
      <dgm:prSet presAssocID="{BF69BE0E-0D7E-4751-9CAB-E30A285D4D91}" presName="Name0" presStyleCnt="0">
        <dgm:presLayoutVars>
          <dgm:dir/>
          <dgm:resizeHandles val="exact"/>
        </dgm:presLayoutVars>
      </dgm:prSet>
      <dgm:spPr/>
    </dgm:pt>
    <dgm:pt modelId="{45566C2D-055E-44B6-8463-530D766FF5A0}" type="pres">
      <dgm:prSet presAssocID="{E5159055-E991-4245-BBE5-BB55211C1A4F}" presName="parTxOnly" presStyleLbl="node1" presStyleIdx="0" presStyleCnt="6" custScaleX="69315" custScaleY="135498">
        <dgm:presLayoutVars>
          <dgm:bulletEnabled val="1"/>
        </dgm:presLayoutVars>
      </dgm:prSet>
      <dgm:spPr>
        <a:prstGeom prst="rightArrow">
          <a:avLst/>
        </a:prstGeom>
      </dgm:spPr>
    </dgm:pt>
    <dgm:pt modelId="{E3693042-5476-43F8-99DA-F77EE4CD1683}" type="pres">
      <dgm:prSet presAssocID="{91318D9D-88FC-4AF8-818F-659E3B7DF56F}" presName="parSpace" presStyleCnt="0"/>
      <dgm:spPr/>
    </dgm:pt>
    <dgm:pt modelId="{D3741B75-DA31-4840-8AFE-377BF76BD5E8}" type="pres">
      <dgm:prSet presAssocID="{19219D8F-9C9A-47B2-B7FC-DE16EEF11A2D}" presName="parTxOnly" presStyleLbl="node1" presStyleIdx="1" presStyleCnt="6" custScaleY="115413">
        <dgm:presLayoutVars>
          <dgm:bulletEnabled val="1"/>
        </dgm:presLayoutVars>
      </dgm:prSet>
      <dgm:spPr/>
    </dgm:pt>
    <dgm:pt modelId="{11F6F552-C633-41A4-A463-B87D0FCF9273}" type="pres">
      <dgm:prSet presAssocID="{925BD8AF-841B-4A7B-81F3-E595B87BFBEE}" presName="parSpace" presStyleCnt="0"/>
      <dgm:spPr/>
    </dgm:pt>
    <dgm:pt modelId="{4E973CA1-A4E5-4CE2-8526-C93F41C64C30}" type="pres">
      <dgm:prSet presAssocID="{72A438E9-5949-492D-AB95-5A4682EA52FA}" presName="parTxOnly" presStyleLbl="node1" presStyleIdx="2" presStyleCnt="6" custScaleY="115413">
        <dgm:presLayoutVars>
          <dgm:bulletEnabled val="1"/>
        </dgm:presLayoutVars>
      </dgm:prSet>
      <dgm:spPr/>
    </dgm:pt>
    <dgm:pt modelId="{CBCD732B-C10C-4DF9-9C37-B7B9A9025D3D}" type="pres">
      <dgm:prSet presAssocID="{A9F2C0E6-B93F-43D7-A874-0EE1FFAB8E90}" presName="parSpace" presStyleCnt="0"/>
      <dgm:spPr/>
    </dgm:pt>
    <dgm:pt modelId="{7A3AD601-CE85-4CD8-83C3-E3194B59405A}" type="pres">
      <dgm:prSet presAssocID="{621DC09C-13CD-4543-A307-57A6E38B583F}" presName="parTxOnly" presStyleLbl="node1" presStyleIdx="3" presStyleCnt="6" custScaleY="115413">
        <dgm:presLayoutVars>
          <dgm:bulletEnabled val="1"/>
        </dgm:presLayoutVars>
      </dgm:prSet>
      <dgm:spPr/>
    </dgm:pt>
    <dgm:pt modelId="{6330A23E-E8BB-43C4-ACF3-6914B5C9C474}" type="pres">
      <dgm:prSet presAssocID="{0FEE133F-C64C-4CC2-A1C7-79A7AB3A41E9}" presName="parSpace" presStyleCnt="0"/>
      <dgm:spPr/>
    </dgm:pt>
    <dgm:pt modelId="{22523238-6C19-4096-AB55-6299420A0C94}" type="pres">
      <dgm:prSet presAssocID="{E66E32EC-72B4-4D9A-9784-DDA82501198E}" presName="parTxOnly" presStyleLbl="node1" presStyleIdx="4" presStyleCnt="6" custScaleY="115413">
        <dgm:presLayoutVars>
          <dgm:bulletEnabled val="1"/>
        </dgm:presLayoutVars>
      </dgm:prSet>
      <dgm:spPr/>
    </dgm:pt>
    <dgm:pt modelId="{E0670C6A-2FF2-4371-B125-7C6F14A294EB}" type="pres">
      <dgm:prSet presAssocID="{C6903D72-D9DE-4257-8360-A271B2964784}" presName="parSpace" presStyleCnt="0"/>
      <dgm:spPr/>
    </dgm:pt>
    <dgm:pt modelId="{5BB09639-0B84-4074-AC5A-8D081FA7134D}" type="pres">
      <dgm:prSet presAssocID="{EE4209C3-2187-4992-82FE-6F7560D4C38F}" presName="parTxOnly" presStyleLbl="node1" presStyleIdx="5" presStyleCnt="6" custScaleY="115413">
        <dgm:presLayoutVars>
          <dgm:bulletEnabled val="1"/>
        </dgm:presLayoutVars>
      </dgm:prSet>
      <dgm:spPr/>
    </dgm:pt>
  </dgm:ptLst>
  <dgm:cxnLst>
    <dgm:cxn modelId="{F0E64D02-043A-4F10-86E3-3CD3F3C31C75}" type="presOf" srcId="{BF69BE0E-0D7E-4751-9CAB-E30A285D4D91}" destId="{E33FBD91-F3B2-44EB-B6AF-3519BF63415A}" srcOrd="0" destOrd="0" presId="urn:microsoft.com/office/officeart/2005/8/layout/hChevron3"/>
    <dgm:cxn modelId="{9E2EF833-1F96-4229-ACE1-8BDE905198A3}" srcId="{BF69BE0E-0D7E-4751-9CAB-E30A285D4D91}" destId="{72A438E9-5949-492D-AB95-5A4682EA52FA}" srcOrd="2" destOrd="0" parTransId="{83944995-9B9F-4A33-8B81-20EC099C5BAC}" sibTransId="{A9F2C0E6-B93F-43D7-A874-0EE1FFAB8E90}"/>
    <dgm:cxn modelId="{F32BD270-C7AE-4819-A954-4B43752A46E1}" srcId="{BF69BE0E-0D7E-4751-9CAB-E30A285D4D91}" destId="{E5159055-E991-4245-BBE5-BB55211C1A4F}" srcOrd="0" destOrd="0" parTransId="{7DE4F02A-F12D-409B-9D28-9AC023F6F865}" sibTransId="{91318D9D-88FC-4AF8-818F-659E3B7DF56F}"/>
    <dgm:cxn modelId="{8759AC7C-D301-4713-98C0-6B5738CABF81}" type="presOf" srcId="{EE4209C3-2187-4992-82FE-6F7560D4C38F}" destId="{5BB09639-0B84-4074-AC5A-8D081FA7134D}" srcOrd="0" destOrd="0" presId="urn:microsoft.com/office/officeart/2005/8/layout/hChevron3"/>
    <dgm:cxn modelId="{B26DB484-0604-426D-89E6-1FFD0232E7BD}" srcId="{BF69BE0E-0D7E-4751-9CAB-E30A285D4D91}" destId="{E66E32EC-72B4-4D9A-9784-DDA82501198E}" srcOrd="4" destOrd="0" parTransId="{161F438E-11BB-4995-B993-D185C46E211F}" sibTransId="{C6903D72-D9DE-4257-8360-A271B2964784}"/>
    <dgm:cxn modelId="{0380979C-33E6-41D4-80F1-F4EEFCFB8B73}" type="presOf" srcId="{19219D8F-9C9A-47B2-B7FC-DE16EEF11A2D}" destId="{D3741B75-DA31-4840-8AFE-377BF76BD5E8}" srcOrd="0" destOrd="0" presId="urn:microsoft.com/office/officeart/2005/8/layout/hChevron3"/>
    <dgm:cxn modelId="{2A5F5FA7-0E82-4C4B-879B-401A7DADA0D1}" srcId="{BF69BE0E-0D7E-4751-9CAB-E30A285D4D91}" destId="{19219D8F-9C9A-47B2-B7FC-DE16EEF11A2D}" srcOrd="1" destOrd="0" parTransId="{69F84BB5-E149-4106-947C-16A979A850A9}" sibTransId="{925BD8AF-841B-4A7B-81F3-E595B87BFBEE}"/>
    <dgm:cxn modelId="{CA5575B7-0420-4374-BE10-2C08409E57AD}" srcId="{BF69BE0E-0D7E-4751-9CAB-E30A285D4D91}" destId="{621DC09C-13CD-4543-A307-57A6E38B583F}" srcOrd="3" destOrd="0" parTransId="{CD7EC5EA-EE00-4E50-BF3D-2C273B3D2363}" sibTransId="{0FEE133F-C64C-4CC2-A1C7-79A7AB3A41E9}"/>
    <dgm:cxn modelId="{BA7126C4-D131-40A1-9119-B91F4B5BB656}" srcId="{BF69BE0E-0D7E-4751-9CAB-E30A285D4D91}" destId="{EE4209C3-2187-4992-82FE-6F7560D4C38F}" srcOrd="5" destOrd="0" parTransId="{D100858C-CD2B-4DC9-A769-C1713E921598}" sibTransId="{A674352D-FF3B-4310-8007-86444579D7DE}"/>
    <dgm:cxn modelId="{06BFAECE-AE67-41E8-852A-4441AEC7F69B}" type="presOf" srcId="{E5159055-E991-4245-BBE5-BB55211C1A4F}" destId="{45566C2D-055E-44B6-8463-530D766FF5A0}" srcOrd="0" destOrd="0" presId="urn:microsoft.com/office/officeart/2005/8/layout/hChevron3"/>
    <dgm:cxn modelId="{883612E2-31AA-4987-82FF-872E5F9B6A27}" type="presOf" srcId="{72A438E9-5949-492D-AB95-5A4682EA52FA}" destId="{4E973CA1-A4E5-4CE2-8526-C93F41C64C30}" srcOrd="0" destOrd="0" presId="urn:microsoft.com/office/officeart/2005/8/layout/hChevron3"/>
    <dgm:cxn modelId="{2BCBFFE9-0864-4A42-A1FD-3552E44061D6}" type="presOf" srcId="{621DC09C-13CD-4543-A307-57A6E38B583F}" destId="{7A3AD601-CE85-4CD8-83C3-E3194B59405A}" srcOrd="0" destOrd="0" presId="urn:microsoft.com/office/officeart/2005/8/layout/hChevron3"/>
    <dgm:cxn modelId="{11C755F5-267D-4497-A249-5888BBE0C83D}" type="presOf" srcId="{E66E32EC-72B4-4D9A-9784-DDA82501198E}" destId="{22523238-6C19-4096-AB55-6299420A0C94}" srcOrd="0" destOrd="0" presId="urn:microsoft.com/office/officeart/2005/8/layout/hChevron3"/>
    <dgm:cxn modelId="{1ACBB5EB-F1F5-4F85-BDFC-32CD56A82518}" type="presParOf" srcId="{E33FBD91-F3B2-44EB-B6AF-3519BF63415A}" destId="{45566C2D-055E-44B6-8463-530D766FF5A0}" srcOrd="0" destOrd="0" presId="urn:microsoft.com/office/officeart/2005/8/layout/hChevron3"/>
    <dgm:cxn modelId="{4E8F226E-F385-4682-B4CE-7F928A72D657}" type="presParOf" srcId="{E33FBD91-F3B2-44EB-B6AF-3519BF63415A}" destId="{E3693042-5476-43F8-99DA-F77EE4CD1683}" srcOrd="1" destOrd="0" presId="urn:microsoft.com/office/officeart/2005/8/layout/hChevron3"/>
    <dgm:cxn modelId="{D8A17DBD-865A-4B92-B24D-C9B8AD402C2C}" type="presParOf" srcId="{E33FBD91-F3B2-44EB-B6AF-3519BF63415A}" destId="{D3741B75-DA31-4840-8AFE-377BF76BD5E8}" srcOrd="2" destOrd="0" presId="urn:microsoft.com/office/officeart/2005/8/layout/hChevron3"/>
    <dgm:cxn modelId="{817CBC57-9FCD-4B51-B4B4-B8C922DCF1FE}" type="presParOf" srcId="{E33FBD91-F3B2-44EB-B6AF-3519BF63415A}" destId="{11F6F552-C633-41A4-A463-B87D0FCF9273}" srcOrd="3" destOrd="0" presId="urn:microsoft.com/office/officeart/2005/8/layout/hChevron3"/>
    <dgm:cxn modelId="{7CA1D854-C557-4059-81DC-520115D0703F}" type="presParOf" srcId="{E33FBD91-F3B2-44EB-B6AF-3519BF63415A}" destId="{4E973CA1-A4E5-4CE2-8526-C93F41C64C30}" srcOrd="4" destOrd="0" presId="urn:microsoft.com/office/officeart/2005/8/layout/hChevron3"/>
    <dgm:cxn modelId="{771890FB-AB59-4E86-821C-426258B1E0C3}" type="presParOf" srcId="{E33FBD91-F3B2-44EB-B6AF-3519BF63415A}" destId="{CBCD732B-C10C-4DF9-9C37-B7B9A9025D3D}" srcOrd="5" destOrd="0" presId="urn:microsoft.com/office/officeart/2005/8/layout/hChevron3"/>
    <dgm:cxn modelId="{1023635D-297C-4C6E-BC51-C6C8E981F94E}" type="presParOf" srcId="{E33FBD91-F3B2-44EB-B6AF-3519BF63415A}" destId="{7A3AD601-CE85-4CD8-83C3-E3194B59405A}" srcOrd="6" destOrd="0" presId="urn:microsoft.com/office/officeart/2005/8/layout/hChevron3"/>
    <dgm:cxn modelId="{3E12EB40-958A-4877-A742-3CE908ABFE4B}" type="presParOf" srcId="{E33FBD91-F3B2-44EB-B6AF-3519BF63415A}" destId="{6330A23E-E8BB-43C4-ACF3-6914B5C9C474}" srcOrd="7" destOrd="0" presId="urn:microsoft.com/office/officeart/2005/8/layout/hChevron3"/>
    <dgm:cxn modelId="{8EA60975-BB16-4C4B-8910-2E31CD49645A}" type="presParOf" srcId="{E33FBD91-F3B2-44EB-B6AF-3519BF63415A}" destId="{22523238-6C19-4096-AB55-6299420A0C94}" srcOrd="8" destOrd="0" presId="urn:microsoft.com/office/officeart/2005/8/layout/hChevron3"/>
    <dgm:cxn modelId="{B49022B5-458D-4863-ABF4-1306E37D51BE}" type="presParOf" srcId="{E33FBD91-F3B2-44EB-B6AF-3519BF63415A}" destId="{E0670C6A-2FF2-4371-B125-7C6F14A294EB}" srcOrd="9" destOrd="0" presId="urn:microsoft.com/office/officeart/2005/8/layout/hChevron3"/>
    <dgm:cxn modelId="{C7712F0C-4F79-4367-9B46-09BD80A0AB99}" type="presParOf" srcId="{E33FBD91-F3B2-44EB-B6AF-3519BF63415A}" destId="{5BB09639-0B84-4074-AC5A-8D081FA7134D}" srcOrd="1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69BE0E-0D7E-4751-9CAB-E30A285D4D91}" type="doc">
      <dgm:prSet loTypeId="urn:microsoft.com/office/officeart/2005/8/layout/hChevron3" loCatId="process" qsTypeId="urn:microsoft.com/office/officeart/2005/8/quickstyle/simple1" qsCatId="simple" csTypeId="urn:microsoft.com/office/officeart/2005/8/colors/accent1_2" csCatId="accent1" phldr="1"/>
      <dgm:spPr/>
    </dgm:pt>
    <dgm:pt modelId="{19219D8F-9C9A-47B2-B7FC-DE16EEF11A2D}">
      <dgm:prSet phldrT="[Text]" custT="1"/>
      <dgm:spPr>
        <a:solidFill>
          <a:srgbClr val="0F9ED5">
            <a:alpha val="60000"/>
          </a:srgbClr>
        </a:solidFill>
      </dgm:spPr>
      <dgm:t>
        <a:bodyPr/>
        <a:lstStyle/>
        <a:p>
          <a:pPr rtl="0"/>
          <a:r>
            <a:rPr lang="fr-FR" sz="850" b="1" i="0" u="none" strike="noStrike" dirty="0">
              <a:solidFill>
                <a:srgbClr val="000000"/>
              </a:solidFill>
              <a:effectLst/>
              <a:latin typeface="Century Gothic" panose="020B0502020202020204" pitchFamily="34" charset="0"/>
            </a:rPr>
            <a:t>Étudier le problème :</a:t>
          </a:r>
        </a:p>
        <a:p>
          <a:pPr rtl="0"/>
          <a:r>
            <a:rPr lang="fr-FR" sz="850" b="0" i="0" u="none" strike="noStrike" dirty="0">
              <a:solidFill>
                <a:srgbClr val="000000"/>
              </a:solidFill>
              <a:effectLst/>
              <a:latin typeface="Century Gothic" panose="020B0502020202020204" pitchFamily="34" charset="0"/>
            </a:rPr>
            <a:t>Avant de prendre la relève, étudiez le problème du client et les mesures prises par le représentant du service à la clientèle.</a:t>
          </a:r>
        </a:p>
      </dgm:t>
    </dgm:pt>
    <dgm:pt modelId="{69F84BB5-E149-4106-947C-16A979A850A9}" type="parTrans" cxnId="{2A5F5FA7-0E82-4C4B-879B-401A7DADA0D1}">
      <dgm:prSet/>
      <dgm:spPr/>
      <dgm:t>
        <a:bodyPr/>
        <a:lstStyle/>
        <a:p>
          <a:endParaRPr lang="en-US" sz="1600"/>
        </a:p>
      </dgm:t>
    </dgm:pt>
    <dgm:pt modelId="{925BD8AF-841B-4A7B-81F3-E595B87BFBEE}" type="sibTrans" cxnId="{2A5F5FA7-0E82-4C4B-879B-401A7DADA0D1}">
      <dgm:prSet/>
      <dgm:spPr/>
      <dgm:t>
        <a:bodyPr/>
        <a:lstStyle/>
        <a:p>
          <a:endParaRPr lang="en-US" sz="1600"/>
        </a:p>
      </dgm:t>
    </dgm:pt>
    <dgm:pt modelId="{72A438E9-5949-492D-AB95-5A4682EA52FA}">
      <dgm:prSet phldrT="[Text]" custT="1"/>
      <dgm:spPr>
        <a:solidFill>
          <a:srgbClr val="6FC5E6"/>
        </a:solidFill>
      </dgm:spPr>
      <dgm:t>
        <a:bodyPr/>
        <a:lstStyle/>
        <a:p>
          <a:pPr rtl="0"/>
          <a:r>
            <a:rPr lang="fr-FR" sz="850" b="1" i="0" u="none" strike="noStrike" dirty="0">
              <a:solidFill>
                <a:srgbClr val="000000"/>
              </a:solidFill>
              <a:effectLst/>
              <a:latin typeface="Century Gothic" panose="020B0502020202020204" pitchFamily="34" charset="0"/>
            </a:rPr>
            <a:t>Se présenter :</a:t>
          </a:r>
        </a:p>
        <a:p>
          <a:pPr rtl="0"/>
          <a:r>
            <a:rPr lang="fr-FR" sz="850" b="0" i="0" u="none" strike="noStrike" dirty="0">
              <a:solidFill>
                <a:srgbClr val="000000"/>
              </a:solidFill>
              <a:effectLst/>
              <a:latin typeface="Century Gothic" panose="020B0502020202020204" pitchFamily="34" charset="0"/>
            </a:rPr>
            <a:t>Présentez-vous poliment au client en tant que responsable qui prend la relève.</a:t>
          </a:r>
        </a:p>
      </dgm:t>
    </dgm:pt>
    <dgm:pt modelId="{83944995-9B9F-4A33-8B81-20EC099C5BAC}" type="parTrans" cxnId="{9E2EF833-1F96-4229-ACE1-8BDE905198A3}">
      <dgm:prSet/>
      <dgm:spPr/>
      <dgm:t>
        <a:bodyPr/>
        <a:lstStyle/>
        <a:p>
          <a:endParaRPr lang="en-US" sz="1600"/>
        </a:p>
      </dgm:t>
    </dgm:pt>
    <dgm:pt modelId="{A9F2C0E6-B93F-43D7-A874-0EE1FFAB8E90}" type="sibTrans" cxnId="{9E2EF833-1F96-4229-ACE1-8BDE905198A3}">
      <dgm:prSet/>
      <dgm:spPr/>
      <dgm:t>
        <a:bodyPr/>
        <a:lstStyle/>
        <a:p>
          <a:endParaRPr lang="en-US" sz="1600"/>
        </a:p>
      </dgm:t>
    </dgm:pt>
    <dgm:pt modelId="{621DC09C-13CD-4543-A307-57A6E38B583F}">
      <dgm:prSet phldrT="[Text]" custT="1"/>
      <dgm:spPr>
        <a:solidFill>
          <a:srgbClr val="6FC5E6"/>
        </a:solidFill>
      </dgm:spPr>
      <dgm:t>
        <a:bodyPr/>
        <a:lstStyle/>
        <a:p>
          <a:pPr rtl="0"/>
          <a:r>
            <a:rPr lang="fr-FR" sz="850" b="1" i="0" u="none" strike="noStrike" dirty="0">
              <a:solidFill>
                <a:srgbClr val="000000"/>
              </a:solidFill>
              <a:effectLst/>
              <a:latin typeface="Century Gothic" panose="020B0502020202020204" pitchFamily="34" charset="0"/>
            </a:rPr>
            <a:t>Réévaluer la situation</a:t>
          </a:r>
          <a:r>
            <a:rPr lang="fr-FR" sz="850" b="0" i="0" u="none" strike="noStrike" dirty="0">
              <a:solidFill>
                <a:srgbClr val="000000"/>
              </a:solidFill>
              <a:effectLst/>
              <a:latin typeface="Century Gothic" panose="020B0502020202020204" pitchFamily="34" charset="0"/>
            </a:rPr>
            <a:t> :</a:t>
          </a:r>
          <a:br>
            <a:rPr lang="en-US" sz="850" b="0" i="0" u="none" strike="noStrike" dirty="0">
              <a:solidFill>
                <a:srgbClr val="000000"/>
              </a:solidFill>
              <a:effectLst/>
              <a:latin typeface="Century Gothic" panose="020B0502020202020204" pitchFamily="34" charset="0"/>
            </a:rPr>
          </a:br>
          <a:r>
            <a:rPr lang="fr-FR" sz="850" b="0" i="0" u="none" strike="noStrike" dirty="0">
              <a:solidFill>
                <a:srgbClr val="000000"/>
              </a:solidFill>
              <a:effectLst/>
              <a:latin typeface="Century Gothic" panose="020B0502020202020204" pitchFamily="34" charset="0"/>
            </a:rPr>
            <a:t>évaluez la question avec un regard neuf et envisagez d’autres solutions.</a:t>
          </a:r>
        </a:p>
      </dgm:t>
    </dgm:pt>
    <dgm:pt modelId="{CD7EC5EA-EE00-4E50-BF3D-2C273B3D2363}" type="parTrans" cxnId="{CA5575B7-0420-4374-BE10-2C08409E57AD}">
      <dgm:prSet/>
      <dgm:spPr/>
      <dgm:t>
        <a:bodyPr/>
        <a:lstStyle/>
        <a:p>
          <a:endParaRPr lang="en-US" sz="1600"/>
        </a:p>
      </dgm:t>
    </dgm:pt>
    <dgm:pt modelId="{0FEE133F-C64C-4CC2-A1C7-79A7AB3A41E9}" type="sibTrans" cxnId="{CA5575B7-0420-4374-BE10-2C08409E57AD}">
      <dgm:prSet/>
      <dgm:spPr/>
      <dgm:t>
        <a:bodyPr/>
        <a:lstStyle/>
        <a:p>
          <a:endParaRPr lang="en-US" sz="1600"/>
        </a:p>
      </dgm:t>
    </dgm:pt>
    <dgm:pt modelId="{E5159055-E991-4245-BBE5-BB55211C1A4F}">
      <dgm:prSet custT="1"/>
      <dgm:spPr>
        <a:solidFill>
          <a:schemeClr val="accent4"/>
        </a:solidFill>
      </dgm:spPr>
      <dgm:t>
        <a:bodyPr/>
        <a:lstStyle/>
        <a:p>
          <a:pPr algn="l" rtl="0"/>
          <a:r>
            <a:rPr lang="fr-FR" sz="1050" b="1" i="0" u="none" dirty="0">
              <a:solidFill>
                <a:schemeClr val="tx1"/>
              </a:solidFill>
              <a:latin typeface="Century Gothic" panose="020B0502020202020204" pitchFamily="34" charset="0"/>
            </a:rPr>
            <a:t>Le responsable reprend l’appel</a:t>
          </a:r>
        </a:p>
      </dgm:t>
    </dgm:pt>
    <dgm:pt modelId="{7DE4F02A-F12D-409B-9D28-9AC023F6F865}" type="parTrans" cxnId="{F32BD270-C7AE-4819-A954-4B43752A46E1}">
      <dgm:prSet/>
      <dgm:spPr/>
      <dgm:t>
        <a:bodyPr/>
        <a:lstStyle/>
        <a:p>
          <a:endParaRPr lang="en-US" sz="1600"/>
        </a:p>
      </dgm:t>
    </dgm:pt>
    <dgm:pt modelId="{91318D9D-88FC-4AF8-818F-659E3B7DF56F}" type="sibTrans" cxnId="{F32BD270-C7AE-4819-A954-4B43752A46E1}">
      <dgm:prSet/>
      <dgm:spPr/>
      <dgm:t>
        <a:bodyPr/>
        <a:lstStyle/>
        <a:p>
          <a:endParaRPr lang="en-US" sz="1600"/>
        </a:p>
      </dgm:t>
    </dgm:pt>
    <dgm:pt modelId="{E66E32EC-72B4-4D9A-9784-DDA82501198E}">
      <dgm:prSet custT="1"/>
      <dgm:spPr>
        <a:solidFill>
          <a:srgbClr val="6FC5E6"/>
        </a:solidFill>
      </dgm:spPr>
      <dgm:t>
        <a:bodyPr/>
        <a:lstStyle/>
        <a:p>
          <a:pPr rtl="0"/>
          <a:r>
            <a:rPr lang="fr-FR" sz="850" b="1" i="0" u="none" strike="noStrike" dirty="0">
              <a:solidFill>
                <a:srgbClr val="000000"/>
              </a:solidFill>
              <a:effectLst/>
              <a:latin typeface="Century Gothic" panose="020B0502020202020204" pitchFamily="34" charset="0"/>
            </a:rPr>
            <a:t>Proposer une résolution :</a:t>
          </a:r>
        </a:p>
        <a:p>
          <a:pPr rtl="0"/>
          <a:r>
            <a:rPr lang="fr-FR" sz="850" b="0" i="0" u="none" strike="noStrike" dirty="0">
              <a:solidFill>
                <a:srgbClr val="000000"/>
              </a:solidFill>
              <a:effectLst/>
              <a:latin typeface="Century Gothic" panose="020B0502020202020204" pitchFamily="34" charset="0"/>
            </a:rPr>
            <a:t>Proposez une nouvelle solution ou un compromis pour résoudre le problème du client.</a:t>
          </a:r>
        </a:p>
      </dgm:t>
    </dgm:pt>
    <dgm:pt modelId="{161F438E-11BB-4995-B993-D185C46E211F}" type="parTrans" cxnId="{B26DB484-0604-426D-89E6-1FFD0232E7BD}">
      <dgm:prSet/>
      <dgm:spPr/>
      <dgm:t>
        <a:bodyPr/>
        <a:lstStyle/>
        <a:p>
          <a:endParaRPr lang="en-US" sz="1600"/>
        </a:p>
      </dgm:t>
    </dgm:pt>
    <dgm:pt modelId="{C6903D72-D9DE-4257-8360-A271B2964784}" type="sibTrans" cxnId="{B26DB484-0604-426D-89E6-1FFD0232E7BD}">
      <dgm:prSet/>
      <dgm:spPr/>
      <dgm:t>
        <a:bodyPr/>
        <a:lstStyle/>
        <a:p>
          <a:endParaRPr lang="en-US" sz="1600"/>
        </a:p>
      </dgm:t>
    </dgm:pt>
    <dgm:pt modelId="{EE4209C3-2187-4992-82FE-6F7560D4C38F}">
      <dgm:prSet custT="1"/>
      <dgm:spPr>
        <a:solidFill>
          <a:srgbClr val="6FC5E6"/>
        </a:solidFill>
      </dgm:spPr>
      <dgm:t>
        <a:bodyPr/>
        <a:lstStyle/>
        <a:p>
          <a:pPr rtl="0"/>
          <a:r>
            <a:rPr lang="fr-FR" sz="850" b="1" i="0" u="none" strike="noStrike" dirty="0">
              <a:solidFill>
                <a:srgbClr val="000000"/>
              </a:solidFill>
              <a:effectLst/>
              <a:latin typeface="Century Gothic" panose="020B0502020202020204" pitchFamily="34" charset="0"/>
            </a:rPr>
            <a:t>Faire remonter si nécessaire :</a:t>
          </a:r>
        </a:p>
        <a:p>
          <a:pPr rtl="0"/>
          <a:r>
            <a:rPr lang="fr-FR" sz="850" b="0" i="0" u="none" strike="noStrike" dirty="0">
              <a:solidFill>
                <a:srgbClr val="000000"/>
              </a:solidFill>
              <a:effectLst/>
              <a:latin typeface="Century Gothic" panose="020B0502020202020204" pitchFamily="34" charset="0"/>
            </a:rPr>
            <a:t>Si la situation n’est toujours pas résolue, préparez-vous à faire remonter le problème à votre supérieur.</a:t>
          </a:r>
        </a:p>
      </dgm:t>
    </dgm:pt>
    <dgm:pt modelId="{D100858C-CD2B-4DC9-A769-C1713E921598}" type="parTrans" cxnId="{BA7126C4-D131-40A1-9119-B91F4B5BB656}">
      <dgm:prSet/>
      <dgm:spPr/>
      <dgm:t>
        <a:bodyPr/>
        <a:lstStyle/>
        <a:p>
          <a:endParaRPr lang="en-US" sz="1600"/>
        </a:p>
      </dgm:t>
    </dgm:pt>
    <dgm:pt modelId="{A674352D-FF3B-4310-8007-86444579D7DE}" type="sibTrans" cxnId="{BA7126C4-D131-40A1-9119-B91F4B5BB656}">
      <dgm:prSet/>
      <dgm:spPr/>
      <dgm:t>
        <a:bodyPr/>
        <a:lstStyle/>
        <a:p>
          <a:endParaRPr lang="en-US" sz="1600"/>
        </a:p>
      </dgm:t>
    </dgm:pt>
    <dgm:pt modelId="{E33FBD91-F3B2-44EB-B6AF-3519BF63415A}" type="pres">
      <dgm:prSet presAssocID="{BF69BE0E-0D7E-4751-9CAB-E30A285D4D91}" presName="Name0" presStyleCnt="0">
        <dgm:presLayoutVars>
          <dgm:dir/>
          <dgm:resizeHandles val="exact"/>
        </dgm:presLayoutVars>
      </dgm:prSet>
      <dgm:spPr/>
    </dgm:pt>
    <dgm:pt modelId="{45566C2D-055E-44B6-8463-530D766FF5A0}" type="pres">
      <dgm:prSet presAssocID="{E5159055-E991-4245-BBE5-BB55211C1A4F}" presName="parTxOnly" presStyleLbl="node1" presStyleIdx="0" presStyleCnt="6" custScaleX="69512" custScaleY="135498">
        <dgm:presLayoutVars>
          <dgm:bulletEnabled val="1"/>
        </dgm:presLayoutVars>
      </dgm:prSet>
      <dgm:spPr>
        <a:prstGeom prst="rightArrow">
          <a:avLst/>
        </a:prstGeom>
      </dgm:spPr>
    </dgm:pt>
    <dgm:pt modelId="{E3693042-5476-43F8-99DA-F77EE4CD1683}" type="pres">
      <dgm:prSet presAssocID="{91318D9D-88FC-4AF8-818F-659E3B7DF56F}" presName="parSpace" presStyleCnt="0"/>
      <dgm:spPr/>
    </dgm:pt>
    <dgm:pt modelId="{D3741B75-DA31-4840-8AFE-377BF76BD5E8}" type="pres">
      <dgm:prSet presAssocID="{19219D8F-9C9A-47B2-B7FC-DE16EEF11A2D}" presName="parTxOnly" presStyleLbl="node1" presStyleIdx="1" presStyleCnt="6" custScaleY="115413">
        <dgm:presLayoutVars>
          <dgm:bulletEnabled val="1"/>
        </dgm:presLayoutVars>
      </dgm:prSet>
      <dgm:spPr/>
    </dgm:pt>
    <dgm:pt modelId="{11F6F552-C633-41A4-A463-B87D0FCF9273}" type="pres">
      <dgm:prSet presAssocID="{925BD8AF-841B-4A7B-81F3-E595B87BFBEE}" presName="parSpace" presStyleCnt="0"/>
      <dgm:spPr/>
    </dgm:pt>
    <dgm:pt modelId="{4E973CA1-A4E5-4CE2-8526-C93F41C64C30}" type="pres">
      <dgm:prSet presAssocID="{72A438E9-5949-492D-AB95-5A4682EA52FA}" presName="parTxOnly" presStyleLbl="node1" presStyleIdx="2" presStyleCnt="6" custScaleY="115413">
        <dgm:presLayoutVars>
          <dgm:bulletEnabled val="1"/>
        </dgm:presLayoutVars>
      </dgm:prSet>
      <dgm:spPr/>
    </dgm:pt>
    <dgm:pt modelId="{CBCD732B-C10C-4DF9-9C37-B7B9A9025D3D}" type="pres">
      <dgm:prSet presAssocID="{A9F2C0E6-B93F-43D7-A874-0EE1FFAB8E90}" presName="parSpace" presStyleCnt="0"/>
      <dgm:spPr/>
    </dgm:pt>
    <dgm:pt modelId="{7A3AD601-CE85-4CD8-83C3-E3194B59405A}" type="pres">
      <dgm:prSet presAssocID="{621DC09C-13CD-4543-A307-57A6E38B583F}" presName="parTxOnly" presStyleLbl="node1" presStyleIdx="3" presStyleCnt="6" custScaleY="115413">
        <dgm:presLayoutVars>
          <dgm:bulletEnabled val="1"/>
        </dgm:presLayoutVars>
      </dgm:prSet>
      <dgm:spPr/>
    </dgm:pt>
    <dgm:pt modelId="{6330A23E-E8BB-43C4-ACF3-6914B5C9C474}" type="pres">
      <dgm:prSet presAssocID="{0FEE133F-C64C-4CC2-A1C7-79A7AB3A41E9}" presName="parSpace" presStyleCnt="0"/>
      <dgm:spPr/>
    </dgm:pt>
    <dgm:pt modelId="{22523238-6C19-4096-AB55-6299420A0C94}" type="pres">
      <dgm:prSet presAssocID="{E66E32EC-72B4-4D9A-9784-DDA82501198E}" presName="parTxOnly" presStyleLbl="node1" presStyleIdx="4" presStyleCnt="6" custScaleY="115413">
        <dgm:presLayoutVars>
          <dgm:bulletEnabled val="1"/>
        </dgm:presLayoutVars>
      </dgm:prSet>
      <dgm:spPr/>
    </dgm:pt>
    <dgm:pt modelId="{E0670C6A-2FF2-4371-B125-7C6F14A294EB}" type="pres">
      <dgm:prSet presAssocID="{C6903D72-D9DE-4257-8360-A271B2964784}" presName="parSpace" presStyleCnt="0"/>
      <dgm:spPr/>
    </dgm:pt>
    <dgm:pt modelId="{5BB09639-0B84-4074-AC5A-8D081FA7134D}" type="pres">
      <dgm:prSet presAssocID="{EE4209C3-2187-4992-82FE-6F7560D4C38F}" presName="parTxOnly" presStyleLbl="node1" presStyleIdx="5" presStyleCnt="6" custScaleY="115413">
        <dgm:presLayoutVars>
          <dgm:bulletEnabled val="1"/>
        </dgm:presLayoutVars>
      </dgm:prSet>
      <dgm:spPr/>
    </dgm:pt>
  </dgm:ptLst>
  <dgm:cxnLst>
    <dgm:cxn modelId="{F0E64D02-043A-4F10-86E3-3CD3F3C31C75}" type="presOf" srcId="{BF69BE0E-0D7E-4751-9CAB-E30A285D4D91}" destId="{E33FBD91-F3B2-44EB-B6AF-3519BF63415A}" srcOrd="0" destOrd="0" presId="urn:microsoft.com/office/officeart/2005/8/layout/hChevron3"/>
    <dgm:cxn modelId="{9E2EF833-1F96-4229-ACE1-8BDE905198A3}" srcId="{BF69BE0E-0D7E-4751-9CAB-E30A285D4D91}" destId="{72A438E9-5949-492D-AB95-5A4682EA52FA}" srcOrd="2" destOrd="0" parTransId="{83944995-9B9F-4A33-8B81-20EC099C5BAC}" sibTransId="{A9F2C0E6-B93F-43D7-A874-0EE1FFAB8E90}"/>
    <dgm:cxn modelId="{F32BD270-C7AE-4819-A954-4B43752A46E1}" srcId="{BF69BE0E-0D7E-4751-9CAB-E30A285D4D91}" destId="{E5159055-E991-4245-BBE5-BB55211C1A4F}" srcOrd="0" destOrd="0" parTransId="{7DE4F02A-F12D-409B-9D28-9AC023F6F865}" sibTransId="{91318D9D-88FC-4AF8-818F-659E3B7DF56F}"/>
    <dgm:cxn modelId="{8759AC7C-D301-4713-98C0-6B5738CABF81}" type="presOf" srcId="{EE4209C3-2187-4992-82FE-6F7560D4C38F}" destId="{5BB09639-0B84-4074-AC5A-8D081FA7134D}" srcOrd="0" destOrd="0" presId="urn:microsoft.com/office/officeart/2005/8/layout/hChevron3"/>
    <dgm:cxn modelId="{B26DB484-0604-426D-89E6-1FFD0232E7BD}" srcId="{BF69BE0E-0D7E-4751-9CAB-E30A285D4D91}" destId="{E66E32EC-72B4-4D9A-9784-DDA82501198E}" srcOrd="4" destOrd="0" parTransId="{161F438E-11BB-4995-B993-D185C46E211F}" sibTransId="{C6903D72-D9DE-4257-8360-A271B2964784}"/>
    <dgm:cxn modelId="{0380979C-33E6-41D4-80F1-F4EEFCFB8B73}" type="presOf" srcId="{19219D8F-9C9A-47B2-B7FC-DE16EEF11A2D}" destId="{D3741B75-DA31-4840-8AFE-377BF76BD5E8}" srcOrd="0" destOrd="0" presId="urn:microsoft.com/office/officeart/2005/8/layout/hChevron3"/>
    <dgm:cxn modelId="{2A5F5FA7-0E82-4C4B-879B-401A7DADA0D1}" srcId="{BF69BE0E-0D7E-4751-9CAB-E30A285D4D91}" destId="{19219D8F-9C9A-47B2-B7FC-DE16EEF11A2D}" srcOrd="1" destOrd="0" parTransId="{69F84BB5-E149-4106-947C-16A979A850A9}" sibTransId="{925BD8AF-841B-4A7B-81F3-E595B87BFBEE}"/>
    <dgm:cxn modelId="{CA5575B7-0420-4374-BE10-2C08409E57AD}" srcId="{BF69BE0E-0D7E-4751-9CAB-E30A285D4D91}" destId="{621DC09C-13CD-4543-A307-57A6E38B583F}" srcOrd="3" destOrd="0" parTransId="{CD7EC5EA-EE00-4E50-BF3D-2C273B3D2363}" sibTransId="{0FEE133F-C64C-4CC2-A1C7-79A7AB3A41E9}"/>
    <dgm:cxn modelId="{BA7126C4-D131-40A1-9119-B91F4B5BB656}" srcId="{BF69BE0E-0D7E-4751-9CAB-E30A285D4D91}" destId="{EE4209C3-2187-4992-82FE-6F7560D4C38F}" srcOrd="5" destOrd="0" parTransId="{D100858C-CD2B-4DC9-A769-C1713E921598}" sibTransId="{A674352D-FF3B-4310-8007-86444579D7DE}"/>
    <dgm:cxn modelId="{06BFAECE-AE67-41E8-852A-4441AEC7F69B}" type="presOf" srcId="{E5159055-E991-4245-BBE5-BB55211C1A4F}" destId="{45566C2D-055E-44B6-8463-530D766FF5A0}" srcOrd="0" destOrd="0" presId="urn:microsoft.com/office/officeart/2005/8/layout/hChevron3"/>
    <dgm:cxn modelId="{883612E2-31AA-4987-82FF-872E5F9B6A27}" type="presOf" srcId="{72A438E9-5949-492D-AB95-5A4682EA52FA}" destId="{4E973CA1-A4E5-4CE2-8526-C93F41C64C30}" srcOrd="0" destOrd="0" presId="urn:microsoft.com/office/officeart/2005/8/layout/hChevron3"/>
    <dgm:cxn modelId="{2BCBFFE9-0864-4A42-A1FD-3552E44061D6}" type="presOf" srcId="{621DC09C-13CD-4543-A307-57A6E38B583F}" destId="{7A3AD601-CE85-4CD8-83C3-E3194B59405A}" srcOrd="0" destOrd="0" presId="urn:microsoft.com/office/officeart/2005/8/layout/hChevron3"/>
    <dgm:cxn modelId="{11C755F5-267D-4497-A249-5888BBE0C83D}" type="presOf" srcId="{E66E32EC-72B4-4D9A-9784-DDA82501198E}" destId="{22523238-6C19-4096-AB55-6299420A0C94}" srcOrd="0" destOrd="0" presId="urn:microsoft.com/office/officeart/2005/8/layout/hChevron3"/>
    <dgm:cxn modelId="{1ACBB5EB-F1F5-4F85-BDFC-32CD56A82518}" type="presParOf" srcId="{E33FBD91-F3B2-44EB-B6AF-3519BF63415A}" destId="{45566C2D-055E-44B6-8463-530D766FF5A0}" srcOrd="0" destOrd="0" presId="urn:microsoft.com/office/officeart/2005/8/layout/hChevron3"/>
    <dgm:cxn modelId="{4E8F226E-F385-4682-B4CE-7F928A72D657}" type="presParOf" srcId="{E33FBD91-F3B2-44EB-B6AF-3519BF63415A}" destId="{E3693042-5476-43F8-99DA-F77EE4CD1683}" srcOrd="1" destOrd="0" presId="urn:microsoft.com/office/officeart/2005/8/layout/hChevron3"/>
    <dgm:cxn modelId="{D8A17DBD-865A-4B92-B24D-C9B8AD402C2C}" type="presParOf" srcId="{E33FBD91-F3B2-44EB-B6AF-3519BF63415A}" destId="{D3741B75-DA31-4840-8AFE-377BF76BD5E8}" srcOrd="2" destOrd="0" presId="urn:microsoft.com/office/officeart/2005/8/layout/hChevron3"/>
    <dgm:cxn modelId="{817CBC57-9FCD-4B51-B4B4-B8C922DCF1FE}" type="presParOf" srcId="{E33FBD91-F3B2-44EB-B6AF-3519BF63415A}" destId="{11F6F552-C633-41A4-A463-B87D0FCF9273}" srcOrd="3" destOrd="0" presId="urn:microsoft.com/office/officeart/2005/8/layout/hChevron3"/>
    <dgm:cxn modelId="{7CA1D854-C557-4059-81DC-520115D0703F}" type="presParOf" srcId="{E33FBD91-F3B2-44EB-B6AF-3519BF63415A}" destId="{4E973CA1-A4E5-4CE2-8526-C93F41C64C30}" srcOrd="4" destOrd="0" presId="urn:microsoft.com/office/officeart/2005/8/layout/hChevron3"/>
    <dgm:cxn modelId="{771890FB-AB59-4E86-821C-426258B1E0C3}" type="presParOf" srcId="{E33FBD91-F3B2-44EB-B6AF-3519BF63415A}" destId="{CBCD732B-C10C-4DF9-9C37-B7B9A9025D3D}" srcOrd="5" destOrd="0" presId="urn:microsoft.com/office/officeart/2005/8/layout/hChevron3"/>
    <dgm:cxn modelId="{1023635D-297C-4C6E-BC51-C6C8E981F94E}" type="presParOf" srcId="{E33FBD91-F3B2-44EB-B6AF-3519BF63415A}" destId="{7A3AD601-CE85-4CD8-83C3-E3194B59405A}" srcOrd="6" destOrd="0" presId="urn:microsoft.com/office/officeart/2005/8/layout/hChevron3"/>
    <dgm:cxn modelId="{3E12EB40-958A-4877-A742-3CE908ABFE4B}" type="presParOf" srcId="{E33FBD91-F3B2-44EB-B6AF-3519BF63415A}" destId="{6330A23E-E8BB-43C4-ACF3-6914B5C9C474}" srcOrd="7" destOrd="0" presId="urn:microsoft.com/office/officeart/2005/8/layout/hChevron3"/>
    <dgm:cxn modelId="{8EA60975-BB16-4C4B-8910-2E31CD49645A}" type="presParOf" srcId="{E33FBD91-F3B2-44EB-B6AF-3519BF63415A}" destId="{22523238-6C19-4096-AB55-6299420A0C94}" srcOrd="8" destOrd="0" presId="urn:microsoft.com/office/officeart/2005/8/layout/hChevron3"/>
    <dgm:cxn modelId="{B49022B5-458D-4863-ABF4-1306E37D51BE}" type="presParOf" srcId="{E33FBD91-F3B2-44EB-B6AF-3519BF63415A}" destId="{E0670C6A-2FF2-4371-B125-7C6F14A294EB}" srcOrd="9" destOrd="0" presId="urn:microsoft.com/office/officeart/2005/8/layout/hChevron3"/>
    <dgm:cxn modelId="{C7712F0C-4F79-4367-9B46-09BD80A0AB99}" type="presParOf" srcId="{E33FBD91-F3B2-44EB-B6AF-3519BF63415A}" destId="{5BB09639-0B84-4074-AC5A-8D081FA7134D}" srcOrd="10" destOrd="0" presId="urn:microsoft.com/office/officeart/2005/8/layout/hChevron3"/>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69BE0E-0D7E-4751-9CAB-E30A285D4D91}" type="doc">
      <dgm:prSet loTypeId="urn:microsoft.com/office/officeart/2005/8/layout/hChevron3" loCatId="process" qsTypeId="urn:microsoft.com/office/officeart/2005/8/quickstyle/simple1" qsCatId="simple" csTypeId="urn:microsoft.com/office/officeart/2005/8/colors/accent1_2" csCatId="accent1" phldr="1"/>
      <dgm:spPr/>
    </dgm:pt>
    <dgm:pt modelId="{19219D8F-9C9A-47B2-B7FC-DE16EEF11A2D}">
      <dgm:prSet phldrT="[Text]" custT="1"/>
      <dgm:spPr>
        <a:solidFill>
          <a:srgbClr val="FFC000">
            <a:alpha val="60000"/>
          </a:srgbClr>
        </a:solidFill>
      </dgm:spPr>
      <dgm:t>
        <a:bodyPr/>
        <a:lstStyle/>
        <a:p>
          <a:pPr rtl="0"/>
          <a:r>
            <a:rPr lang="fr-FR" sz="850" b="1" i="0" u="none" strike="noStrike" dirty="0">
              <a:solidFill>
                <a:srgbClr val="000000"/>
              </a:solidFill>
              <a:effectLst/>
              <a:latin typeface="Century Gothic" panose="020B0502020202020204" pitchFamily="34" charset="0"/>
            </a:rPr>
            <a:t>Étudier en détail : </a:t>
          </a:r>
        </a:p>
        <a:p>
          <a:pPr rtl="0"/>
          <a:r>
            <a:rPr lang="fr-FR" sz="850" b="0" i="0" u="none" strike="noStrike" dirty="0">
              <a:solidFill>
                <a:srgbClr val="000000"/>
              </a:solidFill>
              <a:effectLst/>
              <a:latin typeface="Century Gothic" panose="020B0502020202020204" pitchFamily="34" charset="0"/>
            </a:rPr>
            <a:t>Passez en revue l’historique complet des interactions avec le client et les mesures prises par le responsable.</a:t>
          </a:r>
        </a:p>
      </dgm:t>
    </dgm:pt>
    <dgm:pt modelId="{69F84BB5-E149-4106-947C-16A979A850A9}" type="parTrans" cxnId="{2A5F5FA7-0E82-4C4B-879B-401A7DADA0D1}">
      <dgm:prSet/>
      <dgm:spPr/>
      <dgm:t>
        <a:bodyPr/>
        <a:lstStyle/>
        <a:p>
          <a:endParaRPr lang="en-US" sz="1600"/>
        </a:p>
      </dgm:t>
    </dgm:pt>
    <dgm:pt modelId="{925BD8AF-841B-4A7B-81F3-E595B87BFBEE}" type="sibTrans" cxnId="{2A5F5FA7-0E82-4C4B-879B-401A7DADA0D1}">
      <dgm:prSet/>
      <dgm:spPr/>
      <dgm:t>
        <a:bodyPr/>
        <a:lstStyle/>
        <a:p>
          <a:endParaRPr lang="en-US" sz="1600"/>
        </a:p>
      </dgm:t>
    </dgm:pt>
    <dgm:pt modelId="{72A438E9-5949-492D-AB95-5A4682EA52FA}">
      <dgm:prSet phldrT="[Text]" custT="1"/>
      <dgm:spPr>
        <a:solidFill>
          <a:srgbClr val="FFD966"/>
        </a:solidFill>
      </dgm:spPr>
      <dgm:t>
        <a:bodyPr/>
        <a:lstStyle/>
        <a:p>
          <a:pPr rtl="0"/>
          <a:r>
            <a:rPr lang="fr-FR" sz="850" b="1" i="0" u="none" strike="noStrike" dirty="0">
              <a:solidFill>
                <a:srgbClr val="000000"/>
              </a:solidFill>
              <a:effectLst/>
              <a:latin typeface="Century Gothic" panose="020B0502020202020204" pitchFamily="34" charset="0"/>
            </a:rPr>
            <a:t>Contacter le client :</a:t>
          </a:r>
        </a:p>
        <a:p>
          <a:pPr rtl="0"/>
          <a:r>
            <a:rPr lang="fr-FR" sz="850" b="0" i="0" u="none" strike="noStrike" dirty="0">
              <a:solidFill>
                <a:srgbClr val="000000"/>
              </a:solidFill>
              <a:effectLst/>
              <a:latin typeface="Century Gothic" panose="020B0502020202020204" pitchFamily="34" charset="0"/>
            </a:rPr>
            <a:t>Contactez directement le client pour discuter de ses préoccupations et recueillir des informations supplémentaires.</a:t>
          </a:r>
        </a:p>
      </dgm:t>
    </dgm:pt>
    <dgm:pt modelId="{83944995-9B9F-4A33-8B81-20EC099C5BAC}" type="parTrans" cxnId="{9E2EF833-1F96-4229-ACE1-8BDE905198A3}">
      <dgm:prSet/>
      <dgm:spPr/>
      <dgm:t>
        <a:bodyPr/>
        <a:lstStyle/>
        <a:p>
          <a:endParaRPr lang="en-US" sz="1600"/>
        </a:p>
      </dgm:t>
    </dgm:pt>
    <dgm:pt modelId="{A9F2C0E6-B93F-43D7-A874-0EE1FFAB8E90}" type="sibTrans" cxnId="{9E2EF833-1F96-4229-ACE1-8BDE905198A3}">
      <dgm:prSet/>
      <dgm:spPr/>
      <dgm:t>
        <a:bodyPr/>
        <a:lstStyle/>
        <a:p>
          <a:endParaRPr lang="en-US" sz="1600"/>
        </a:p>
      </dgm:t>
    </dgm:pt>
    <dgm:pt modelId="{621DC09C-13CD-4543-A307-57A6E38B583F}">
      <dgm:prSet phldrT="[Text]" custT="1"/>
      <dgm:spPr>
        <a:solidFill>
          <a:srgbClr val="FFD966"/>
        </a:solidFill>
      </dgm:spPr>
      <dgm:t>
        <a:bodyPr/>
        <a:lstStyle/>
        <a:p>
          <a:pPr rtl="0"/>
          <a:r>
            <a:rPr lang="fr-FR" sz="850" b="1" i="0" u="none" strike="noStrike" dirty="0">
              <a:solidFill>
                <a:srgbClr val="000000"/>
              </a:solidFill>
              <a:effectLst/>
              <a:latin typeface="Century Gothic" panose="020B0502020202020204" pitchFamily="34" charset="0"/>
            </a:rPr>
            <a:t>Élaborer une résolution stratégique :</a:t>
          </a:r>
        </a:p>
        <a:p>
          <a:pPr rtl="0"/>
          <a:r>
            <a:rPr lang="fr-FR" sz="850" b="0" i="0" u="none" strike="noStrike" dirty="0">
              <a:solidFill>
                <a:srgbClr val="000000"/>
              </a:solidFill>
              <a:effectLst/>
              <a:latin typeface="Century Gothic" panose="020B0502020202020204" pitchFamily="34" charset="0"/>
            </a:rPr>
            <a:t>Élaborez une approche stratégique pour résoudre le problème, en impliquant éventuellement d’autres services.</a:t>
          </a:r>
        </a:p>
      </dgm:t>
    </dgm:pt>
    <dgm:pt modelId="{CD7EC5EA-EE00-4E50-BF3D-2C273B3D2363}" type="parTrans" cxnId="{CA5575B7-0420-4374-BE10-2C08409E57AD}">
      <dgm:prSet/>
      <dgm:spPr/>
      <dgm:t>
        <a:bodyPr/>
        <a:lstStyle/>
        <a:p>
          <a:endParaRPr lang="en-US" sz="1600"/>
        </a:p>
      </dgm:t>
    </dgm:pt>
    <dgm:pt modelId="{0FEE133F-C64C-4CC2-A1C7-79A7AB3A41E9}" type="sibTrans" cxnId="{CA5575B7-0420-4374-BE10-2C08409E57AD}">
      <dgm:prSet/>
      <dgm:spPr/>
      <dgm:t>
        <a:bodyPr/>
        <a:lstStyle/>
        <a:p>
          <a:endParaRPr lang="en-US" sz="1600"/>
        </a:p>
      </dgm:t>
    </dgm:pt>
    <dgm:pt modelId="{E5159055-E991-4245-BBE5-BB55211C1A4F}">
      <dgm:prSet custT="1"/>
      <dgm:spPr>
        <a:solidFill>
          <a:srgbClr val="FFC000"/>
        </a:solidFill>
      </dgm:spPr>
      <dgm:t>
        <a:bodyPr/>
        <a:lstStyle/>
        <a:p>
          <a:pPr algn="l" rtl="0"/>
          <a:r>
            <a:rPr lang="fr-FR" sz="1050" b="1" i="0" u="none" dirty="0">
              <a:solidFill>
                <a:schemeClr val="tx1"/>
              </a:solidFill>
              <a:latin typeface="Century Gothic" panose="020B0502020202020204" pitchFamily="34" charset="0"/>
            </a:rPr>
            <a:t>Le superviseur étudie le problème</a:t>
          </a:r>
        </a:p>
      </dgm:t>
    </dgm:pt>
    <dgm:pt modelId="{7DE4F02A-F12D-409B-9D28-9AC023F6F865}" type="parTrans" cxnId="{F32BD270-C7AE-4819-A954-4B43752A46E1}">
      <dgm:prSet/>
      <dgm:spPr/>
      <dgm:t>
        <a:bodyPr/>
        <a:lstStyle/>
        <a:p>
          <a:endParaRPr lang="en-US" sz="1600"/>
        </a:p>
      </dgm:t>
    </dgm:pt>
    <dgm:pt modelId="{91318D9D-88FC-4AF8-818F-659E3B7DF56F}" type="sibTrans" cxnId="{F32BD270-C7AE-4819-A954-4B43752A46E1}">
      <dgm:prSet/>
      <dgm:spPr/>
      <dgm:t>
        <a:bodyPr/>
        <a:lstStyle/>
        <a:p>
          <a:endParaRPr lang="en-US" sz="1600"/>
        </a:p>
      </dgm:t>
    </dgm:pt>
    <dgm:pt modelId="{E66E32EC-72B4-4D9A-9784-DDA82501198E}">
      <dgm:prSet custT="1"/>
      <dgm:spPr>
        <a:solidFill>
          <a:srgbClr val="FFD966"/>
        </a:solidFill>
      </dgm:spPr>
      <dgm:t>
        <a:bodyPr/>
        <a:lstStyle/>
        <a:p>
          <a:pPr rtl="0"/>
          <a:r>
            <a:rPr lang="fr-FR" sz="850" b="1" i="0" u="none" strike="noStrike" dirty="0">
              <a:solidFill>
                <a:srgbClr val="000000"/>
              </a:solidFill>
              <a:effectLst/>
              <a:latin typeface="Century Gothic" panose="020B0502020202020204" pitchFamily="34" charset="0"/>
            </a:rPr>
            <a:t>Mettre en œuvre une solution :</a:t>
          </a:r>
        </a:p>
        <a:p>
          <a:pPr rtl="0"/>
          <a:r>
            <a:rPr lang="fr-FR" sz="850" b="0" i="0" u="none" strike="noStrike" dirty="0">
              <a:solidFill>
                <a:srgbClr val="000000"/>
              </a:solidFill>
              <a:effectLst/>
              <a:latin typeface="Century Gothic" panose="020B0502020202020204" pitchFamily="34" charset="0"/>
            </a:rPr>
            <a:t>Exécutez le plan de résolution, en veillant à ce que toutes les mesures nécessaires soient prises pour satisfaire le client.</a:t>
          </a:r>
        </a:p>
      </dgm:t>
    </dgm:pt>
    <dgm:pt modelId="{161F438E-11BB-4995-B993-D185C46E211F}" type="parTrans" cxnId="{B26DB484-0604-426D-89E6-1FFD0232E7BD}">
      <dgm:prSet/>
      <dgm:spPr/>
      <dgm:t>
        <a:bodyPr/>
        <a:lstStyle/>
        <a:p>
          <a:endParaRPr lang="en-US" sz="1600"/>
        </a:p>
      </dgm:t>
    </dgm:pt>
    <dgm:pt modelId="{C6903D72-D9DE-4257-8360-A271B2964784}" type="sibTrans" cxnId="{B26DB484-0604-426D-89E6-1FFD0232E7BD}">
      <dgm:prSet/>
      <dgm:spPr/>
      <dgm:t>
        <a:bodyPr/>
        <a:lstStyle/>
        <a:p>
          <a:endParaRPr lang="en-US" sz="1600"/>
        </a:p>
      </dgm:t>
    </dgm:pt>
    <dgm:pt modelId="{EE4209C3-2187-4992-82FE-6F7560D4C38F}">
      <dgm:prSet custT="1"/>
      <dgm:spPr>
        <a:solidFill>
          <a:srgbClr val="FFD966"/>
        </a:solidFill>
      </dgm:spPr>
      <dgm:t>
        <a:bodyPr/>
        <a:lstStyle/>
        <a:p>
          <a:pPr rtl="0"/>
          <a:r>
            <a:rPr lang="fr-FR" sz="850" b="1" i="0" u="none" strike="noStrike" dirty="0">
              <a:solidFill>
                <a:srgbClr val="000000"/>
              </a:solidFill>
              <a:effectLst/>
              <a:latin typeface="Century Gothic" panose="020B0502020202020204" pitchFamily="34" charset="0"/>
            </a:rPr>
            <a:t>Fermer et suivre :</a:t>
          </a:r>
        </a:p>
        <a:p>
          <a:pPr rtl="0"/>
          <a:r>
            <a:rPr lang="fr-FR" sz="850" b="0" i="0" u="none" strike="noStrike" dirty="0">
              <a:solidFill>
                <a:srgbClr val="000000"/>
              </a:solidFill>
              <a:effectLst/>
              <a:latin typeface="Century Gothic" panose="020B0502020202020204" pitchFamily="34" charset="0"/>
            </a:rPr>
            <a:t>Confirmez que le problème a été résolu à la satisfaction du client et prévoyez un appel de suivi afin d’éviter qu’il ne se reproduise.</a:t>
          </a:r>
        </a:p>
      </dgm:t>
    </dgm:pt>
    <dgm:pt modelId="{D100858C-CD2B-4DC9-A769-C1713E921598}" type="parTrans" cxnId="{BA7126C4-D131-40A1-9119-B91F4B5BB656}">
      <dgm:prSet/>
      <dgm:spPr/>
      <dgm:t>
        <a:bodyPr/>
        <a:lstStyle/>
        <a:p>
          <a:endParaRPr lang="en-US" sz="1600"/>
        </a:p>
      </dgm:t>
    </dgm:pt>
    <dgm:pt modelId="{A674352D-FF3B-4310-8007-86444579D7DE}" type="sibTrans" cxnId="{BA7126C4-D131-40A1-9119-B91F4B5BB656}">
      <dgm:prSet/>
      <dgm:spPr/>
      <dgm:t>
        <a:bodyPr/>
        <a:lstStyle/>
        <a:p>
          <a:endParaRPr lang="en-US" sz="1600"/>
        </a:p>
      </dgm:t>
    </dgm:pt>
    <dgm:pt modelId="{E33FBD91-F3B2-44EB-B6AF-3519BF63415A}" type="pres">
      <dgm:prSet presAssocID="{BF69BE0E-0D7E-4751-9CAB-E30A285D4D91}" presName="Name0" presStyleCnt="0">
        <dgm:presLayoutVars>
          <dgm:dir/>
          <dgm:resizeHandles val="exact"/>
        </dgm:presLayoutVars>
      </dgm:prSet>
      <dgm:spPr/>
    </dgm:pt>
    <dgm:pt modelId="{45566C2D-055E-44B6-8463-530D766FF5A0}" type="pres">
      <dgm:prSet presAssocID="{E5159055-E991-4245-BBE5-BB55211C1A4F}" presName="parTxOnly" presStyleLbl="node1" presStyleIdx="0" presStyleCnt="6" custScaleX="69512" custScaleY="135498">
        <dgm:presLayoutVars>
          <dgm:bulletEnabled val="1"/>
        </dgm:presLayoutVars>
      </dgm:prSet>
      <dgm:spPr>
        <a:prstGeom prst="rightArrow">
          <a:avLst/>
        </a:prstGeom>
      </dgm:spPr>
    </dgm:pt>
    <dgm:pt modelId="{E3693042-5476-43F8-99DA-F77EE4CD1683}" type="pres">
      <dgm:prSet presAssocID="{91318D9D-88FC-4AF8-818F-659E3B7DF56F}" presName="parSpace" presStyleCnt="0"/>
      <dgm:spPr/>
    </dgm:pt>
    <dgm:pt modelId="{D3741B75-DA31-4840-8AFE-377BF76BD5E8}" type="pres">
      <dgm:prSet presAssocID="{19219D8F-9C9A-47B2-B7FC-DE16EEF11A2D}" presName="parTxOnly" presStyleLbl="node1" presStyleIdx="1" presStyleCnt="6" custScaleY="115413">
        <dgm:presLayoutVars>
          <dgm:bulletEnabled val="1"/>
        </dgm:presLayoutVars>
      </dgm:prSet>
      <dgm:spPr/>
    </dgm:pt>
    <dgm:pt modelId="{11F6F552-C633-41A4-A463-B87D0FCF9273}" type="pres">
      <dgm:prSet presAssocID="{925BD8AF-841B-4A7B-81F3-E595B87BFBEE}" presName="parSpace" presStyleCnt="0"/>
      <dgm:spPr/>
    </dgm:pt>
    <dgm:pt modelId="{4E973CA1-A4E5-4CE2-8526-C93F41C64C30}" type="pres">
      <dgm:prSet presAssocID="{72A438E9-5949-492D-AB95-5A4682EA52FA}" presName="parTxOnly" presStyleLbl="node1" presStyleIdx="2" presStyleCnt="6" custScaleY="115413">
        <dgm:presLayoutVars>
          <dgm:bulletEnabled val="1"/>
        </dgm:presLayoutVars>
      </dgm:prSet>
      <dgm:spPr/>
    </dgm:pt>
    <dgm:pt modelId="{CBCD732B-C10C-4DF9-9C37-B7B9A9025D3D}" type="pres">
      <dgm:prSet presAssocID="{A9F2C0E6-B93F-43D7-A874-0EE1FFAB8E90}" presName="parSpace" presStyleCnt="0"/>
      <dgm:spPr/>
    </dgm:pt>
    <dgm:pt modelId="{7A3AD601-CE85-4CD8-83C3-E3194B59405A}" type="pres">
      <dgm:prSet presAssocID="{621DC09C-13CD-4543-A307-57A6E38B583F}" presName="parTxOnly" presStyleLbl="node1" presStyleIdx="3" presStyleCnt="6" custScaleY="115413">
        <dgm:presLayoutVars>
          <dgm:bulletEnabled val="1"/>
        </dgm:presLayoutVars>
      </dgm:prSet>
      <dgm:spPr/>
    </dgm:pt>
    <dgm:pt modelId="{6330A23E-E8BB-43C4-ACF3-6914B5C9C474}" type="pres">
      <dgm:prSet presAssocID="{0FEE133F-C64C-4CC2-A1C7-79A7AB3A41E9}" presName="parSpace" presStyleCnt="0"/>
      <dgm:spPr/>
    </dgm:pt>
    <dgm:pt modelId="{22523238-6C19-4096-AB55-6299420A0C94}" type="pres">
      <dgm:prSet presAssocID="{E66E32EC-72B4-4D9A-9784-DDA82501198E}" presName="parTxOnly" presStyleLbl="node1" presStyleIdx="4" presStyleCnt="6" custScaleY="115413">
        <dgm:presLayoutVars>
          <dgm:bulletEnabled val="1"/>
        </dgm:presLayoutVars>
      </dgm:prSet>
      <dgm:spPr/>
    </dgm:pt>
    <dgm:pt modelId="{E0670C6A-2FF2-4371-B125-7C6F14A294EB}" type="pres">
      <dgm:prSet presAssocID="{C6903D72-D9DE-4257-8360-A271B2964784}" presName="parSpace" presStyleCnt="0"/>
      <dgm:spPr/>
    </dgm:pt>
    <dgm:pt modelId="{5BB09639-0B84-4074-AC5A-8D081FA7134D}" type="pres">
      <dgm:prSet presAssocID="{EE4209C3-2187-4992-82FE-6F7560D4C38F}" presName="parTxOnly" presStyleLbl="node1" presStyleIdx="5" presStyleCnt="6" custScaleY="115413">
        <dgm:presLayoutVars>
          <dgm:bulletEnabled val="1"/>
        </dgm:presLayoutVars>
      </dgm:prSet>
      <dgm:spPr/>
    </dgm:pt>
  </dgm:ptLst>
  <dgm:cxnLst>
    <dgm:cxn modelId="{F0E64D02-043A-4F10-86E3-3CD3F3C31C75}" type="presOf" srcId="{BF69BE0E-0D7E-4751-9CAB-E30A285D4D91}" destId="{E33FBD91-F3B2-44EB-B6AF-3519BF63415A}" srcOrd="0" destOrd="0" presId="urn:microsoft.com/office/officeart/2005/8/layout/hChevron3"/>
    <dgm:cxn modelId="{9E2EF833-1F96-4229-ACE1-8BDE905198A3}" srcId="{BF69BE0E-0D7E-4751-9CAB-E30A285D4D91}" destId="{72A438E9-5949-492D-AB95-5A4682EA52FA}" srcOrd="2" destOrd="0" parTransId="{83944995-9B9F-4A33-8B81-20EC099C5BAC}" sibTransId="{A9F2C0E6-B93F-43D7-A874-0EE1FFAB8E90}"/>
    <dgm:cxn modelId="{F32BD270-C7AE-4819-A954-4B43752A46E1}" srcId="{BF69BE0E-0D7E-4751-9CAB-E30A285D4D91}" destId="{E5159055-E991-4245-BBE5-BB55211C1A4F}" srcOrd="0" destOrd="0" parTransId="{7DE4F02A-F12D-409B-9D28-9AC023F6F865}" sibTransId="{91318D9D-88FC-4AF8-818F-659E3B7DF56F}"/>
    <dgm:cxn modelId="{8759AC7C-D301-4713-98C0-6B5738CABF81}" type="presOf" srcId="{EE4209C3-2187-4992-82FE-6F7560D4C38F}" destId="{5BB09639-0B84-4074-AC5A-8D081FA7134D}" srcOrd="0" destOrd="0" presId="urn:microsoft.com/office/officeart/2005/8/layout/hChevron3"/>
    <dgm:cxn modelId="{B26DB484-0604-426D-89E6-1FFD0232E7BD}" srcId="{BF69BE0E-0D7E-4751-9CAB-E30A285D4D91}" destId="{E66E32EC-72B4-4D9A-9784-DDA82501198E}" srcOrd="4" destOrd="0" parTransId="{161F438E-11BB-4995-B993-D185C46E211F}" sibTransId="{C6903D72-D9DE-4257-8360-A271B2964784}"/>
    <dgm:cxn modelId="{0380979C-33E6-41D4-80F1-F4EEFCFB8B73}" type="presOf" srcId="{19219D8F-9C9A-47B2-B7FC-DE16EEF11A2D}" destId="{D3741B75-DA31-4840-8AFE-377BF76BD5E8}" srcOrd="0" destOrd="0" presId="urn:microsoft.com/office/officeart/2005/8/layout/hChevron3"/>
    <dgm:cxn modelId="{2A5F5FA7-0E82-4C4B-879B-401A7DADA0D1}" srcId="{BF69BE0E-0D7E-4751-9CAB-E30A285D4D91}" destId="{19219D8F-9C9A-47B2-B7FC-DE16EEF11A2D}" srcOrd="1" destOrd="0" parTransId="{69F84BB5-E149-4106-947C-16A979A850A9}" sibTransId="{925BD8AF-841B-4A7B-81F3-E595B87BFBEE}"/>
    <dgm:cxn modelId="{CA5575B7-0420-4374-BE10-2C08409E57AD}" srcId="{BF69BE0E-0D7E-4751-9CAB-E30A285D4D91}" destId="{621DC09C-13CD-4543-A307-57A6E38B583F}" srcOrd="3" destOrd="0" parTransId="{CD7EC5EA-EE00-4E50-BF3D-2C273B3D2363}" sibTransId="{0FEE133F-C64C-4CC2-A1C7-79A7AB3A41E9}"/>
    <dgm:cxn modelId="{BA7126C4-D131-40A1-9119-B91F4B5BB656}" srcId="{BF69BE0E-0D7E-4751-9CAB-E30A285D4D91}" destId="{EE4209C3-2187-4992-82FE-6F7560D4C38F}" srcOrd="5" destOrd="0" parTransId="{D100858C-CD2B-4DC9-A769-C1713E921598}" sibTransId="{A674352D-FF3B-4310-8007-86444579D7DE}"/>
    <dgm:cxn modelId="{06BFAECE-AE67-41E8-852A-4441AEC7F69B}" type="presOf" srcId="{E5159055-E991-4245-BBE5-BB55211C1A4F}" destId="{45566C2D-055E-44B6-8463-530D766FF5A0}" srcOrd="0" destOrd="0" presId="urn:microsoft.com/office/officeart/2005/8/layout/hChevron3"/>
    <dgm:cxn modelId="{883612E2-31AA-4987-82FF-872E5F9B6A27}" type="presOf" srcId="{72A438E9-5949-492D-AB95-5A4682EA52FA}" destId="{4E973CA1-A4E5-4CE2-8526-C93F41C64C30}" srcOrd="0" destOrd="0" presId="urn:microsoft.com/office/officeart/2005/8/layout/hChevron3"/>
    <dgm:cxn modelId="{2BCBFFE9-0864-4A42-A1FD-3552E44061D6}" type="presOf" srcId="{621DC09C-13CD-4543-A307-57A6E38B583F}" destId="{7A3AD601-CE85-4CD8-83C3-E3194B59405A}" srcOrd="0" destOrd="0" presId="urn:microsoft.com/office/officeart/2005/8/layout/hChevron3"/>
    <dgm:cxn modelId="{11C755F5-267D-4497-A249-5888BBE0C83D}" type="presOf" srcId="{E66E32EC-72B4-4D9A-9784-DDA82501198E}" destId="{22523238-6C19-4096-AB55-6299420A0C94}" srcOrd="0" destOrd="0" presId="urn:microsoft.com/office/officeart/2005/8/layout/hChevron3"/>
    <dgm:cxn modelId="{1ACBB5EB-F1F5-4F85-BDFC-32CD56A82518}" type="presParOf" srcId="{E33FBD91-F3B2-44EB-B6AF-3519BF63415A}" destId="{45566C2D-055E-44B6-8463-530D766FF5A0}" srcOrd="0" destOrd="0" presId="urn:microsoft.com/office/officeart/2005/8/layout/hChevron3"/>
    <dgm:cxn modelId="{4E8F226E-F385-4682-B4CE-7F928A72D657}" type="presParOf" srcId="{E33FBD91-F3B2-44EB-B6AF-3519BF63415A}" destId="{E3693042-5476-43F8-99DA-F77EE4CD1683}" srcOrd="1" destOrd="0" presId="urn:microsoft.com/office/officeart/2005/8/layout/hChevron3"/>
    <dgm:cxn modelId="{D8A17DBD-865A-4B92-B24D-C9B8AD402C2C}" type="presParOf" srcId="{E33FBD91-F3B2-44EB-B6AF-3519BF63415A}" destId="{D3741B75-DA31-4840-8AFE-377BF76BD5E8}" srcOrd="2" destOrd="0" presId="urn:microsoft.com/office/officeart/2005/8/layout/hChevron3"/>
    <dgm:cxn modelId="{817CBC57-9FCD-4B51-B4B4-B8C922DCF1FE}" type="presParOf" srcId="{E33FBD91-F3B2-44EB-B6AF-3519BF63415A}" destId="{11F6F552-C633-41A4-A463-B87D0FCF9273}" srcOrd="3" destOrd="0" presId="urn:microsoft.com/office/officeart/2005/8/layout/hChevron3"/>
    <dgm:cxn modelId="{7CA1D854-C557-4059-81DC-520115D0703F}" type="presParOf" srcId="{E33FBD91-F3B2-44EB-B6AF-3519BF63415A}" destId="{4E973CA1-A4E5-4CE2-8526-C93F41C64C30}" srcOrd="4" destOrd="0" presId="urn:microsoft.com/office/officeart/2005/8/layout/hChevron3"/>
    <dgm:cxn modelId="{771890FB-AB59-4E86-821C-426258B1E0C3}" type="presParOf" srcId="{E33FBD91-F3B2-44EB-B6AF-3519BF63415A}" destId="{CBCD732B-C10C-4DF9-9C37-B7B9A9025D3D}" srcOrd="5" destOrd="0" presId="urn:microsoft.com/office/officeart/2005/8/layout/hChevron3"/>
    <dgm:cxn modelId="{1023635D-297C-4C6E-BC51-C6C8E981F94E}" type="presParOf" srcId="{E33FBD91-F3B2-44EB-B6AF-3519BF63415A}" destId="{7A3AD601-CE85-4CD8-83C3-E3194B59405A}" srcOrd="6" destOrd="0" presId="urn:microsoft.com/office/officeart/2005/8/layout/hChevron3"/>
    <dgm:cxn modelId="{3E12EB40-958A-4877-A742-3CE908ABFE4B}" type="presParOf" srcId="{E33FBD91-F3B2-44EB-B6AF-3519BF63415A}" destId="{6330A23E-E8BB-43C4-ACF3-6914B5C9C474}" srcOrd="7" destOrd="0" presId="urn:microsoft.com/office/officeart/2005/8/layout/hChevron3"/>
    <dgm:cxn modelId="{8EA60975-BB16-4C4B-8910-2E31CD49645A}" type="presParOf" srcId="{E33FBD91-F3B2-44EB-B6AF-3519BF63415A}" destId="{22523238-6C19-4096-AB55-6299420A0C94}" srcOrd="8" destOrd="0" presId="urn:microsoft.com/office/officeart/2005/8/layout/hChevron3"/>
    <dgm:cxn modelId="{B49022B5-458D-4863-ABF4-1306E37D51BE}" type="presParOf" srcId="{E33FBD91-F3B2-44EB-B6AF-3519BF63415A}" destId="{E0670C6A-2FF2-4371-B125-7C6F14A294EB}" srcOrd="9" destOrd="0" presId="urn:microsoft.com/office/officeart/2005/8/layout/hChevron3"/>
    <dgm:cxn modelId="{C7712F0C-4F79-4367-9B46-09BD80A0AB99}" type="presParOf" srcId="{E33FBD91-F3B2-44EB-B6AF-3519BF63415A}" destId="{5BB09639-0B84-4074-AC5A-8D081FA7134D}" srcOrd="10" destOrd="0" presId="urn:microsoft.com/office/officeart/2005/8/layout/hChevron3"/>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566C2D-055E-44B6-8463-530D766FF5A0}">
      <dsp:nvSpPr>
        <dsp:cNvPr id="0" name=""/>
        <dsp:cNvSpPr/>
      </dsp:nvSpPr>
      <dsp:spPr>
        <a:xfrm>
          <a:off x="5115" y="128881"/>
          <a:ext cx="1730615" cy="1353213"/>
        </a:xfrm>
        <a:prstGeom prst="rightArrow">
          <a:avLst/>
        </a:prstGeom>
        <a:solidFill>
          <a:schemeClr val="accent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l" defTabSz="466725" rtl="0">
            <a:lnSpc>
              <a:spcPct val="90000"/>
            </a:lnSpc>
            <a:spcBef>
              <a:spcPct val="0"/>
            </a:spcBef>
            <a:spcAft>
              <a:spcPct val="35000"/>
            </a:spcAft>
            <a:buNone/>
          </a:pPr>
          <a:r>
            <a:rPr lang="fr-FR" sz="1050" b="1" i="0" u="none" kern="1200" dirty="0">
              <a:solidFill>
                <a:schemeClr val="tx1"/>
              </a:solidFill>
              <a:latin typeface="Century Gothic" panose="020B0502020202020204" pitchFamily="34" charset="0"/>
            </a:rPr>
            <a:t>Le client appelle </a:t>
          </a:r>
          <a:br>
            <a:rPr lang="fr-FR" sz="1050" b="1" i="0" u="none" kern="1200" dirty="0">
              <a:solidFill>
                <a:schemeClr val="tx1"/>
              </a:solidFill>
              <a:latin typeface="Century Gothic" panose="020B0502020202020204" pitchFamily="34" charset="0"/>
            </a:rPr>
          </a:br>
          <a:r>
            <a:rPr lang="fr-FR" sz="1050" b="1" i="0" u="none" kern="1200" dirty="0">
              <a:solidFill>
                <a:schemeClr val="tx1"/>
              </a:solidFill>
              <a:latin typeface="Century Gothic" panose="020B0502020202020204" pitchFamily="34" charset="0"/>
            </a:rPr>
            <a:t>le centre d’appel</a:t>
          </a:r>
        </a:p>
      </dsp:txBody>
      <dsp:txXfrm>
        <a:off x="5115" y="467184"/>
        <a:ext cx="1392312" cy="676607"/>
      </dsp:txXfrm>
    </dsp:sp>
    <dsp:sp modelId="{D3741B75-DA31-4840-8AFE-377BF76BD5E8}">
      <dsp:nvSpPr>
        <dsp:cNvPr id="0" name=""/>
        <dsp:cNvSpPr/>
      </dsp:nvSpPr>
      <dsp:spPr>
        <a:xfrm>
          <a:off x="1236382" y="229175"/>
          <a:ext cx="2496740" cy="1152625"/>
        </a:xfrm>
        <a:prstGeom prst="chevron">
          <a:avLst/>
        </a:prstGeom>
        <a:solidFill>
          <a:srgbClr val="4EA72E">
            <a:alpha val="6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Saluer et identifier</a:t>
          </a:r>
          <a:r>
            <a:rPr lang="fr-FR" sz="850" b="0" i="0" u="none" strike="noStrike" kern="1200" dirty="0">
              <a:solidFill>
                <a:srgbClr val="000000"/>
              </a:solidFill>
              <a:effectLst/>
              <a:latin typeface="Century Gothic" panose="020B0502020202020204" pitchFamily="34" charset="0"/>
            </a:rPr>
            <a:t>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Saluez poliment le client et vérifiez son identité et les détails de son compte.</a:t>
          </a:r>
        </a:p>
      </dsp:txBody>
      <dsp:txXfrm>
        <a:off x="1812695" y="229175"/>
        <a:ext cx="1344115" cy="1152625"/>
      </dsp:txXfrm>
    </dsp:sp>
    <dsp:sp modelId="{4E973CA1-A4E5-4CE2-8526-C93F41C64C30}">
      <dsp:nvSpPr>
        <dsp:cNvPr id="0" name=""/>
        <dsp:cNvSpPr/>
      </dsp:nvSpPr>
      <dsp:spPr>
        <a:xfrm>
          <a:off x="3233775" y="229175"/>
          <a:ext cx="2496740" cy="1152625"/>
        </a:xfrm>
        <a:prstGeom prst="chevron">
          <a:avLst/>
        </a:prstGeom>
        <a:solidFill>
          <a:srgbClr val="95CA8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Documenter le problème</a:t>
          </a:r>
          <a:r>
            <a:rPr lang="fr-FR" sz="850" i="0" u="none" strike="noStrike" kern="1200" dirty="0">
              <a:solidFill>
                <a:srgbClr val="000000"/>
              </a:solidFill>
              <a:effectLst/>
              <a:latin typeface="Century Gothic" panose="020B0502020202020204" pitchFamily="34" charset="0"/>
            </a:rPr>
            <a:t> :</a:t>
          </a:r>
        </a:p>
        <a:p>
          <a:pPr marL="0" lvl="0" indent="0" algn="ctr" defTabSz="377825" rtl="0">
            <a:lnSpc>
              <a:spcPct val="90000"/>
            </a:lnSpc>
            <a:spcBef>
              <a:spcPct val="0"/>
            </a:spcBef>
            <a:spcAft>
              <a:spcPct val="35000"/>
            </a:spcAft>
            <a:buNone/>
          </a:pPr>
          <a:r>
            <a:rPr lang="fr-FR" sz="850" i="0" u="none" strike="noStrike" kern="1200" dirty="0">
              <a:solidFill>
                <a:srgbClr val="000000"/>
              </a:solidFill>
              <a:effectLst/>
              <a:latin typeface="Century Gothic" panose="020B0502020202020204" pitchFamily="34" charset="0"/>
            </a:rPr>
            <a:t>Documentez soigneusement le problème dans le système de service à la clientèle.</a:t>
          </a:r>
        </a:p>
      </dsp:txBody>
      <dsp:txXfrm>
        <a:off x="3810088" y="229175"/>
        <a:ext cx="1344115" cy="1152625"/>
      </dsp:txXfrm>
    </dsp:sp>
    <dsp:sp modelId="{7A3AD601-CE85-4CD8-83C3-E3194B59405A}">
      <dsp:nvSpPr>
        <dsp:cNvPr id="0" name=""/>
        <dsp:cNvSpPr/>
      </dsp:nvSpPr>
      <dsp:spPr>
        <a:xfrm>
          <a:off x="5231167" y="229175"/>
          <a:ext cx="2496740" cy="1152625"/>
        </a:xfrm>
        <a:prstGeom prst="chevron">
          <a:avLst/>
        </a:prstGeom>
        <a:solidFill>
          <a:srgbClr val="95CA8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Traiter le problème</a:t>
          </a:r>
          <a:r>
            <a:rPr lang="fr-FR" sz="850" i="0" u="none" strike="noStrike" kern="1200" dirty="0">
              <a:solidFill>
                <a:srgbClr val="000000"/>
              </a:solidFill>
              <a:effectLst/>
              <a:latin typeface="Century Gothic" panose="020B0502020202020204" pitchFamily="34" charset="0"/>
            </a:rPr>
            <a:t> :</a:t>
          </a:r>
        </a:p>
        <a:p>
          <a:pPr marL="0" lvl="0" indent="0" algn="ctr" defTabSz="377825" rtl="0">
            <a:lnSpc>
              <a:spcPct val="90000"/>
            </a:lnSpc>
            <a:spcBef>
              <a:spcPct val="0"/>
            </a:spcBef>
            <a:spcAft>
              <a:spcPct val="35000"/>
            </a:spcAft>
            <a:buNone/>
          </a:pPr>
          <a:r>
            <a:rPr lang="fr-FR" sz="850" i="0" u="none" strike="noStrike" kern="1200" dirty="0">
              <a:solidFill>
                <a:srgbClr val="000000"/>
              </a:solidFill>
              <a:effectLst/>
              <a:latin typeface="Century Gothic" panose="020B0502020202020204" pitchFamily="34" charset="0"/>
            </a:rPr>
            <a:t>Effectuez une évaluation du</a:t>
          </a:r>
          <a:br>
            <a:rPr lang="fr-FR" sz="850" i="0" u="none" strike="noStrike" kern="1200" dirty="0">
              <a:solidFill>
                <a:srgbClr val="000000"/>
              </a:solidFill>
              <a:effectLst/>
              <a:latin typeface="Century Gothic" panose="020B0502020202020204" pitchFamily="34" charset="0"/>
            </a:rPr>
          </a:br>
          <a:r>
            <a:rPr lang="fr-FR" sz="850" i="0" u="none" strike="noStrike" kern="1200" dirty="0">
              <a:solidFill>
                <a:srgbClr val="000000"/>
              </a:solidFill>
              <a:effectLst/>
              <a:latin typeface="Century Gothic" panose="020B0502020202020204" pitchFamily="34" charset="0"/>
            </a:rPr>
            <a:t>problème afin de déterminer s’il peut être résolu immédiatement.</a:t>
          </a:r>
        </a:p>
      </dsp:txBody>
      <dsp:txXfrm>
        <a:off x="5807480" y="229175"/>
        <a:ext cx="1344115" cy="1152625"/>
      </dsp:txXfrm>
    </dsp:sp>
    <dsp:sp modelId="{22523238-6C19-4096-AB55-6299420A0C94}">
      <dsp:nvSpPr>
        <dsp:cNvPr id="0" name=""/>
        <dsp:cNvSpPr/>
      </dsp:nvSpPr>
      <dsp:spPr>
        <a:xfrm>
          <a:off x="7228559" y="229175"/>
          <a:ext cx="2496740" cy="1152625"/>
        </a:xfrm>
        <a:prstGeom prst="chevron">
          <a:avLst/>
        </a:prstGeom>
        <a:solidFill>
          <a:srgbClr val="95CA8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Tenter une résolution</a:t>
          </a:r>
          <a:r>
            <a:rPr lang="fr-FR" sz="850" i="0" u="none" strike="noStrike" kern="1200" dirty="0">
              <a:solidFill>
                <a:srgbClr val="000000"/>
              </a:solidFill>
              <a:effectLst/>
              <a:latin typeface="Century Gothic" panose="020B0502020202020204" pitchFamily="34" charset="0"/>
            </a:rPr>
            <a:t> :</a:t>
          </a:r>
        </a:p>
        <a:p>
          <a:pPr marL="0" lvl="0" indent="0" algn="ctr" defTabSz="377825" rtl="0">
            <a:lnSpc>
              <a:spcPct val="90000"/>
            </a:lnSpc>
            <a:spcBef>
              <a:spcPct val="0"/>
            </a:spcBef>
            <a:spcAft>
              <a:spcPct val="35000"/>
            </a:spcAft>
            <a:buNone/>
          </a:pPr>
          <a:r>
            <a:rPr lang="fr-FR" sz="850" i="0" u="none" strike="noStrike" kern="1200" dirty="0">
              <a:solidFill>
                <a:srgbClr val="000000"/>
              </a:solidFill>
              <a:effectLst/>
              <a:latin typeface="Century Gothic" panose="020B0502020202020204" pitchFamily="34" charset="0"/>
            </a:rPr>
            <a:t>Essayez de résoudre le problème en utilisant les ressources et les instructions disponibles.</a:t>
          </a:r>
        </a:p>
      </dsp:txBody>
      <dsp:txXfrm>
        <a:off x="7804872" y="229175"/>
        <a:ext cx="1344115" cy="1152625"/>
      </dsp:txXfrm>
    </dsp:sp>
    <dsp:sp modelId="{5BB09639-0B84-4074-AC5A-8D081FA7134D}">
      <dsp:nvSpPr>
        <dsp:cNvPr id="0" name=""/>
        <dsp:cNvSpPr/>
      </dsp:nvSpPr>
      <dsp:spPr>
        <a:xfrm>
          <a:off x="9225952" y="229175"/>
          <a:ext cx="2496740" cy="1152625"/>
        </a:xfrm>
        <a:prstGeom prst="chevron">
          <a:avLst/>
        </a:prstGeom>
        <a:solidFill>
          <a:srgbClr val="95CA8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Déterminer si une remontée est nécessaire</a:t>
          </a:r>
          <a:r>
            <a:rPr lang="fr-FR" sz="850" i="0" u="none" strike="noStrike" kern="1200" dirty="0">
              <a:solidFill>
                <a:srgbClr val="000000"/>
              </a:solidFill>
              <a:effectLst/>
              <a:latin typeface="Century Gothic" panose="020B0502020202020204" pitchFamily="34" charset="0"/>
            </a:rPr>
            <a:t> : </a:t>
          </a:r>
        </a:p>
        <a:p>
          <a:pPr marL="0" lvl="0" indent="0" algn="ctr" defTabSz="377825" rtl="0">
            <a:lnSpc>
              <a:spcPct val="90000"/>
            </a:lnSpc>
            <a:spcBef>
              <a:spcPct val="0"/>
            </a:spcBef>
            <a:spcAft>
              <a:spcPct val="35000"/>
            </a:spcAft>
            <a:buNone/>
          </a:pPr>
          <a:r>
            <a:rPr lang="fr-FR" sz="850" i="0" u="none" strike="noStrike" kern="1200" dirty="0">
              <a:solidFill>
                <a:srgbClr val="000000"/>
              </a:solidFill>
              <a:effectLst/>
              <a:latin typeface="Century Gothic" panose="020B0502020202020204" pitchFamily="34" charset="0"/>
            </a:rPr>
            <a:t>Si le problème ne peut être résolu, déterminez la prochaine étape de remontée appropriée.</a:t>
          </a:r>
        </a:p>
      </dsp:txBody>
      <dsp:txXfrm>
        <a:off x="9802265" y="229175"/>
        <a:ext cx="1344115" cy="11526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566C2D-055E-44B6-8463-530D766FF5A0}">
      <dsp:nvSpPr>
        <dsp:cNvPr id="0" name=""/>
        <dsp:cNvSpPr/>
      </dsp:nvSpPr>
      <dsp:spPr>
        <a:xfrm>
          <a:off x="2656" y="128881"/>
          <a:ext cx="1735534" cy="1353213"/>
        </a:xfrm>
        <a:prstGeom prst="rightArrow">
          <a:avLst/>
        </a:prstGeom>
        <a:solidFill>
          <a:schemeClr val="accent4"/>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l" defTabSz="466725" rtl="0">
            <a:lnSpc>
              <a:spcPct val="90000"/>
            </a:lnSpc>
            <a:spcBef>
              <a:spcPct val="0"/>
            </a:spcBef>
            <a:spcAft>
              <a:spcPct val="35000"/>
            </a:spcAft>
            <a:buNone/>
          </a:pPr>
          <a:r>
            <a:rPr lang="fr-FR" sz="1050" b="1" i="0" u="none" kern="1200" dirty="0">
              <a:solidFill>
                <a:schemeClr val="tx1"/>
              </a:solidFill>
              <a:latin typeface="Century Gothic" panose="020B0502020202020204" pitchFamily="34" charset="0"/>
            </a:rPr>
            <a:t>Le responsable reprend l’appel</a:t>
          </a:r>
        </a:p>
      </dsp:txBody>
      <dsp:txXfrm>
        <a:off x="2656" y="467184"/>
        <a:ext cx="1397231" cy="676607"/>
      </dsp:txXfrm>
    </dsp:sp>
    <dsp:sp modelId="{D3741B75-DA31-4840-8AFE-377BF76BD5E8}">
      <dsp:nvSpPr>
        <dsp:cNvPr id="0" name=""/>
        <dsp:cNvSpPr/>
      </dsp:nvSpPr>
      <dsp:spPr>
        <a:xfrm>
          <a:off x="1238842" y="229175"/>
          <a:ext cx="2496740" cy="1152625"/>
        </a:xfrm>
        <a:prstGeom prst="chevron">
          <a:avLst/>
        </a:prstGeom>
        <a:solidFill>
          <a:srgbClr val="0F9ED5">
            <a:alpha val="6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Étudier le problème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Avant de prendre la relève, étudiez le problème du client et les mesures prises par le représentant du service à la clientèle.</a:t>
          </a:r>
        </a:p>
      </dsp:txBody>
      <dsp:txXfrm>
        <a:off x="1815155" y="229175"/>
        <a:ext cx="1344115" cy="1152625"/>
      </dsp:txXfrm>
    </dsp:sp>
    <dsp:sp modelId="{4E973CA1-A4E5-4CE2-8526-C93F41C64C30}">
      <dsp:nvSpPr>
        <dsp:cNvPr id="0" name=""/>
        <dsp:cNvSpPr/>
      </dsp:nvSpPr>
      <dsp:spPr>
        <a:xfrm>
          <a:off x="3236234" y="229175"/>
          <a:ext cx="2496740" cy="1152625"/>
        </a:xfrm>
        <a:prstGeom prst="chevron">
          <a:avLst/>
        </a:prstGeom>
        <a:solidFill>
          <a:srgbClr val="6FC5E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Se présenter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Présentez-vous poliment au client en tant que responsable qui prend la relève.</a:t>
          </a:r>
        </a:p>
      </dsp:txBody>
      <dsp:txXfrm>
        <a:off x="3812547" y="229175"/>
        <a:ext cx="1344115" cy="1152625"/>
      </dsp:txXfrm>
    </dsp:sp>
    <dsp:sp modelId="{7A3AD601-CE85-4CD8-83C3-E3194B59405A}">
      <dsp:nvSpPr>
        <dsp:cNvPr id="0" name=""/>
        <dsp:cNvSpPr/>
      </dsp:nvSpPr>
      <dsp:spPr>
        <a:xfrm>
          <a:off x="5233626" y="229175"/>
          <a:ext cx="2496740" cy="1152625"/>
        </a:xfrm>
        <a:prstGeom prst="chevron">
          <a:avLst/>
        </a:prstGeom>
        <a:solidFill>
          <a:srgbClr val="6FC5E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Réévaluer la situation</a:t>
          </a:r>
          <a:r>
            <a:rPr lang="fr-FR" sz="850" b="0" i="0" u="none" strike="noStrike" kern="1200" dirty="0">
              <a:solidFill>
                <a:srgbClr val="000000"/>
              </a:solidFill>
              <a:effectLst/>
              <a:latin typeface="Century Gothic" panose="020B0502020202020204" pitchFamily="34" charset="0"/>
            </a:rPr>
            <a:t> :</a:t>
          </a:r>
          <a:br>
            <a:rPr lang="en-US" sz="850" b="0" i="0" u="none" strike="noStrike" kern="1200" dirty="0">
              <a:solidFill>
                <a:srgbClr val="000000"/>
              </a:solidFill>
              <a:effectLst/>
              <a:latin typeface="Century Gothic" panose="020B0502020202020204" pitchFamily="34" charset="0"/>
            </a:rPr>
          </a:br>
          <a:r>
            <a:rPr lang="fr-FR" sz="850" b="0" i="0" u="none" strike="noStrike" kern="1200" dirty="0">
              <a:solidFill>
                <a:srgbClr val="000000"/>
              </a:solidFill>
              <a:effectLst/>
              <a:latin typeface="Century Gothic" panose="020B0502020202020204" pitchFamily="34" charset="0"/>
            </a:rPr>
            <a:t>évaluez la question avec un regard neuf et envisagez d’autres solutions.</a:t>
          </a:r>
        </a:p>
      </dsp:txBody>
      <dsp:txXfrm>
        <a:off x="5809939" y="229175"/>
        <a:ext cx="1344115" cy="1152625"/>
      </dsp:txXfrm>
    </dsp:sp>
    <dsp:sp modelId="{22523238-6C19-4096-AB55-6299420A0C94}">
      <dsp:nvSpPr>
        <dsp:cNvPr id="0" name=""/>
        <dsp:cNvSpPr/>
      </dsp:nvSpPr>
      <dsp:spPr>
        <a:xfrm>
          <a:off x="7231019" y="229175"/>
          <a:ext cx="2496740" cy="1152625"/>
        </a:xfrm>
        <a:prstGeom prst="chevron">
          <a:avLst/>
        </a:prstGeom>
        <a:solidFill>
          <a:srgbClr val="6FC5E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Proposer une résolution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Proposez une nouvelle solution ou un compromis pour résoudre le problème du client.</a:t>
          </a:r>
        </a:p>
      </dsp:txBody>
      <dsp:txXfrm>
        <a:off x="7807332" y="229175"/>
        <a:ext cx="1344115" cy="1152625"/>
      </dsp:txXfrm>
    </dsp:sp>
    <dsp:sp modelId="{5BB09639-0B84-4074-AC5A-8D081FA7134D}">
      <dsp:nvSpPr>
        <dsp:cNvPr id="0" name=""/>
        <dsp:cNvSpPr/>
      </dsp:nvSpPr>
      <dsp:spPr>
        <a:xfrm>
          <a:off x="9228411" y="229175"/>
          <a:ext cx="2496740" cy="1152625"/>
        </a:xfrm>
        <a:prstGeom prst="chevron">
          <a:avLst/>
        </a:prstGeom>
        <a:solidFill>
          <a:srgbClr val="6FC5E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Faire remonter si nécessaire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Si la situation n’est toujours pas résolue, préparez-vous à faire remonter le problème à votre supérieur.</a:t>
          </a:r>
        </a:p>
      </dsp:txBody>
      <dsp:txXfrm>
        <a:off x="9804724" y="229175"/>
        <a:ext cx="1344115" cy="11526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566C2D-055E-44B6-8463-530D766FF5A0}">
      <dsp:nvSpPr>
        <dsp:cNvPr id="0" name=""/>
        <dsp:cNvSpPr/>
      </dsp:nvSpPr>
      <dsp:spPr>
        <a:xfrm>
          <a:off x="2656" y="128881"/>
          <a:ext cx="1735534" cy="1353213"/>
        </a:xfrm>
        <a:prstGeom prst="rightArrow">
          <a:avLst/>
        </a:prstGeom>
        <a:solidFill>
          <a:srgbClr val="FFC00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l" defTabSz="466725" rtl="0">
            <a:lnSpc>
              <a:spcPct val="90000"/>
            </a:lnSpc>
            <a:spcBef>
              <a:spcPct val="0"/>
            </a:spcBef>
            <a:spcAft>
              <a:spcPct val="35000"/>
            </a:spcAft>
            <a:buNone/>
          </a:pPr>
          <a:r>
            <a:rPr lang="fr-FR" sz="1050" b="1" i="0" u="none" kern="1200" dirty="0">
              <a:solidFill>
                <a:schemeClr val="tx1"/>
              </a:solidFill>
              <a:latin typeface="Century Gothic" panose="020B0502020202020204" pitchFamily="34" charset="0"/>
            </a:rPr>
            <a:t>Le superviseur étudie le problème</a:t>
          </a:r>
        </a:p>
      </dsp:txBody>
      <dsp:txXfrm>
        <a:off x="2656" y="467184"/>
        <a:ext cx="1397231" cy="676607"/>
      </dsp:txXfrm>
    </dsp:sp>
    <dsp:sp modelId="{D3741B75-DA31-4840-8AFE-377BF76BD5E8}">
      <dsp:nvSpPr>
        <dsp:cNvPr id="0" name=""/>
        <dsp:cNvSpPr/>
      </dsp:nvSpPr>
      <dsp:spPr>
        <a:xfrm>
          <a:off x="1238842" y="229175"/>
          <a:ext cx="2496740" cy="1152625"/>
        </a:xfrm>
        <a:prstGeom prst="chevron">
          <a:avLst/>
        </a:prstGeom>
        <a:solidFill>
          <a:srgbClr val="FFC000">
            <a:alpha val="6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Étudier en détail :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Passez en revue l’historique complet des interactions avec le client et les mesures prises par le responsable.</a:t>
          </a:r>
        </a:p>
      </dsp:txBody>
      <dsp:txXfrm>
        <a:off x="1815155" y="229175"/>
        <a:ext cx="1344115" cy="1152625"/>
      </dsp:txXfrm>
    </dsp:sp>
    <dsp:sp modelId="{4E973CA1-A4E5-4CE2-8526-C93F41C64C30}">
      <dsp:nvSpPr>
        <dsp:cNvPr id="0" name=""/>
        <dsp:cNvSpPr/>
      </dsp:nvSpPr>
      <dsp:spPr>
        <a:xfrm>
          <a:off x="3236234" y="229175"/>
          <a:ext cx="2496740" cy="1152625"/>
        </a:xfrm>
        <a:prstGeom prst="chevron">
          <a:avLst/>
        </a:prstGeom>
        <a:solidFill>
          <a:srgbClr val="FFD96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Contacter le client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Contactez directement le client pour discuter de ses préoccupations et recueillir des informations supplémentaires.</a:t>
          </a:r>
        </a:p>
      </dsp:txBody>
      <dsp:txXfrm>
        <a:off x="3812547" y="229175"/>
        <a:ext cx="1344115" cy="1152625"/>
      </dsp:txXfrm>
    </dsp:sp>
    <dsp:sp modelId="{7A3AD601-CE85-4CD8-83C3-E3194B59405A}">
      <dsp:nvSpPr>
        <dsp:cNvPr id="0" name=""/>
        <dsp:cNvSpPr/>
      </dsp:nvSpPr>
      <dsp:spPr>
        <a:xfrm>
          <a:off x="5233626" y="229175"/>
          <a:ext cx="2496740" cy="1152625"/>
        </a:xfrm>
        <a:prstGeom prst="chevron">
          <a:avLst/>
        </a:prstGeom>
        <a:solidFill>
          <a:srgbClr val="FFD96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Élaborer une résolution stratégique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Élaborez une approche stratégique pour résoudre le problème, en impliquant éventuellement d’autres services.</a:t>
          </a:r>
        </a:p>
      </dsp:txBody>
      <dsp:txXfrm>
        <a:off x="5809939" y="229175"/>
        <a:ext cx="1344115" cy="1152625"/>
      </dsp:txXfrm>
    </dsp:sp>
    <dsp:sp modelId="{22523238-6C19-4096-AB55-6299420A0C94}">
      <dsp:nvSpPr>
        <dsp:cNvPr id="0" name=""/>
        <dsp:cNvSpPr/>
      </dsp:nvSpPr>
      <dsp:spPr>
        <a:xfrm>
          <a:off x="7231019" y="229175"/>
          <a:ext cx="2496740" cy="1152625"/>
        </a:xfrm>
        <a:prstGeom prst="chevron">
          <a:avLst/>
        </a:prstGeom>
        <a:solidFill>
          <a:srgbClr val="FFD96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Mettre en œuvre une solution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Exécutez le plan de résolution, en veillant à ce que toutes les mesures nécessaires soient prises pour satisfaire le client.</a:t>
          </a:r>
        </a:p>
      </dsp:txBody>
      <dsp:txXfrm>
        <a:off x="7807332" y="229175"/>
        <a:ext cx="1344115" cy="1152625"/>
      </dsp:txXfrm>
    </dsp:sp>
    <dsp:sp modelId="{5BB09639-0B84-4074-AC5A-8D081FA7134D}">
      <dsp:nvSpPr>
        <dsp:cNvPr id="0" name=""/>
        <dsp:cNvSpPr/>
      </dsp:nvSpPr>
      <dsp:spPr>
        <a:xfrm>
          <a:off x="9228411" y="229175"/>
          <a:ext cx="2496740" cy="1152625"/>
        </a:xfrm>
        <a:prstGeom prst="chevron">
          <a:avLst/>
        </a:prstGeom>
        <a:solidFill>
          <a:srgbClr val="FFD96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377825" rtl="0">
            <a:lnSpc>
              <a:spcPct val="90000"/>
            </a:lnSpc>
            <a:spcBef>
              <a:spcPct val="0"/>
            </a:spcBef>
            <a:spcAft>
              <a:spcPct val="35000"/>
            </a:spcAft>
            <a:buNone/>
          </a:pPr>
          <a:r>
            <a:rPr lang="fr-FR" sz="850" b="1" i="0" u="none" strike="noStrike" kern="1200" dirty="0">
              <a:solidFill>
                <a:srgbClr val="000000"/>
              </a:solidFill>
              <a:effectLst/>
              <a:latin typeface="Century Gothic" panose="020B0502020202020204" pitchFamily="34" charset="0"/>
            </a:rPr>
            <a:t>Fermer et suivre :</a:t>
          </a:r>
        </a:p>
        <a:p>
          <a:pPr marL="0" lvl="0" indent="0" algn="ctr" defTabSz="377825" rtl="0">
            <a:lnSpc>
              <a:spcPct val="90000"/>
            </a:lnSpc>
            <a:spcBef>
              <a:spcPct val="0"/>
            </a:spcBef>
            <a:spcAft>
              <a:spcPct val="35000"/>
            </a:spcAft>
            <a:buNone/>
          </a:pPr>
          <a:r>
            <a:rPr lang="fr-FR" sz="850" b="0" i="0" u="none" strike="noStrike" kern="1200" dirty="0">
              <a:solidFill>
                <a:srgbClr val="000000"/>
              </a:solidFill>
              <a:effectLst/>
              <a:latin typeface="Century Gothic" panose="020B0502020202020204" pitchFamily="34" charset="0"/>
            </a:rPr>
            <a:t>Confirmez que le problème a été résolu à la satisfaction du client et prévoyez un appel de suivi afin d’éviter qu’il ne se reproduise.</a:t>
          </a:r>
        </a:p>
      </dsp:txBody>
      <dsp:txXfrm>
        <a:off x="9804724" y="229175"/>
        <a:ext cx="1344115" cy="1152625"/>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10/25/2024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10/25/2024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10/25/2024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smartsheet.com/try-it?trp=1812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60000"/>
                <a:lumOff val="40000"/>
              </a:schemeClr>
            </a:gs>
            <a:gs pos="92000">
              <a:schemeClr val="bg2">
                <a:lumMod val="75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676962"/>
            <a:ext cx="4884224" cy="5052730"/>
          </a:xfrm>
          <a:prstGeom prst="rect">
            <a:avLst/>
          </a:prstGeom>
          <a:noFill/>
        </p:spPr>
        <p:txBody>
          <a:bodyPr wrap="square" rtlCol="0">
            <a:spAutoFit/>
          </a:bodyPr>
          <a:lstStyle/>
          <a:p>
            <a:pPr algn="l" rtl="0">
              <a:lnSpc>
                <a:spcPct val="150000"/>
              </a:lnSpc>
              <a:spcBef>
                <a:spcPts val="0"/>
              </a:spcBef>
              <a:spcAft>
                <a:spcPts val="1200"/>
              </a:spcAft>
            </a:pPr>
            <a:r>
              <a:rPr lang="fr-FR" sz="1350" b="1" i="0" u="none" strike="noStrike" dirty="0">
                <a:solidFill>
                  <a:srgbClr val="000000"/>
                </a:solidFill>
                <a:effectLst/>
                <a:latin typeface="Century Gothic" panose="020B0502020202020204" pitchFamily="34" charset="0"/>
              </a:rPr>
              <a:t>Quand utiliser ce modèle : </a:t>
            </a:r>
            <a:br>
              <a:rPr lang="en-US" sz="1350" b="1" i="0" u="none" strike="noStrike" dirty="0">
                <a:solidFill>
                  <a:srgbClr val="000000"/>
                </a:solidFill>
                <a:effectLst/>
                <a:latin typeface="Century Gothic" panose="020B0502020202020204" pitchFamily="34" charset="0"/>
              </a:rPr>
            </a:br>
            <a:r>
              <a:rPr lang="fr-FR" sz="1350" dirty="0">
                <a:solidFill>
                  <a:srgbClr val="000000"/>
                </a:solidFill>
                <a:latin typeface="Century Gothic" panose="020B0502020202020204" pitchFamily="34" charset="0"/>
              </a:rPr>
              <a:t>utilisez ce modèle pour gérer et faire remonter efficacement les problèmes au service client, en veillant à ce que les interactions avec les clients soient traitées poliment et à ce que la remontée soit appropriée aux fins de la résolution. </a:t>
            </a:r>
          </a:p>
          <a:p>
            <a:pPr algn="l" rtl="0">
              <a:lnSpc>
                <a:spcPct val="150000"/>
              </a:lnSpc>
              <a:spcBef>
                <a:spcPts val="0"/>
              </a:spcBef>
              <a:spcAft>
                <a:spcPts val="1200"/>
              </a:spcAft>
            </a:pPr>
            <a:r>
              <a:rPr lang="fr-FR" sz="1350" b="1" i="0" u="none" strike="noStrike" dirty="0">
                <a:solidFill>
                  <a:srgbClr val="000000"/>
                </a:solidFill>
                <a:effectLst/>
                <a:latin typeface="Century Gothic" panose="020B0502020202020204" pitchFamily="34" charset="0"/>
              </a:rPr>
              <a:t>Caractéristiques notables du modèle : </a:t>
            </a:r>
            <a:br>
              <a:rPr lang="en-US" sz="1350" b="1" i="0" u="none" strike="noStrike" dirty="0">
                <a:solidFill>
                  <a:srgbClr val="000000"/>
                </a:solidFill>
                <a:effectLst/>
                <a:latin typeface="Century Gothic" panose="020B0502020202020204" pitchFamily="34" charset="0"/>
              </a:rPr>
            </a:br>
            <a:r>
              <a:rPr lang="fr-FR" sz="1350" i="0" u="none" strike="noStrike" dirty="0">
                <a:solidFill>
                  <a:srgbClr val="000000"/>
                </a:solidFill>
                <a:effectLst/>
                <a:latin typeface="Century Gothic" panose="020B0502020202020204" pitchFamily="34" charset="0"/>
              </a:rPr>
              <a:t>les caractéristiques de ce modèle comprennent une liste à puces de rappels d’interaction polie pour les représentants du service client et des flux de travail pour le traitement des appels clients, les remontées des problèmes aux responsables et les vérifications des réclamations par les superviseurs, garantissant une approche structurée et courtoise de la résolution des problèmes des clients.</a:t>
            </a:r>
          </a:p>
        </p:txBody>
      </p:sp>
      <p:pic>
        <p:nvPicPr>
          <p:cNvPr id="90" name="Google Shape;90;p13">
            <a:hlinkClick r:id="rId3"/>
          </p:cNvPr>
          <p:cNvPicPr preferRelativeResize="0"/>
          <p:nvPr/>
        </p:nvPicPr>
        <p:blipFill>
          <a:blip r:embed="rId4">
            <a:extLst>
              <a:ext uri="{28A0092B-C50C-407E-A947-70E740481C1C}">
                <a14:useLocalDpi xmlns:a14="http://schemas.microsoft.com/office/drawing/2010/main" val="0"/>
              </a:ext>
            </a:extLst>
          </a:blip>
          <a:srcRect/>
          <a:stretch/>
        </p:blipFill>
        <p:spPr>
          <a:xfrm>
            <a:off x="7969968" y="496430"/>
            <a:ext cx="3744561" cy="744775"/>
          </a:xfrm>
          <a:prstGeom prst="rect">
            <a:avLst/>
          </a:prstGeom>
          <a:noFill/>
          <a:ln>
            <a:noFill/>
          </a:ln>
        </p:spPr>
      </p:pic>
      <p:sp>
        <p:nvSpPr>
          <p:cNvPr id="91" name="Google Shape;91;p13"/>
          <p:cNvSpPr txBox="1"/>
          <p:nvPr/>
        </p:nvSpPr>
        <p:spPr>
          <a:xfrm>
            <a:off x="361544" y="258507"/>
            <a:ext cx="7338668" cy="116952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3200" b="1" dirty="0">
                <a:solidFill>
                  <a:srgbClr val="011033"/>
                </a:solidFill>
                <a:latin typeface="Century Gothic"/>
                <a:ea typeface="Century Gothic"/>
                <a:cs typeface="Century Gothic"/>
                <a:sym typeface="Century Gothic"/>
              </a:rPr>
              <a:t>Modèle de matrice de remontée des problèmes pour le service client</a:t>
            </a:r>
          </a:p>
        </p:txBody>
      </p:sp>
      <p:pic>
        <p:nvPicPr>
          <p:cNvPr id="5" name="Picture 4">
            <a:extLst>
              <a:ext uri="{FF2B5EF4-FFF2-40B4-BE49-F238E27FC236}">
                <a16:creationId xmlns:a16="http://schemas.microsoft.com/office/drawing/2014/main" id="{F5AC3E31-5FD1-EDAD-9286-C5F604A9075F}"/>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5567774" y="2423034"/>
            <a:ext cx="6212619" cy="3237420"/>
          </a:xfrm>
          <a:prstGeom prst="rect">
            <a:avLst/>
          </a:prstGeom>
          <a:effectLst>
            <a:outerShdw blurRad="50800" dist="127000" dir="8100000" algn="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9EA558F-2BA9-24E0-CD66-A49A1D91A513}"/>
              </a:ext>
            </a:extLst>
          </p:cNvPr>
          <p:cNvSpPr txBox="1"/>
          <p:nvPr/>
        </p:nvSpPr>
        <p:spPr>
          <a:xfrm>
            <a:off x="232094" y="96914"/>
            <a:ext cx="10756747" cy="523220"/>
          </a:xfrm>
          <a:prstGeom prst="rect">
            <a:avLst/>
          </a:prstGeom>
          <a:noFill/>
        </p:spPr>
        <p:txBody>
          <a:bodyPr wrap="square">
            <a:spAutoFit/>
          </a:bodyPr>
          <a:lstStyle/>
          <a:p>
            <a:pPr rtl="0">
              <a:spcBef>
                <a:spcPts val="0"/>
              </a:spcBef>
              <a:spcAft>
                <a:spcPts val="0"/>
              </a:spcAft>
            </a:pPr>
            <a:r>
              <a:rPr lang="fr-FR" sz="2800" b="1" dirty="0">
                <a:solidFill>
                  <a:srgbClr val="011033"/>
                </a:solidFill>
                <a:latin typeface="Century Gothic"/>
                <a:ea typeface="Century Gothic"/>
                <a:cs typeface="Century Gothic"/>
                <a:sym typeface="Century Gothic"/>
              </a:rPr>
              <a:t>Matrice de remontée des problèmes pour le service client</a:t>
            </a:r>
          </a:p>
        </p:txBody>
      </p:sp>
      <p:sp>
        <p:nvSpPr>
          <p:cNvPr id="4" name="TextBox 3">
            <a:extLst>
              <a:ext uri="{FF2B5EF4-FFF2-40B4-BE49-F238E27FC236}">
                <a16:creationId xmlns:a16="http://schemas.microsoft.com/office/drawing/2014/main" id="{3C885D90-897C-ACB3-F7C4-EF6134E0DD10}"/>
              </a:ext>
            </a:extLst>
          </p:cNvPr>
          <p:cNvSpPr txBox="1"/>
          <p:nvPr/>
        </p:nvSpPr>
        <p:spPr>
          <a:xfrm>
            <a:off x="232095" y="621640"/>
            <a:ext cx="8751484" cy="1311321"/>
          </a:xfrm>
          <a:prstGeom prst="rect">
            <a:avLst/>
          </a:prstGeom>
          <a:noFill/>
        </p:spPr>
        <p:txBody>
          <a:bodyPr wrap="square">
            <a:spAutoFit/>
          </a:bodyPr>
          <a:lstStyle/>
          <a:p>
            <a:pPr marL="0" marR="0" rtl="0">
              <a:lnSpc>
                <a:spcPts val="1600"/>
              </a:lnSpc>
              <a:spcBef>
                <a:spcPts val="0"/>
              </a:spcBef>
            </a:pPr>
            <a:r>
              <a:rPr lang="fr-FR" sz="1200" dirty="0">
                <a:effectLst/>
                <a:latin typeface="Century Gothic" panose="020B0502020202020204" pitchFamily="34" charset="0"/>
                <a:ea typeface="Calibri" panose="020F0502020204030204" pitchFamily="34" charset="0"/>
                <a:cs typeface="Times New Roman" panose="02020603050405020304" pitchFamily="18" charset="0"/>
              </a:rPr>
              <a:t>En tant que représentant de notre entreprise, n’oubliez jamais de :</a:t>
            </a:r>
          </a:p>
          <a:p>
            <a:pPr marL="342900" marR="0" lvl="0" indent="-342900" rtl="0">
              <a:lnSpc>
                <a:spcPts val="1600"/>
              </a:lnSpc>
              <a:spcBef>
                <a:spcPts val="0"/>
              </a:spcBef>
              <a:buFont typeface="Symbol" panose="05050102010706020507" pitchFamily="18" charset="2"/>
              <a:buChar char=""/>
            </a:pPr>
            <a:r>
              <a:rPr lang="fr-FR" sz="1200" b="1" dirty="0">
                <a:effectLst/>
                <a:latin typeface="Century Gothic" panose="020B0502020202020204" pitchFamily="34" charset="0"/>
                <a:ea typeface="Calibri" panose="020F0502020204030204" pitchFamily="34" charset="0"/>
                <a:cs typeface="Times New Roman" panose="02020603050405020304" pitchFamily="18" charset="0"/>
              </a:rPr>
              <a:t>Rester poli</a:t>
            </a:r>
            <a:r>
              <a:rPr lang="fr-FR" sz="1200" dirty="0">
                <a:effectLst/>
                <a:latin typeface="Century Gothic" panose="020B0502020202020204" pitchFamily="34" charset="0"/>
                <a:ea typeface="Calibri" panose="020F0502020204030204" pitchFamily="34" charset="0"/>
                <a:cs typeface="Times New Roman" panose="02020603050405020304" pitchFamily="18" charset="0"/>
              </a:rPr>
              <a:t> : adressez-vous toujours au client avec respect, en utilisant un langage courtois.</a:t>
            </a:r>
          </a:p>
          <a:p>
            <a:pPr marL="342900" marR="0" lvl="0" indent="-342900" rtl="0">
              <a:lnSpc>
                <a:spcPts val="1600"/>
              </a:lnSpc>
              <a:spcBef>
                <a:spcPts val="0"/>
              </a:spcBef>
              <a:buFont typeface="Symbol" panose="05050102010706020507" pitchFamily="18" charset="2"/>
              <a:buChar char=""/>
            </a:pPr>
            <a:r>
              <a:rPr lang="fr-FR" sz="1200" b="1" dirty="0">
                <a:effectLst/>
                <a:latin typeface="Century Gothic" panose="020B0502020202020204" pitchFamily="34" charset="0"/>
                <a:ea typeface="Calibri" panose="020F0502020204030204" pitchFamily="34" charset="0"/>
                <a:cs typeface="Times New Roman" panose="02020603050405020304" pitchFamily="18" charset="0"/>
              </a:rPr>
              <a:t>Écouter activement</a:t>
            </a:r>
            <a:r>
              <a:rPr lang="fr-FR" sz="1200" dirty="0">
                <a:effectLst/>
                <a:latin typeface="Century Gothic" panose="020B0502020202020204" pitchFamily="34" charset="0"/>
                <a:ea typeface="Calibri" panose="020F0502020204030204" pitchFamily="34" charset="0"/>
                <a:cs typeface="Times New Roman" panose="02020603050405020304" pitchFamily="18" charset="0"/>
              </a:rPr>
              <a:t> : assurez-vous de bien comprendre le problème du client avant de répondre.</a:t>
            </a:r>
          </a:p>
          <a:p>
            <a:pPr marL="342900" marR="0" lvl="0" indent="-342900" rtl="0">
              <a:lnSpc>
                <a:spcPts val="1600"/>
              </a:lnSpc>
              <a:spcBef>
                <a:spcPts val="0"/>
              </a:spcBef>
              <a:buFont typeface="Symbol" panose="05050102010706020507" pitchFamily="18" charset="2"/>
              <a:buChar char=""/>
            </a:pPr>
            <a:r>
              <a:rPr lang="fr-FR" sz="1200" b="1" dirty="0">
                <a:effectLst/>
                <a:latin typeface="Century Gothic" panose="020B0502020202020204" pitchFamily="34" charset="0"/>
                <a:ea typeface="Calibri" panose="020F0502020204030204" pitchFamily="34" charset="0"/>
                <a:cs typeface="Times New Roman" panose="02020603050405020304" pitchFamily="18" charset="0"/>
              </a:rPr>
              <a:t>Rester professionnel</a:t>
            </a:r>
            <a:r>
              <a:rPr lang="fr-FR" sz="1200" dirty="0">
                <a:effectLst/>
                <a:latin typeface="Century Gothic" panose="020B0502020202020204" pitchFamily="34" charset="0"/>
                <a:ea typeface="Calibri" panose="020F0502020204030204" pitchFamily="34" charset="0"/>
                <a:cs typeface="Times New Roman" panose="02020603050405020304" pitchFamily="18" charset="0"/>
              </a:rPr>
              <a:t> : gardez votre calme, quel que soit le ton ou le niveau de frustration du client.</a:t>
            </a:r>
          </a:p>
          <a:p>
            <a:pPr marL="342900" marR="0" lvl="0" indent="-342900" rtl="0">
              <a:lnSpc>
                <a:spcPts val="1600"/>
              </a:lnSpc>
              <a:spcBef>
                <a:spcPts val="0"/>
              </a:spcBef>
              <a:buFont typeface="Symbol" panose="05050102010706020507" pitchFamily="18" charset="2"/>
              <a:buChar char=""/>
            </a:pPr>
            <a:r>
              <a:rPr lang="fr-FR" sz="1200" b="1" dirty="0">
                <a:effectLst/>
                <a:latin typeface="Century Gothic" panose="020B0502020202020204" pitchFamily="34" charset="0"/>
                <a:ea typeface="Calibri" panose="020F0502020204030204" pitchFamily="34" charset="0"/>
                <a:cs typeface="Times New Roman" panose="02020603050405020304" pitchFamily="18" charset="0"/>
              </a:rPr>
              <a:t>Fournir des informations claires</a:t>
            </a:r>
            <a:r>
              <a:rPr lang="fr-FR" sz="1200" dirty="0">
                <a:effectLst/>
                <a:latin typeface="Century Gothic" panose="020B0502020202020204" pitchFamily="34" charset="0"/>
                <a:ea typeface="Calibri" panose="020F0502020204030204" pitchFamily="34" charset="0"/>
                <a:cs typeface="Times New Roman" panose="02020603050405020304" pitchFamily="18" charset="0"/>
              </a:rPr>
              <a:t> : communiquez les solutions et les procédures de manière claire et concise.</a:t>
            </a:r>
          </a:p>
          <a:p>
            <a:pPr marL="342900" marR="0" lvl="0" indent="-342900" rtl="0">
              <a:lnSpc>
                <a:spcPts val="1600"/>
              </a:lnSpc>
              <a:spcBef>
                <a:spcPts val="0"/>
              </a:spcBef>
              <a:buFont typeface="Symbol" panose="05050102010706020507" pitchFamily="18" charset="2"/>
              <a:buChar char=""/>
            </a:pPr>
            <a:r>
              <a:rPr lang="fr-FR" sz="1200" b="1" dirty="0">
                <a:effectLst/>
                <a:latin typeface="Century Gothic" panose="020B0502020202020204" pitchFamily="34" charset="0"/>
                <a:ea typeface="Calibri" panose="020F0502020204030204" pitchFamily="34" charset="0"/>
                <a:cs typeface="Times New Roman" panose="02020603050405020304" pitchFamily="18" charset="0"/>
              </a:rPr>
              <a:t>Assurer un suivi rapide</a:t>
            </a:r>
            <a:r>
              <a:rPr lang="fr-FR" sz="1200" dirty="0">
                <a:effectLst/>
                <a:latin typeface="Century Gothic" panose="020B0502020202020204" pitchFamily="34" charset="0"/>
                <a:ea typeface="Calibri" panose="020F0502020204030204" pitchFamily="34" charset="0"/>
                <a:cs typeface="Times New Roman" panose="02020603050405020304" pitchFamily="18" charset="0"/>
              </a:rPr>
              <a:t> : assurez un suivi en temps utile de tout engagement pris pour résoudre le problème.</a:t>
            </a:r>
          </a:p>
        </p:txBody>
      </p:sp>
      <p:grpSp>
        <p:nvGrpSpPr>
          <p:cNvPr id="17" name="Group 16">
            <a:extLst>
              <a:ext uri="{FF2B5EF4-FFF2-40B4-BE49-F238E27FC236}">
                <a16:creationId xmlns:a16="http://schemas.microsoft.com/office/drawing/2014/main" id="{5F8871CE-19C3-85A1-CA21-C97534D75D6C}"/>
              </a:ext>
            </a:extLst>
          </p:cNvPr>
          <p:cNvGrpSpPr/>
          <p:nvPr/>
        </p:nvGrpSpPr>
        <p:grpSpPr>
          <a:xfrm>
            <a:off x="232096" y="1879134"/>
            <a:ext cx="11727808" cy="4412609"/>
            <a:chOff x="0" y="0"/>
            <a:chExt cx="12049125" cy="4699770"/>
          </a:xfrm>
        </p:grpSpPr>
        <p:graphicFrame>
          <p:nvGraphicFramePr>
            <p:cNvPr id="18" name="Diagram 17">
              <a:extLst>
                <a:ext uri="{FF2B5EF4-FFF2-40B4-BE49-F238E27FC236}">
                  <a16:creationId xmlns:a16="http://schemas.microsoft.com/office/drawing/2014/main" id="{F4474570-305E-EC95-4788-83F2E451F6B7}"/>
                </a:ext>
              </a:extLst>
            </p:cNvPr>
            <p:cNvGraphicFramePr/>
            <p:nvPr>
              <p:extLst>
                <p:ext uri="{D42A27DB-BD31-4B8C-83A1-F6EECF244321}">
                  <p14:modId xmlns:p14="http://schemas.microsoft.com/office/powerpoint/2010/main" val="3692120035"/>
                </p:ext>
              </p:extLst>
            </p:nvPr>
          </p:nvGraphicFramePr>
          <p:xfrm>
            <a:off x="0" y="0"/>
            <a:ext cx="12049125" cy="1715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9" name="Diagram 18">
              <a:extLst>
                <a:ext uri="{FF2B5EF4-FFF2-40B4-BE49-F238E27FC236}">
                  <a16:creationId xmlns:a16="http://schemas.microsoft.com/office/drawing/2014/main" id="{BAB12701-6F7A-7798-F04A-F70613E98A37}"/>
                </a:ext>
              </a:extLst>
            </p:cNvPr>
            <p:cNvGraphicFramePr/>
            <p:nvPr>
              <p:extLst>
                <p:ext uri="{D42A27DB-BD31-4B8C-83A1-F6EECF244321}">
                  <p14:modId xmlns:p14="http://schemas.microsoft.com/office/powerpoint/2010/main" val="2757644268"/>
                </p:ext>
              </p:extLst>
            </p:nvPr>
          </p:nvGraphicFramePr>
          <p:xfrm>
            <a:off x="0" y="1487215"/>
            <a:ext cx="12049125" cy="171581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0" name="Diagram 19">
              <a:extLst>
                <a:ext uri="{FF2B5EF4-FFF2-40B4-BE49-F238E27FC236}">
                  <a16:creationId xmlns:a16="http://schemas.microsoft.com/office/drawing/2014/main" id="{D8F037AC-3674-E4E9-5AF8-2DF403E7B742}"/>
                </a:ext>
              </a:extLst>
            </p:cNvPr>
            <p:cNvGraphicFramePr/>
            <p:nvPr>
              <p:extLst>
                <p:ext uri="{D42A27DB-BD31-4B8C-83A1-F6EECF244321}">
                  <p14:modId xmlns:p14="http://schemas.microsoft.com/office/powerpoint/2010/main" val="2082691464"/>
                </p:ext>
              </p:extLst>
            </p:nvPr>
          </p:nvGraphicFramePr>
          <p:xfrm>
            <a:off x="0" y="2983955"/>
            <a:ext cx="12049125" cy="171581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pSp>
      <p:sp>
        <p:nvSpPr>
          <p:cNvPr id="22" name="TextBox 21">
            <a:extLst>
              <a:ext uri="{FF2B5EF4-FFF2-40B4-BE49-F238E27FC236}">
                <a16:creationId xmlns:a16="http://schemas.microsoft.com/office/drawing/2014/main" id="{209010EE-5E76-8A8A-D1C3-EBE17D1CF3B7}"/>
              </a:ext>
            </a:extLst>
          </p:cNvPr>
          <p:cNvSpPr txBox="1"/>
          <p:nvPr/>
        </p:nvSpPr>
        <p:spPr>
          <a:xfrm>
            <a:off x="232095" y="6282801"/>
            <a:ext cx="9583024" cy="461665"/>
          </a:xfrm>
          <a:prstGeom prst="rect">
            <a:avLst/>
          </a:prstGeom>
          <a:noFill/>
        </p:spPr>
        <p:txBody>
          <a:bodyPr wrap="square">
            <a:spAutoFit/>
          </a:bodyPr>
          <a:lstStyle/>
          <a:p>
            <a:pPr rtl="0"/>
            <a:r>
              <a:rPr lang="fr-FR" sz="1200" b="0" i="0" u="none" strike="noStrike" dirty="0">
                <a:solidFill>
                  <a:srgbClr val="000000"/>
                </a:solidFill>
                <a:effectLst/>
                <a:latin typeface="Century Gothic" panose="020B0502020202020204" pitchFamily="34" charset="0"/>
              </a:rPr>
              <a:t>Ces étapes et rappels doivent guider votre équipe du service à la clientèle dans le cadre d’interactions types et de la remontée des problèmes, garantissant ainsi une réponse professionnelle et efficace aux besoins des clients.</a:t>
            </a:r>
            <a:r>
              <a:rPr lang="fr-FR" sz="1200" dirty="0"/>
              <a:t> </a:t>
            </a:r>
          </a:p>
        </p:txBody>
      </p:sp>
    </p:spTree>
    <p:extLst>
      <p:ext uri="{BB962C8B-B14F-4D97-AF65-F5344CB8AC3E}">
        <p14:creationId xmlns:p14="http://schemas.microsoft.com/office/powerpoint/2010/main" val="363125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dirty="0">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dirty="0">
                          <a:solidFill>
                            <a:schemeClr val="tx1"/>
                          </a:solidFill>
                          <a:effectLst/>
                          <a:latin typeface="Century Gothic" panose="020B0502020202020204" pitchFamily="34" charset="0"/>
                        </a:rPr>
                        <a:t> </a:t>
                      </a:r>
                    </a:p>
                    <a:p>
                      <a:pPr marL="0" marR="0" rtl="0">
                        <a:spcBef>
                          <a:spcPts val="0"/>
                        </a:spcBef>
                        <a:spcAft>
                          <a:spcPts val="0"/>
                        </a:spcAft>
                      </a:pPr>
                      <a:r>
                        <a:rPr lang="fr-FR" sz="1400" b="0" dirty="0">
                          <a:solidFill>
                            <a:schemeClr val="tx1"/>
                          </a:solidFill>
                          <a:effectLst/>
                          <a:latin typeface="Century Gothic" panose="020B0502020202020204" pitchFamily="34" charset="0"/>
                        </a:rPr>
                        <a:t>Tous les articles, modèles ou informations proposés par </a:t>
                      </a:r>
                      <a:r>
                        <a:rPr lang="fr-FR" sz="1400" b="0" dirty="0" err="1">
                          <a:solidFill>
                            <a:schemeClr val="tx1"/>
                          </a:solidFill>
                          <a:effectLst/>
                          <a:latin typeface="Century Gothic" panose="020B0502020202020204" pitchFamily="34" charset="0"/>
                        </a:rPr>
                        <a:t>Smartsheet</a:t>
                      </a:r>
                      <a:r>
                        <a:rPr lang="fr-FR" sz="1400" b="0" dirty="0">
                          <a:solidFill>
                            <a:schemeClr val="tx1"/>
                          </a:solidFill>
                          <a:effectLst/>
                          <a:latin typeface="Century Gothic" panose="020B0502020202020204" pitchFamily="34" charset="0"/>
                        </a:rPr>
                        <a: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151</TotalTime>
  <Words>721</Words>
  <Application>Microsoft Office PowerPoint</Application>
  <PresentationFormat>Widescreen</PresentationFormat>
  <Paragraphs>48</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Century Gothic</vt:lpstr>
      <vt:lpstr>Symbol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Chris Green</cp:lastModifiedBy>
  <cp:revision>28</cp:revision>
  <dcterms:created xsi:type="dcterms:W3CDTF">2024-06-23T02:36:30Z</dcterms:created>
  <dcterms:modified xsi:type="dcterms:W3CDTF">2024-10-25T02:59:53Z</dcterms:modified>
</cp:coreProperties>
</file>