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97" r:id="rId2"/>
    <p:sldId id="302" r:id="rId3"/>
    <p:sldId id="299" r:id="rId4"/>
    <p:sldId id="304" r:id="rId5"/>
    <p:sldId id="305" r:id="rId6"/>
    <p:sldId id="295"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0AD47"/>
    <a:srgbClr val="5B9BD5"/>
    <a:srgbClr val="ED7D31"/>
    <a:srgbClr val="E0533C"/>
    <a:srgbClr val="FFFFFF"/>
    <a:srgbClr val="E7E6E6"/>
    <a:srgbClr val="F2A16A"/>
    <a:srgbClr val="FF5050"/>
    <a:srgbClr val="9966FF"/>
    <a:srgbClr val="EF8B4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798" autoAdjust="0"/>
    <p:restoredTop sz="94729"/>
  </p:normalViewPr>
  <p:slideViewPr>
    <p:cSldViewPr snapToGrid="0">
      <p:cViewPr varScale="1">
        <p:scale>
          <a:sx n="80" d="100"/>
          <a:sy n="80" d="100"/>
        </p:scale>
        <p:origin x="68" y="13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11/6/2024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fld id="{00000000-1234-1234-1234-123412341234}" type="slidenum">
              <a:rPr kumimoji="0" sz="1200" b="0" i="0" u="none" strike="noStrike" kern="1200" cap="none" spc="0" normalizeH="0" baseline="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2</a:t>
            </a:fld>
            <a:endParaRPr kumimoji="0" sz="1200" b="0" i="0" u="none" strike="noStrike" kern="1200" cap="none" spc="0" normalizeH="0" baseline="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3691640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6</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11/6/2024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11/6/2024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11/6/2024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11/6/2024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11/6/2024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11/6/2024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11/6/2024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11/6/2024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11/6/2024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11/6/2024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11/6/2024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11/6/2024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fr.smartsheet.com/try-it?trp=1812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9000">
              <a:schemeClr val="accent2">
                <a:lumMod val="60000"/>
                <a:lumOff val="40000"/>
              </a:schemeClr>
            </a:gs>
            <a:gs pos="100000">
              <a:schemeClr val="bg1">
                <a:lumMod val="75000"/>
              </a:schemeClr>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4" y="2161266"/>
            <a:ext cx="4792347" cy="4409349"/>
          </a:xfrm>
          <a:prstGeom prst="rect">
            <a:avLst/>
          </a:prstGeom>
          <a:noFill/>
        </p:spPr>
        <p:txBody>
          <a:bodyPr wrap="square" rtlCol="0">
            <a:spAutoFit/>
          </a:bodyPr>
          <a:lstStyle/>
          <a:p>
            <a:pPr algn="l" rtl="0">
              <a:lnSpc>
                <a:spcPct val="150000"/>
              </a:lnSpc>
              <a:spcBef>
                <a:spcPts val="0"/>
              </a:spcBef>
              <a:spcAft>
                <a:spcPts val="1200"/>
              </a:spcAft>
            </a:pPr>
            <a:r>
              <a:rPr lang="fr-FR" sz="1300" b="1" i="0" u="none" strike="noStrike" dirty="0">
                <a:solidFill>
                  <a:srgbClr val="000000"/>
                </a:solidFill>
                <a:effectLst/>
                <a:latin typeface="Century Gothic" panose="020B0502020202020204" pitchFamily="34" charset="0"/>
              </a:rPr>
              <a:t>Quand utiliser ce modèle : </a:t>
            </a:r>
            <a:br>
              <a:rPr lang="en-US" sz="1300" b="1" i="0" u="none" strike="noStrike" dirty="0">
                <a:solidFill>
                  <a:srgbClr val="000000"/>
                </a:solidFill>
                <a:effectLst/>
                <a:latin typeface="Century Gothic" panose="020B0502020202020204" pitchFamily="34" charset="0"/>
              </a:rPr>
            </a:br>
            <a:r>
              <a:rPr lang="fr-FR" sz="1300" dirty="0">
                <a:solidFill>
                  <a:srgbClr val="000000"/>
                </a:solidFill>
                <a:latin typeface="Century Gothic" panose="020B0502020202020204" pitchFamily="34" charset="0"/>
              </a:rPr>
              <a:t>utilisez ce modèle pour gérer et faire remonter les problèmes liés aux interventions d’urgence efficacement, garantissant que chaque phase est prise en charge par les rôles et les individus appropriés selon un plan clair et structuré. </a:t>
            </a:r>
          </a:p>
          <a:p>
            <a:pPr algn="l" rtl="0">
              <a:lnSpc>
                <a:spcPct val="150000"/>
              </a:lnSpc>
              <a:spcBef>
                <a:spcPts val="0"/>
              </a:spcBef>
              <a:spcAft>
                <a:spcPts val="1200"/>
              </a:spcAft>
            </a:pPr>
            <a:r>
              <a:rPr lang="fr-FR" sz="1300" b="1" i="0" u="none" strike="noStrike" dirty="0">
                <a:solidFill>
                  <a:srgbClr val="000000"/>
                </a:solidFill>
                <a:effectLst/>
                <a:latin typeface="Century Gothic" panose="020B0502020202020204" pitchFamily="34" charset="0"/>
              </a:rPr>
              <a:t>Caractéristiques notables du modèle : </a:t>
            </a:r>
            <a:br>
              <a:rPr lang="en-US" sz="1300" b="1" i="0" u="none" strike="noStrike" dirty="0">
                <a:solidFill>
                  <a:srgbClr val="000000"/>
                </a:solidFill>
                <a:effectLst/>
                <a:latin typeface="Century Gothic" panose="020B0502020202020204" pitchFamily="34" charset="0"/>
              </a:rPr>
            </a:br>
            <a:r>
              <a:rPr lang="fr-FR" sz="1300" i="0" u="none" strike="noStrike" dirty="0">
                <a:solidFill>
                  <a:srgbClr val="000000"/>
                </a:solidFill>
                <a:effectLst/>
                <a:latin typeface="Century Gothic" panose="020B0502020202020204" pitchFamily="34" charset="0"/>
              </a:rPr>
              <a:t>ce modèle comprend une matrice RACI (en charge, responsable, consulté et informé) et répertorie les phases de remontée dans la colonne de gauche et les rôles/individus responsables en tant qu’en-têtes de colonne. Cette matrice fournit une approche détaillée et organisée de la répartition des responsabilités et garantit la responsabilisation pendant les situations d’urgence.</a:t>
            </a:r>
          </a:p>
        </p:txBody>
      </p:sp>
      <p:pic>
        <p:nvPicPr>
          <p:cNvPr id="90" name="Google Shape;90;p13">
            <a:hlinkClick r:id="rId3"/>
          </p:cNvPr>
          <p:cNvPicPr preferRelativeResize="0"/>
          <p:nvPr/>
        </p:nvPicPr>
        <p:blipFill>
          <a:blip r:embed="rId4">
            <a:extLst>
              <a:ext uri="{28A0092B-C50C-407E-A947-70E740481C1C}">
                <a14:useLocalDpi xmlns:a14="http://schemas.microsoft.com/office/drawing/2010/main" val="0"/>
              </a:ext>
            </a:extLst>
          </a:blip>
          <a:srcRect/>
          <a:stretch/>
        </p:blipFill>
        <p:spPr>
          <a:xfrm>
            <a:off x="7969968" y="496430"/>
            <a:ext cx="3744561" cy="744775"/>
          </a:xfrm>
          <a:prstGeom prst="rect">
            <a:avLst/>
          </a:prstGeom>
          <a:noFill/>
          <a:ln>
            <a:noFill/>
          </a:ln>
        </p:spPr>
      </p:pic>
      <p:sp>
        <p:nvSpPr>
          <p:cNvPr id="91" name="Google Shape;91;p13"/>
          <p:cNvSpPr txBox="1"/>
          <p:nvPr/>
        </p:nvSpPr>
        <p:spPr>
          <a:xfrm>
            <a:off x="361544" y="258507"/>
            <a:ext cx="7280827" cy="129263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fr-FR" sz="3600" b="1" dirty="0">
                <a:solidFill>
                  <a:srgbClr val="011033"/>
                </a:solidFill>
                <a:latin typeface="Century Gothic"/>
                <a:ea typeface="Century Gothic"/>
                <a:cs typeface="Century Gothic"/>
                <a:sym typeface="Century Gothic"/>
              </a:rPr>
              <a:t>Modèle de matrice de remontée des problèmes liés aux interventions d’urgence</a:t>
            </a:r>
          </a:p>
        </p:txBody>
      </p:sp>
      <p:pic>
        <p:nvPicPr>
          <p:cNvPr id="4" name="Picture 3">
            <a:extLst>
              <a:ext uri="{FF2B5EF4-FFF2-40B4-BE49-F238E27FC236}">
                <a16:creationId xmlns:a16="http://schemas.microsoft.com/office/drawing/2014/main" id="{076AC8C8-6D10-3AC5-F7E2-E66D88F6A2AF}"/>
              </a:ext>
            </a:extLst>
          </p:cNvPr>
          <p:cNvPicPr>
            <a:picLocks noChangeAspect="1"/>
          </p:cNvPicPr>
          <p:nvPr/>
        </p:nvPicPr>
        <p:blipFill>
          <a:blip r:embed="rId5">
            <a:extLst>
              <a:ext uri="{28A0092B-C50C-407E-A947-70E740481C1C}">
                <a14:useLocalDpi xmlns:a14="http://schemas.microsoft.com/office/drawing/2010/main" val="0"/>
              </a:ext>
            </a:extLst>
          </a:blip>
          <a:srcRect b="3074"/>
          <a:stretch/>
        </p:blipFill>
        <p:spPr>
          <a:xfrm>
            <a:off x="5359611" y="2483262"/>
            <a:ext cx="6281234" cy="3424557"/>
          </a:xfrm>
          <a:prstGeom prst="rect">
            <a:avLst/>
          </a:prstGeom>
          <a:effectLst>
            <a:outerShdw blurRad="114923" dist="67723" dir="2700000" sx="100464" sy="100464" algn="tl"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19000">
              <a:schemeClr val="accent2">
                <a:lumMod val="60000"/>
                <a:lumOff val="40000"/>
              </a:schemeClr>
            </a:gs>
            <a:gs pos="100000">
              <a:schemeClr val="bg1">
                <a:lumMod val="75000"/>
              </a:schemeClr>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91" name="Google Shape;91;p13"/>
          <p:cNvSpPr txBox="1"/>
          <p:nvPr/>
        </p:nvSpPr>
        <p:spPr>
          <a:xfrm>
            <a:off x="361544" y="258507"/>
            <a:ext cx="11064262" cy="738633"/>
          </a:xfrm>
          <a:prstGeom prst="rect">
            <a:avLst/>
          </a:prstGeom>
          <a:noFill/>
          <a:ln>
            <a:noFill/>
          </a:ln>
        </p:spPr>
        <p:txBody>
          <a:bodyPr spcFirstLastPara="1" wrap="square" lIns="91425" tIns="91425" rIns="91425" bIns="91425" anchor="t" anchorCtr="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fr-FR" sz="3600" b="1" i="0" u="none" strike="noStrike" kern="1200" cap="none" spc="0" normalizeH="0" baseline="0">
                <a:ln>
                  <a:noFill/>
                </a:ln>
                <a:solidFill>
                  <a:srgbClr val="011033"/>
                </a:solidFill>
                <a:effectLst/>
                <a:uLnTx/>
                <a:uFillTx/>
                <a:latin typeface="Century Gothic"/>
                <a:ea typeface="Century Gothic"/>
                <a:cs typeface="Century Gothic"/>
                <a:sym typeface="Century Gothic"/>
              </a:rPr>
              <a:t>Modèle de matrice de remontée des problèmes liés aux interventions d’urgence</a:t>
            </a:r>
          </a:p>
        </p:txBody>
      </p:sp>
      <p:graphicFrame>
        <p:nvGraphicFramePr>
          <p:cNvPr id="5" name="Table 4">
            <a:extLst>
              <a:ext uri="{FF2B5EF4-FFF2-40B4-BE49-F238E27FC236}">
                <a16:creationId xmlns:a16="http://schemas.microsoft.com/office/drawing/2014/main" id="{FB7ED3CA-E082-DD87-B584-FA6AEF351464}"/>
              </a:ext>
            </a:extLst>
          </p:cNvPr>
          <p:cNvGraphicFramePr>
            <a:graphicFrameLocks noGrp="1"/>
          </p:cNvGraphicFramePr>
          <p:nvPr>
            <p:extLst>
              <p:ext uri="{D42A27DB-BD31-4B8C-83A1-F6EECF244321}">
                <p14:modId xmlns:p14="http://schemas.microsoft.com/office/powerpoint/2010/main" val="3173065106"/>
              </p:ext>
            </p:extLst>
          </p:nvPr>
        </p:nvGraphicFramePr>
        <p:xfrm>
          <a:off x="2156990" y="1688849"/>
          <a:ext cx="7878020" cy="3480305"/>
        </p:xfrm>
        <a:graphic>
          <a:graphicData uri="http://schemas.openxmlformats.org/drawingml/2006/table">
            <a:tbl>
              <a:tblPr/>
              <a:tblGrid>
                <a:gridCol w="2986510">
                  <a:extLst>
                    <a:ext uri="{9D8B030D-6E8A-4147-A177-3AD203B41FA5}">
                      <a16:colId xmlns:a16="http://schemas.microsoft.com/office/drawing/2014/main" val="3658980152"/>
                    </a:ext>
                  </a:extLst>
                </a:gridCol>
                <a:gridCol w="4891510">
                  <a:extLst>
                    <a:ext uri="{9D8B030D-6E8A-4147-A177-3AD203B41FA5}">
                      <a16:colId xmlns:a16="http://schemas.microsoft.com/office/drawing/2014/main" val="418962470"/>
                    </a:ext>
                  </a:extLst>
                </a:gridCol>
              </a:tblGrid>
              <a:tr h="696061">
                <a:tc>
                  <a:txBody>
                    <a:bodyPr/>
                    <a:lstStyle/>
                    <a:p>
                      <a:pPr algn="l" rtl="0" fontAlgn="ctr"/>
                      <a:r>
                        <a:rPr lang="fr-FR" sz="1400" b="1" i="0" u="none" strike="noStrike">
                          <a:solidFill>
                            <a:srgbClr val="000000"/>
                          </a:solidFill>
                          <a:effectLst/>
                          <a:latin typeface="Century Gothic" panose="020B0502020202020204" pitchFamily="34" charset="0"/>
                        </a:rPr>
                        <a:t>Phases de remontée</a:t>
                      </a:r>
                    </a:p>
                  </a:txBody>
                  <a:tcPr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rtl="0" fontAlgn="ctr"/>
                      <a:r>
                        <a:rPr lang="fr-FR" sz="1400" b="0" i="0" u="none" strike="noStrike">
                          <a:solidFill>
                            <a:schemeClr val="tx1"/>
                          </a:solidFill>
                          <a:effectLst/>
                          <a:latin typeface="Century Gothic" panose="020B0502020202020204" pitchFamily="34" charset="0"/>
                        </a:rPr>
                        <a:t>Répertorie chaque phase de l’intervention d’urgence.</a:t>
                      </a:r>
                    </a:p>
                  </a:txBody>
                  <a:tcPr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345483403"/>
                  </a:ext>
                </a:extLst>
              </a:tr>
              <a:tr h="696061">
                <a:tc>
                  <a:txBody>
                    <a:bodyPr/>
                    <a:lstStyle/>
                    <a:p>
                      <a:pPr algn="l" rtl="0" fontAlgn="ctr"/>
                      <a:r>
                        <a:rPr lang="fr-FR" sz="1400" b="1" i="0" u="none" strike="noStrike" dirty="0">
                          <a:solidFill>
                            <a:schemeClr val="tx1"/>
                          </a:solidFill>
                          <a:effectLst/>
                          <a:latin typeface="Century Gothic" panose="020B0502020202020204" pitchFamily="34" charset="0"/>
                        </a:rPr>
                        <a:t>R - </a:t>
                      </a:r>
                      <a:r>
                        <a:rPr lang="fr-FR" sz="1400" b="1" i="0" u="none" strike="noStrike" dirty="0" err="1">
                          <a:solidFill>
                            <a:schemeClr val="tx1"/>
                          </a:solidFill>
                          <a:effectLst/>
                          <a:latin typeface="Century Gothic" panose="020B0502020202020204" pitchFamily="34" charset="0"/>
                        </a:rPr>
                        <a:t>Responsible</a:t>
                      </a:r>
                      <a:r>
                        <a:rPr lang="fr-FR" sz="1400" b="1" i="0" u="none" strike="noStrike" dirty="0">
                          <a:solidFill>
                            <a:schemeClr val="tx1"/>
                          </a:solidFill>
                          <a:effectLst/>
                          <a:latin typeface="Century Gothic" panose="020B0502020202020204" pitchFamily="34" charset="0"/>
                        </a:rPr>
                        <a:t> (En charge)</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E0533C"/>
                    </a:solidFill>
                  </a:tcPr>
                </a:tc>
                <a:tc>
                  <a:txBody>
                    <a:bodyPr/>
                    <a:lstStyle/>
                    <a:p>
                      <a:pPr algn="l" rtl="0" fontAlgn="ctr"/>
                      <a:r>
                        <a:rPr lang="fr-FR" sz="1400" b="0" i="0" u="none" strike="noStrike">
                          <a:solidFill>
                            <a:schemeClr val="tx1"/>
                          </a:solidFill>
                          <a:effectLst/>
                          <a:latin typeface="Century Gothic" panose="020B0502020202020204" pitchFamily="34" charset="0"/>
                        </a:rPr>
                        <a:t>Personne(s) chargée(s) d’effectuer la tâche</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117357633"/>
                  </a:ext>
                </a:extLst>
              </a:tr>
              <a:tr h="696061">
                <a:tc>
                  <a:txBody>
                    <a:bodyPr/>
                    <a:lstStyle/>
                    <a:p>
                      <a:pPr algn="l" rtl="0" fontAlgn="ctr"/>
                      <a:r>
                        <a:rPr lang="fr-FR" sz="1400" b="1" i="0" u="none" strike="noStrike">
                          <a:solidFill>
                            <a:schemeClr val="tx1"/>
                          </a:solidFill>
                          <a:effectLst/>
                          <a:latin typeface="Century Gothic" panose="020B0502020202020204" pitchFamily="34" charset="0"/>
                        </a:rPr>
                        <a:t>A - Accountable (Responsable)</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algn="l" rtl="0" fontAlgn="ctr"/>
                      <a:r>
                        <a:rPr lang="fr-FR" sz="1400" b="0" i="0" u="none" strike="noStrike">
                          <a:solidFill>
                            <a:schemeClr val="tx1"/>
                          </a:solidFill>
                          <a:effectLst/>
                          <a:latin typeface="Century Gothic" panose="020B0502020202020204" pitchFamily="34" charset="0"/>
                        </a:rPr>
                        <a:t>Personne responsable en dernier ressort et qui dispose de l’autorité suprême et d’un droit de veto.</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967119871"/>
                  </a:ext>
                </a:extLst>
              </a:tr>
              <a:tr h="696061">
                <a:tc>
                  <a:txBody>
                    <a:bodyPr/>
                    <a:lstStyle/>
                    <a:p>
                      <a:pPr algn="l" rtl="0" fontAlgn="ctr"/>
                      <a:r>
                        <a:rPr lang="fr-FR" sz="1400" b="1" i="0" u="none" strike="noStrike">
                          <a:solidFill>
                            <a:schemeClr val="tx1"/>
                          </a:solidFill>
                          <a:effectLst/>
                          <a:latin typeface="Century Gothic" panose="020B0502020202020204" pitchFamily="34" charset="0"/>
                        </a:rPr>
                        <a:t>C - Consulted (Consulté)</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gn="l" rtl="0" fontAlgn="ctr"/>
                      <a:r>
                        <a:rPr lang="fr-FR" sz="1400" b="0" i="0" u="none" strike="noStrike">
                          <a:solidFill>
                            <a:schemeClr val="tx1"/>
                          </a:solidFill>
                          <a:effectLst/>
                          <a:latin typeface="Century Gothic" panose="020B0502020202020204" pitchFamily="34" charset="0"/>
                        </a:rPr>
                        <a:t>Personnes dont l’avis est sollicité ; il s’agit généralement d’experts en la matière.</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782229601"/>
                  </a:ext>
                </a:extLst>
              </a:tr>
              <a:tr h="696061">
                <a:tc>
                  <a:txBody>
                    <a:bodyPr/>
                    <a:lstStyle/>
                    <a:p>
                      <a:pPr algn="l" rtl="0" fontAlgn="ctr"/>
                      <a:r>
                        <a:rPr lang="fr-FR" sz="1400" b="1" i="0" u="none" strike="noStrike">
                          <a:solidFill>
                            <a:schemeClr val="tx1"/>
                          </a:solidFill>
                          <a:effectLst/>
                          <a:latin typeface="Century Gothic" panose="020B0502020202020204" pitchFamily="34" charset="0"/>
                        </a:rPr>
                        <a:t>I - Informed (Informé)</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l" rtl="0" fontAlgn="ctr"/>
                      <a:r>
                        <a:rPr lang="fr-FR" sz="1400" b="0" i="0" u="none" strike="noStrike" dirty="0">
                          <a:solidFill>
                            <a:schemeClr val="tx1"/>
                          </a:solidFill>
                          <a:effectLst/>
                          <a:latin typeface="Century Gothic" panose="020B0502020202020204" pitchFamily="34" charset="0"/>
                        </a:rPr>
                        <a:t>Personnes qui sont tenues au courant de l’avancement ; il s’agit généralement des personnes concernées par le résultat des tâches.</a:t>
                      </a:r>
                    </a:p>
                  </a:txBody>
                  <a:tcPr marL="95250" marR="0"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521906602"/>
                  </a:ext>
                </a:extLst>
              </a:tr>
            </a:tbl>
          </a:graphicData>
        </a:graphic>
      </p:graphicFrame>
    </p:spTree>
    <p:extLst>
      <p:ext uri="{BB962C8B-B14F-4D97-AF65-F5344CB8AC3E}">
        <p14:creationId xmlns:p14="http://schemas.microsoft.com/office/powerpoint/2010/main" val="12838958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173C0-C8FD-7964-306E-FC918AF9F99F}"/>
              </a:ext>
            </a:extLst>
          </p:cNvPr>
          <p:cNvSpPr txBox="1"/>
          <p:nvPr/>
        </p:nvSpPr>
        <p:spPr>
          <a:xfrm>
            <a:off x="335561" y="172798"/>
            <a:ext cx="11856439" cy="430887"/>
          </a:xfrm>
          <a:prstGeom prst="rect">
            <a:avLst/>
          </a:prstGeom>
          <a:noFill/>
        </p:spPr>
        <p:txBody>
          <a:bodyPr wrap="square">
            <a:spAutoFit/>
          </a:bodyPr>
          <a:lstStyle/>
          <a:p>
            <a:pPr rtl="0">
              <a:spcBef>
                <a:spcPts val="0"/>
              </a:spcBef>
              <a:spcAft>
                <a:spcPts val="0"/>
              </a:spcAft>
            </a:pPr>
            <a:r>
              <a:rPr lang="fr-FR" sz="2200" b="1" dirty="0">
                <a:solidFill>
                  <a:srgbClr val="011033"/>
                </a:solidFill>
                <a:latin typeface="Century Gothic"/>
                <a:ea typeface="Century Gothic"/>
                <a:cs typeface="Century Gothic"/>
                <a:sym typeface="Century Gothic"/>
              </a:rPr>
              <a:t>Modèle de matrice de remontée des problèmes liés aux interventions d’urgence</a:t>
            </a:r>
          </a:p>
        </p:txBody>
      </p:sp>
      <p:graphicFrame>
        <p:nvGraphicFramePr>
          <p:cNvPr id="11" name="Table 10">
            <a:extLst>
              <a:ext uri="{FF2B5EF4-FFF2-40B4-BE49-F238E27FC236}">
                <a16:creationId xmlns:a16="http://schemas.microsoft.com/office/drawing/2014/main" id="{42FE8C6C-FD0D-7552-AE65-A100D07612D9}"/>
              </a:ext>
            </a:extLst>
          </p:cNvPr>
          <p:cNvGraphicFramePr>
            <a:graphicFrameLocks noGrp="1"/>
          </p:cNvGraphicFramePr>
          <p:nvPr>
            <p:extLst>
              <p:ext uri="{D42A27DB-BD31-4B8C-83A1-F6EECF244321}">
                <p14:modId xmlns:p14="http://schemas.microsoft.com/office/powerpoint/2010/main" val="1556585845"/>
              </p:ext>
            </p:extLst>
          </p:nvPr>
        </p:nvGraphicFramePr>
        <p:xfrm>
          <a:off x="383098" y="763398"/>
          <a:ext cx="11425805" cy="5410513"/>
        </p:xfrm>
        <a:graphic>
          <a:graphicData uri="http://schemas.openxmlformats.org/drawingml/2006/table">
            <a:tbl>
              <a:tblPr firstRow="1"/>
              <a:tblGrid>
                <a:gridCol w="1953797">
                  <a:extLst>
                    <a:ext uri="{9D8B030D-6E8A-4147-A177-3AD203B41FA5}">
                      <a16:colId xmlns:a16="http://schemas.microsoft.com/office/drawing/2014/main" val="3151143784"/>
                    </a:ext>
                  </a:extLst>
                </a:gridCol>
                <a:gridCol w="1578668">
                  <a:extLst>
                    <a:ext uri="{9D8B030D-6E8A-4147-A177-3AD203B41FA5}">
                      <a16:colId xmlns:a16="http://schemas.microsoft.com/office/drawing/2014/main" val="3319195333"/>
                    </a:ext>
                  </a:extLst>
                </a:gridCol>
                <a:gridCol w="1578668">
                  <a:extLst>
                    <a:ext uri="{9D8B030D-6E8A-4147-A177-3AD203B41FA5}">
                      <a16:colId xmlns:a16="http://schemas.microsoft.com/office/drawing/2014/main" val="2066272656"/>
                    </a:ext>
                  </a:extLst>
                </a:gridCol>
                <a:gridCol w="1578668">
                  <a:extLst>
                    <a:ext uri="{9D8B030D-6E8A-4147-A177-3AD203B41FA5}">
                      <a16:colId xmlns:a16="http://schemas.microsoft.com/office/drawing/2014/main" val="1026204835"/>
                    </a:ext>
                  </a:extLst>
                </a:gridCol>
                <a:gridCol w="1578668">
                  <a:extLst>
                    <a:ext uri="{9D8B030D-6E8A-4147-A177-3AD203B41FA5}">
                      <a16:colId xmlns:a16="http://schemas.microsoft.com/office/drawing/2014/main" val="1798996210"/>
                    </a:ext>
                  </a:extLst>
                </a:gridCol>
                <a:gridCol w="1578668">
                  <a:extLst>
                    <a:ext uri="{9D8B030D-6E8A-4147-A177-3AD203B41FA5}">
                      <a16:colId xmlns:a16="http://schemas.microsoft.com/office/drawing/2014/main" val="3346450640"/>
                    </a:ext>
                  </a:extLst>
                </a:gridCol>
                <a:gridCol w="1578668">
                  <a:extLst>
                    <a:ext uri="{9D8B030D-6E8A-4147-A177-3AD203B41FA5}">
                      <a16:colId xmlns:a16="http://schemas.microsoft.com/office/drawing/2014/main" val="2635009439"/>
                    </a:ext>
                  </a:extLst>
                </a:gridCol>
              </a:tblGrid>
              <a:tr h="268448">
                <a:tc>
                  <a:txBody>
                    <a:bodyPr/>
                    <a:lstStyle/>
                    <a:p>
                      <a:pPr algn="l" rtl="0" fontAlgn="ctr"/>
                      <a:r>
                        <a:rPr lang="fr-FR" sz="1000" b="0" i="0" u="none" strike="noStrike">
                          <a:solidFill>
                            <a:srgbClr val="FF5353"/>
                          </a:solidFill>
                          <a:effectLst/>
                          <a:highlight>
                            <a:srgbClr val="FFFFFF"/>
                          </a:highlight>
                          <a:latin typeface="Century Gothic" panose="020B0502020202020204" pitchFamily="34" charset="0"/>
                        </a:rPr>
                        <a:t> </a:t>
                      </a:r>
                    </a:p>
                  </a:txBody>
                  <a:tcPr marL="78261" marR="5217" marT="5217" marB="0" anchor="ctr">
                    <a:lnL>
                      <a:noFill/>
                    </a:lnL>
                    <a:lnR w="6350" cap="flat" cmpd="sng" algn="ctr">
                      <a:solidFill>
                        <a:srgbClr val="808080"/>
                      </a:solidFill>
                      <a:prstDash val="solid"/>
                      <a:round/>
                      <a:headEnd type="none" w="med" len="med"/>
                      <a:tailEnd type="none" w="med" len="med"/>
                    </a:lnR>
                    <a:lnT>
                      <a:noFill/>
                    </a:lnT>
                    <a:lnB>
                      <a:noFill/>
                    </a:lnB>
                    <a:solidFill>
                      <a:srgbClr val="FFFFFF"/>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1 </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2</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3</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4</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5</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6</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extLst>
                  <a:ext uri="{0D108BD9-81ED-4DB2-BD59-A6C34878D82A}">
                    <a16:rowId xmlns:a16="http://schemas.microsoft.com/office/drawing/2014/main" val="3337485789"/>
                  </a:ext>
                </a:extLst>
              </a:tr>
              <a:tr h="253486">
                <a:tc>
                  <a:txBody>
                    <a:bodyPr/>
                    <a:lstStyle/>
                    <a:p>
                      <a:pPr algn="l" rtl="0" fontAlgn="ctr"/>
                      <a:r>
                        <a:rPr lang="fr-FR" sz="1000" b="0" i="0" u="none" strike="noStrike">
                          <a:solidFill>
                            <a:srgbClr val="FF5353"/>
                          </a:solidFill>
                          <a:effectLst/>
                          <a:highlight>
                            <a:srgbClr val="FFFFFF"/>
                          </a:highlight>
                          <a:latin typeface="Century Gothic" panose="020B0502020202020204" pitchFamily="34" charset="0"/>
                        </a:rPr>
                        <a:t> </a:t>
                      </a:r>
                    </a:p>
                  </a:txBody>
                  <a:tcPr marL="78261" marR="5217" marT="5217" marB="0" anchor="ctr">
                    <a:lnL>
                      <a:noFill/>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FFFFFF"/>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Détection initiale</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Évaluation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Confinement</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Résolution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Récupération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Vérification et apprentissage</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extLst>
                  <a:ext uri="{0D108BD9-81ED-4DB2-BD59-A6C34878D82A}">
                    <a16:rowId xmlns:a16="http://schemas.microsoft.com/office/drawing/2014/main" val="730063179"/>
                  </a:ext>
                </a:extLst>
              </a:tr>
              <a:tr h="420355">
                <a:tc>
                  <a:txBody>
                    <a:bodyPr/>
                    <a:lstStyle/>
                    <a:p>
                      <a:pPr algn="l" rtl="0" fontAlgn="ctr"/>
                      <a:r>
                        <a:rPr lang="fr-FR" sz="1050" b="0" i="0" u="none" strike="noStrike">
                          <a:solidFill>
                            <a:srgbClr val="0D0D0D"/>
                          </a:solidFill>
                          <a:effectLst/>
                          <a:highlight>
                            <a:srgbClr val="E7E6E6"/>
                          </a:highlight>
                          <a:latin typeface="Century Gothic" panose="020B0502020202020204" pitchFamily="34" charset="0"/>
                        </a:rPr>
                        <a:t>Tous les services</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FFFFFF"/>
                          </a:solidFill>
                          <a:effectLst/>
                          <a:latin typeface="Century Gothic" panose="020B0502020202020204" pitchFamily="34" charset="0"/>
                        </a:rPr>
                        <a:t>R</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77001700"/>
                  </a:ext>
                </a:extLst>
              </a:tr>
              <a:tr h="420355">
                <a:tc>
                  <a:txBody>
                    <a:bodyPr/>
                    <a:lstStyle/>
                    <a:p>
                      <a:pPr algn="l" rtl="0" fontAlgn="ctr"/>
                      <a:r>
                        <a:rPr lang="fr-FR" sz="1050" b="0" i="0" u="none" strike="noStrike">
                          <a:solidFill>
                            <a:srgbClr val="0D0D0D"/>
                          </a:solidFill>
                          <a:effectLst/>
                          <a:highlight>
                            <a:srgbClr val="E7E6E6"/>
                          </a:highlight>
                          <a:latin typeface="Century Gothic" panose="020B0502020202020204" pitchFamily="34" charset="0"/>
                        </a:rPr>
                        <a:t>Tous les employés</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300" b="1" i="0" u="none" strike="noStrike">
                          <a:solidFill>
                            <a:srgbClr val="FFFFFF"/>
                          </a:solidFill>
                          <a:effectLst/>
                          <a:latin typeface="Century Gothic" panose="020B0502020202020204" pitchFamily="34" charset="0"/>
                        </a:rPr>
                        <a:t>I</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rtl="0" fontAlgn="ctr"/>
                      <a:r>
                        <a:rPr lang="fr-FR" sz="1300" b="1" i="0" u="none" strike="noStrike">
                          <a:solidFill>
                            <a:srgbClr val="FFFFFF"/>
                          </a:solidFill>
                          <a:effectLst/>
                          <a:latin typeface="Century Gothic" panose="020B0502020202020204" pitchFamily="34" charset="0"/>
                        </a:rPr>
                        <a:t>I</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9528860"/>
                  </a:ext>
                </a:extLst>
              </a:tr>
              <a:tr h="420355">
                <a:tc>
                  <a:txBody>
                    <a:bodyPr/>
                    <a:lstStyle/>
                    <a:p>
                      <a:pPr algn="l" rtl="0" fontAlgn="ctr"/>
                      <a:r>
                        <a:rPr lang="fr-FR" sz="1050" b="0" i="0" u="none" strike="noStrike">
                          <a:solidFill>
                            <a:srgbClr val="0D0D0D"/>
                          </a:solidFill>
                          <a:effectLst/>
                          <a:highlight>
                            <a:srgbClr val="E7E6E6"/>
                          </a:highlight>
                          <a:latin typeface="Century Gothic" panose="020B0502020202020204" pitchFamily="34" charset="0"/>
                        </a:rPr>
                        <a:t>Tout le personnel</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FFFFFF"/>
                          </a:solidFill>
                          <a:effectLst/>
                          <a:latin typeface="Century Gothic" panose="020B0502020202020204" pitchFamily="34" charset="0"/>
                        </a:rPr>
                        <a:t>C</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extLst>
                  <a:ext uri="{0D108BD9-81ED-4DB2-BD59-A6C34878D82A}">
                    <a16:rowId xmlns:a16="http://schemas.microsoft.com/office/drawing/2014/main" val="4081911077"/>
                  </a:ext>
                </a:extLst>
              </a:tr>
              <a:tr h="420355">
                <a:tc>
                  <a:txBody>
                    <a:bodyPr/>
                    <a:lstStyle/>
                    <a:p>
                      <a:pPr algn="l" rtl="0" fontAlgn="ctr"/>
                      <a:r>
                        <a:rPr lang="fr-FR" sz="1050" b="0" i="0" u="none" strike="noStrike">
                          <a:solidFill>
                            <a:srgbClr val="0D0D0D"/>
                          </a:solidFill>
                          <a:effectLst/>
                          <a:highlight>
                            <a:srgbClr val="E7E6E6"/>
                          </a:highlight>
                          <a:latin typeface="Century Gothic" panose="020B0502020202020204" pitchFamily="34" charset="0"/>
                        </a:rPr>
                        <a:t>PDG</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FFFFFF"/>
                          </a:solidFill>
                          <a:effectLst/>
                          <a:latin typeface="Century Gothic" panose="020B0502020202020204" pitchFamily="34" charset="0"/>
                        </a:rPr>
                        <a:t>A</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D7D31"/>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3700671587"/>
                  </a:ext>
                </a:extLst>
              </a:tr>
              <a:tr h="420355">
                <a:tc>
                  <a:txBody>
                    <a:bodyPr/>
                    <a:lstStyle/>
                    <a:p>
                      <a:pPr algn="l" rtl="0" fontAlgn="ctr"/>
                      <a:r>
                        <a:rPr lang="fr-FR" sz="1050" b="0" i="0" u="none" strike="noStrike">
                          <a:solidFill>
                            <a:srgbClr val="0D0D0D"/>
                          </a:solidFill>
                          <a:effectLst/>
                          <a:highlight>
                            <a:srgbClr val="E7E6E6"/>
                          </a:highlight>
                          <a:latin typeface="Century Gothic" panose="020B0502020202020204" pitchFamily="34" charset="0"/>
                        </a:rPr>
                        <a:t>Directeur financier</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FFFFFF"/>
                          </a:solidFill>
                          <a:effectLst/>
                          <a:latin typeface="Century Gothic" panose="020B0502020202020204" pitchFamily="34" charset="0"/>
                        </a:rPr>
                        <a:t>C</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2753506000"/>
                  </a:ext>
                </a:extLst>
              </a:tr>
              <a:tr h="420355">
                <a:tc>
                  <a:txBody>
                    <a:bodyPr/>
                    <a:lstStyle/>
                    <a:p>
                      <a:pPr algn="l" rtl="0" fontAlgn="ctr"/>
                      <a:r>
                        <a:rPr lang="fr-FR" sz="1050" b="0" i="0" u="none" strike="noStrike">
                          <a:solidFill>
                            <a:srgbClr val="0D0D0D"/>
                          </a:solidFill>
                          <a:effectLst/>
                          <a:highlight>
                            <a:srgbClr val="E7E6E6"/>
                          </a:highlight>
                          <a:latin typeface="Century Gothic" panose="020B0502020202020204" pitchFamily="34" charset="0"/>
                        </a:rPr>
                        <a:t>Directeur d’exploitation</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FFFFFF"/>
                          </a:solidFill>
                          <a:effectLst/>
                          <a:latin typeface="Century Gothic" panose="020B0502020202020204" pitchFamily="34" charset="0"/>
                        </a:rPr>
                        <a:t>A</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D7D31"/>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2295839468"/>
                  </a:ext>
                </a:extLst>
              </a:tr>
              <a:tr h="420355">
                <a:tc>
                  <a:txBody>
                    <a:bodyPr/>
                    <a:lstStyle/>
                    <a:p>
                      <a:pPr algn="l" rtl="0" fontAlgn="ctr"/>
                      <a:r>
                        <a:rPr lang="fr-FR" sz="1050" b="0" i="0" u="none" strike="noStrike">
                          <a:solidFill>
                            <a:srgbClr val="0D0D0D"/>
                          </a:solidFill>
                          <a:effectLst/>
                          <a:highlight>
                            <a:srgbClr val="E7E6E6"/>
                          </a:highlight>
                          <a:latin typeface="Century Gothic" panose="020B0502020202020204" pitchFamily="34" charset="0"/>
                        </a:rPr>
                        <a:t>Clients</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FFFFFF"/>
                          </a:solidFill>
                          <a:effectLst/>
                          <a:latin typeface="Century Gothic" panose="020B0502020202020204" pitchFamily="34" charset="0"/>
                        </a:rPr>
                        <a:t>I</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4117123151"/>
                  </a:ext>
                </a:extLst>
              </a:tr>
              <a:tr h="420355">
                <a:tc>
                  <a:txBody>
                    <a:bodyPr/>
                    <a:lstStyle/>
                    <a:p>
                      <a:pPr algn="l" rtl="0" fontAlgn="ctr"/>
                      <a:r>
                        <a:rPr lang="fr-FR" sz="1050" b="0" i="0" u="none" strike="noStrike">
                          <a:solidFill>
                            <a:srgbClr val="0D0D0D"/>
                          </a:solidFill>
                          <a:effectLst/>
                          <a:highlight>
                            <a:srgbClr val="E7E6E6"/>
                          </a:highlight>
                          <a:latin typeface="Century Gothic" panose="020B0502020202020204" pitchFamily="34" charset="0"/>
                        </a:rPr>
                        <a:t>Équipe d’intervention d’urgence</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300" b="1" i="0" u="none" strike="noStrike">
                          <a:solidFill>
                            <a:srgbClr val="FFFFFF"/>
                          </a:solidFill>
                          <a:effectLst/>
                          <a:latin typeface="Century Gothic" panose="020B0502020202020204" pitchFamily="34" charset="0"/>
                        </a:rPr>
                        <a:t>C</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rtl="0" fontAlgn="ctr"/>
                      <a:r>
                        <a:rPr lang="fr-FR" sz="1300" b="1" i="0" u="none" strike="noStrike">
                          <a:solidFill>
                            <a:srgbClr val="FFFFFF"/>
                          </a:solidFill>
                          <a:effectLst/>
                          <a:latin typeface="Century Gothic" panose="020B0502020202020204" pitchFamily="34" charset="0"/>
                        </a:rPr>
                        <a:t>R</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rtl="0" fontAlgn="ctr"/>
                      <a:r>
                        <a:rPr lang="fr-FR" sz="1300" b="1" i="0" u="none" strike="noStrike">
                          <a:solidFill>
                            <a:srgbClr val="FFFFFF"/>
                          </a:solidFill>
                          <a:effectLst/>
                          <a:latin typeface="Century Gothic" panose="020B0502020202020204" pitchFamily="34" charset="0"/>
                        </a:rPr>
                        <a:t>R</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rtl="0" fontAlgn="ctr"/>
                      <a:r>
                        <a:rPr lang="fr-FR" sz="1300" b="1" i="0" u="none" strike="noStrike">
                          <a:solidFill>
                            <a:srgbClr val="FFFFFF"/>
                          </a:solidFill>
                          <a:effectLst/>
                          <a:latin typeface="Century Gothic" panose="020B0502020202020204" pitchFamily="34" charset="0"/>
                        </a:rPr>
                        <a:t>R</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2030150109"/>
                  </a:ext>
                </a:extLst>
              </a:tr>
              <a:tr h="420355">
                <a:tc>
                  <a:txBody>
                    <a:bodyPr/>
                    <a:lstStyle/>
                    <a:p>
                      <a:pPr algn="l" rtl="0" fontAlgn="ctr"/>
                      <a:r>
                        <a:rPr lang="fr-FR" sz="1050" b="0" i="0" u="none" strike="noStrike">
                          <a:solidFill>
                            <a:srgbClr val="0D0D0D"/>
                          </a:solidFill>
                          <a:effectLst/>
                          <a:highlight>
                            <a:srgbClr val="E7E6E6"/>
                          </a:highlight>
                          <a:latin typeface="Century Gothic" panose="020B0502020202020204" pitchFamily="34" charset="0"/>
                        </a:rPr>
                        <a:t>Direction générale</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FFFFFF"/>
                          </a:solidFill>
                          <a:effectLst/>
                          <a:latin typeface="Century Gothic" panose="020B0502020202020204" pitchFamily="34" charset="0"/>
                        </a:rPr>
                        <a:t>I</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322611777"/>
                  </a:ext>
                </a:extLst>
              </a:tr>
              <a:tr h="420355">
                <a:tc>
                  <a:txBody>
                    <a:bodyPr/>
                    <a:lstStyle/>
                    <a:p>
                      <a:pPr algn="l" rtl="0" fontAlgn="ctr"/>
                      <a:r>
                        <a:rPr lang="fr-FR" sz="1050" b="0" i="0" u="none" strike="noStrike">
                          <a:solidFill>
                            <a:srgbClr val="0D0D0D"/>
                          </a:solidFill>
                          <a:effectLst/>
                          <a:highlight>
                            <a:srgbClr val="E7E6E6"/>
                          </a:highlight>
                          <a:latin typeface="Century Gothic" panose="020B0502020202020204" pitchFamily="34" charset="0"/>
                        </a:rPr>
                        <a:t>Consultants externes</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FFFFFF"/>
                          </a:solidFill>
                          <a:effectLst/>
                          <a:latin typeface="Century Gothic" panose="020B0502020202020204" pitchFamily="34" charset="0"/>
                        </a:rPr>
                        <a:t>C</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300" b="1" i="0" u="none" strike="noStrike">
                          <a:solidFill>
                            <a:srgbClr val="000000"/>
                          </a:solidFill>
                          <a:effectLst/>
                          <a:latin typeface="Century Gothic" panose="020B0502020202020204" pitchFamily="34" charset="0"/>
                        </a:rPr>
                        <a:t> </a:t>
                      </a:r>
                    </a:p>
                  </a:txBody>
                  <a:tcPr marL="5217"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2325627406"/>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Spécialistes des urgences externes</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rgbClr val="000000"/>
                          </a:solidFill>
                          <a:effectLst/>
                          <a:latin typeface="Century Gothic" panose="020B0502020202020204" pitchFamily="34" charset="0"/>
                        </a:rPr>
                        <a:t> </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600" b="1" i="0" u="none" strike="noStrike">
                          <a:solidFill>
                            <a:srgbClr val="FFFFFF"/>
                          </a:solidFill>
                          <a:effectLst/>
                          <a:latin typeface="Century Gothic" panose="020B0502020202020204" pitchFamily="34" charset="0"/>
                        </a:rPr>
                        <a:t>C</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rtl="0" fontAlgn="ctr"/>
                      <a:r>
                        <a:rPr lang="fr-FR" sz="1600" b="1" i="0" u="none" strike="noStrike">
                          <a:solidFill>
                            <a:srgbClr val="000000"/>
                          </a:solidFill>
                          <a:effectLst/>
                          <a:latin typeface="Century Gothic" panose="020B0502020202020204" pitchFamily="34" charset="0"/>
                        </a:rPr>
                        <a:t> </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rgbClr val="000000"/>
                          </a:solidFill>
                          <a:effectLst/>
                          <a:latin typeface="Century Gothic" panose="020B0502020202020204" pitchFamily="34" charset="0"/>
                        </a:rPr>
                        <a:t> </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600" b="1" i="0" u="none" strike="noStrike">
                          <a:solidFill>
                            <a:srgbClr val="000000"/>
                          </a:solidFill>
                          <a:effectLst/>
                          <a:latin typeface="Century Gothic" panose="020B0502020202020204" pitchFamily="34" charset="0"/>
                        </a:rPr>
                        <a:t> </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tc>
                  <a:txBody>
                    <a:bodyPr/>
                    <a:lstStyle/>
                    <a:p>
                      <a:pPr algn="ctr" rtl="0" fontAlgn="ctr"/>
                      <a:r>
                        <a:rPr lang="fr-FR" sz="1600" b="1" i="0" u="none" strike="noStrike">
                          <a:solidFill>
                            <a:srgbClr val="000000"/>
                          </a:solidFill>
                          <a:effectLst/>
                          <a:latin typeface="Century Gothic" panose="020B0502020202020204" pitchFamily="34" charset="0"/>
                        </a:rPr>
                        <a:t> </a:t>
                      </a:r>
                    </a:p>
                  </a:txBody>
                  <a:tcPr marL="63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3792393650"/>
                  </a:ext>
                </a:extLst>
              </a:tr>
            </a:tbl>
          </a:graphicData>
        </a:graphic>
      </p:graphicFrame>
      <p:graphicFrame>
        <p:nvGraphicFramePr>
          <p:cNvPr id="19" name="Table 18">
            <a:extLst>
              <a:ext uri="{FF2B5EF4-FFF2-40B4-BE49-F238E27FC236}">
                <a16:creationId xmlns:a16="http://schemas.microsoft.com/office/drawing/2014/main" id="{1BC2F910-5A33-3B3D-3F16-6B10C0F4F0BE}"/>
              </a:ext>
            </a:extLst>
          </p:cNvPr>
          <p:cNvGraphicFramePr>
            <a:graphicFrameLocks noGrp="1"/>
          </p:cNvGraphicFramePr>
          <p:nvPr>
            <p:extLst>
              <p:ext uri="{D42A27DB-BD31-4B8C-83A1-F6EECF244321}">
                <p14:modId xmlns:p14="http://schemas.microsoft.com/office/powerpoint/2010/main" val="4284564405"/>
              </p:ext>
            </p:extLst>
          </p:nvPr>
        </p:nvGraphicFramePr>
        <p:xfrm>
          <a:off x="1341120" y="6264847"/>
          <a:ext cx="9509760" cy="420355"/>
        </p:xfrm>
        <a:graphic>
          <a:graphicData uri="http://schemas.openxmlformats.org/drawingml/2006/table">
            <a:tbl>
              <a:tblPr/>
              <a:tblGrid>
                <a:gridCol w="548640">
                  <a:extLst>
                    <a:ext uri="{9D8B030D-6E8A-4147-A177-3AD203B41FA5}">
                      <a16:colId xmlns:a16="http://schemas.microsoft.com/office/drawing/2014/main" val="1578169858"/>
                    </a:ext>
                  </a:extLst>
                </a:gridCol>
                <a:gridCol w="1828800">
                  <a:extLst>
                    <a:ext uri="{9D8B030D-6E8A-4147-A177-3AD203B41FA5}">
                      <a16:colId xmlns:a16="http://schemas.microsoft.com/office/drawing/2014/main" val="428456739"/>
                    </a:ext>
                  </a:extLst>
                </a:gridCol>
                <a:gridCol w="548640">
                  <a:extLst>
                    <a:ext uri="{9D8B030D-6E8A-4147-A177-3AD203B41FA5}">
                      <a16:colId xmlns:a16="http://schemas.microsoft.com/office/drawing/2014/main" val="1458320998"/>
                    </a:ext>
                  </a:extLst>
                </a:gridCol>
                <a:gridCol w="1998428">
                  <a:extLst>
                    <a:ext uri="{9D8B030D-6E8A-4147-A177-3AD203B41FA5}">
                      <a16:colId xmlns:a16="http://schemas.microsoft.com/office/drawing/2014/main" val="3751127959"/>
                    </a:ext>
                  </a:extLst>
                </a:gridCol>
                <a:gridCol w="532737">
                  <a:extLst>
                    <a:ext uri="{9D8B030D-6E8A-4147-A177-3AD203B41FA5}">
                      <a16:colId xmlns:a16="http://schemas.microsoft.com/office/drawing/2014/main" val="3849318829"/>
                    </a:ext>
                  </a:extLst>
                </a:gridCol>
                <a:gridCol w="1675075">
                  <a:extLst>
                    <a:ext uri="{9D8B030D-6E8A-4147-A177-3AD203B41FA5}">
                      <a16:colId xmlns:a16="http://schemas.microsoft.com/office/drawing/2014/main" val="3223800669"/>
                    </a:ext>
                  </a:extLst>
                </a:gridCol>
                <a:gridCol w="548640">
                  <a:extLst>
                    <a:ext uri="{9D8B030D-6E8A-4147-A177-3AD203B41FA5}">
                      <a16:colId xmlns:a16="http://schemas.microsoft.com/office/drawing/2014/main" val="564483372"/>
                    </a:ext>
                  </a:extLst>
                </a:gridCol>
                <a:gridCol w="1828800">
                  <a:extLst>
                    <a:ext uri="{9D8B030D-6E8A-4147-A177-3AD203B41FA5}">
                      <a16:colId xmlns:a16="http://schemas.microsoft.com/office/drawing/2014/main" val="3382154802"/>
                    </a:ext>
                  </a:extLst>
                </a:gridCol>
              </a:tblGrid>
              <a:tr h="420355">
                <a:tc>
                  <a:txBody>
                    <a:bodyPr/>
                    <a:lstStyle/>
                    <a:p>
                      <a:pPr algn="ctr" rtl="0" fontAlgn="ctr"/>
                      <a:r>
                        <a:rPr lang="fr-FR" sz="1300" b="1" i="0" u="none" strike="noStrike">
                          <a:solidFill>
                            <a:schemeClr val="bg1"/>
                          </a:solidFill>
                          <a:effectLst/>
                          <a:latin typeface="Century Gothic" panose="020B0502020202020204" pitchFamily="34" charset="0"/>
                        </a:rPr>
                        <a:t>R</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0533C"/>
                    </a:solidFill>
                  </a:tcPr>
                </a:tc>
                <a:tc>
                  <a:txBody>
                    <a:bodyPr/>
                    <a:lstStyle/>
                    <a:p>
                      <a:pPr algn="l" rtl="0" fontAlgn="ctr"/>
                      <a:r>
                        <a:rPr lang="fr-FR" sz="1300" b="1" i="0" u="none" strike="noStrike">
                          <a:solidFill>
                            <a:schemeClr val="tx1"/>
                          </a:solidFill>
                          <a:effectLst/>
                          <a:latin typeface="Century Gothic" panose="020B0502020202020204" pitchFamily="34" charset="0"/>
                        </a:rPr>
                        <a:t>En charge</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fontAlgn="ctr"/>
                      <a:r>
                        <a:rPr lang="fr-FR" sz="1300" b="1" i="0" u="none" strike="noStrike">
                          <a:solidFill>
                            <a:schemeClr val="bg1"/>
                          </a:solidFill>
                          <a:effectLst/>
                          <a:latin typeface="Century Gothic" panose="020B0502020202020204" pitchFamily="34" charset="0"/>
                        </a:rPr>
                        <a:t>A </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algn="l" rtl="0" fontAlgn="ctr"/>
                      <a:r>
                        <a:rPr lang="fr-FR" sz="1300" b="1" i="0" u="none" strike="noStrike" kern="1200">
                          <a:solidFill>
                            <a:schemeClr val="tx1"/>
                          </a:solidFill>
                          <a:effectLst/>
                          <a:latin typeface="Century Gothic" panose="020B0502020202020204" pitchFamily="34" charset="0"/>
                          <a:ea typeface="+mn-ea"/>
                          <a:cs typeface="+mn-cs"/>
                        </a:rPr>
                        <a:t>Responsable</a:t>
                      </a:r>
                    </a:p>
                  </a:txBody>
                  <a:tcPr marR="0"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fontAlgn="ctr"/>
                      <a:r>
                        <a:rPr lang="fr-FR" sz="1300" b="1" i="0" u="none" strike="noStrike">
                          <a:solidFill>
                            <a:schemeClr val="bg1"/>
                          </a:solidFill>
                          <a:effectLst/>
                          <a:latin typeface="Century Gothic" panose="020B0502020202020204" pitchFamily="34" charset="0"/>
                        </a:rPr>
                        <a:t>C</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gn="l" rtl="0" fontAlgn="ctr"/>
                      <a:r>
                        <a:rPr lang="fr-FR" sz="1300" b="1" i="0" u="none" strike="noStrike">
                          <a:solidFill>
                            <a:schemeClr val="tx1"/>
                          </a:solidFill>
                          <a:effectLst/>
                          <a:latin typeface="Century Gothic" panose="020B0502020202020204" pitchFamily="34" charset="0"/>
                        </a:rPr>
                        <a:t>Consulté</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fr-FR" sz="1300" b="1" i="0" u="none" strike="noStrike">
                          <a:solidFill>
                            <a:schemeClr val="bg1"/>
                          </a:solidFill>
                          <a:effectLst/>
                          <a:latin typeface="Century Gothic" panose="020B0502020202020204" pitchFamily="34" charset="0"/>
                        </a:rPr>
                        <a:t>I</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l" rtl="0" fontAlgn="ctr"/>
                      <a:r>
                        <a:rPr lang="fr-FR" sz="1300" b="1" i="0" u="none" strike="noStrike">
                          <a:solidFill>
                            <a:schemeClr val="tx1"/>
                          </a:solidFill>
                          <a:effectLst/>
                          <a:latin typeface="Century Gothic" panose="020B0502020202020204" pitchFamily="34" charset="0"/>
                        </a:rPr>
                        <a:t>Informé</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1788986"/>
                  </a:ext>
                </a:extLst>
              </a:tr>
            </a:tbl>
          </a:graphicData>
        </a:graphic>
      </p:graphicFrame>
    </p:spTree>
    <p:extLst>
      <p:ext uri="{BB962C8B-B14F-4D97-AF65-F5344CB8AC3E}">
        <p14:creationId xmlns:p14="http://schemas.microsoft.com/office/powerpoint/2010/main" val="22154946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173C0-C8FD-7964-306E-FC918AF9F99F}"/>
              </a:ext>
            </a:extLst>
          </p:cNvPr>
          <p:cNvSpPr txBox="1"/>
          <p:nvPr/>
        </p:nvSpPr>
        <p:spPr>
          <a:xfrm>
            <a:off x="335561" y="172798"/>
            <a:ext cx="11473341" cy="430887"/>
          </a:xfrm>
          <a:prstGeom prst="rect">
            <a:avLst/>
          </a:prstGeom>
          <a:noFill/>
        </p:spPr>
        <p:txBody>
          <a:bodyPr wrap="square">
            <a:spAutoFit/>
          </a:bodyPr>
          <a:lstStyle/>
          <a:p>
            <a:pPr rtl="0">
              <a:spcBef>
                <a:spcPts val="0"/>
              </a:spcBef>
              <a:spcAft>
                <a:spcPts val="0"/>
              </a:spcAft>
            </a:pPr>
            <a:r>
              <a:rPr lang="fr-FR" sz="2200" b="1">
                <a:solidFill>
                  <a:srgbClr val="011033"/>
                </a:solidFill>
                <a:latin typeface="Century Gothic"/>
                <a:ea typeface="Century Gothic"/>
                <a:cs typeface="Century Gothic"/>
                <a:sym typeface="Century Gothic"/>
              </a:rPr>
              <a:t>Modèle de matrice de remontée des problèmes liés aux interventions d’urgence</a:t>
            </a:r>
          </a:p>
        </p:txBody>
      </p:sp>
      <p:graphicFrame>
        <p:nvGraphicFramePr>
          <p:cNvPr id="11" name="Table 10">
            <a:extLst>
              <a:ext uri="{FF2B5EF4-FFF2-40B4-BE49-F238E27FC236}">
                <a16:creationId xmlns:a16="http://schemas.microsoft.com/office/drawing/2014/main" id="{42FE8C6C-FD0D-7552-AE65-A100D07612D9}"/>
              </a:ext>
            </a:extLst>
          </p:cNvPr>
          <p:cNvGraphicFramePr>
            <a:graphicFrameLocks noGrp="1"/>
          </p:cNvGraphicFramePr>
          <p:nvPr>
            <p:extLst>
              <p:ext uri="{D42A27DB-BD31-4B8C-83A1-F6EECF244321}">
                <p14:modId xmlns:p14="http://schemas.microsoft.com/office/powerpoint/2010/main" val="2886001009"/>
              </p:ext>
            </p:extLst>
          </p:nvPr>
        </p:nvGraphicFramePr>
        <p:xfrm>
          <a:off x="383098" y="763398"/>
          <a:ext cx="11425805" cy="5410513"/>
        </p:xfrm>
        <a:graphic>
          <a:graphicData uri="http://schemas.openxmlformats.org/drawingml/2006/table">
            <a:tbl>
              <a:tblPr firstRow="1"/>
              <a:tblGrid>
                <a:gridCol w="1953797">
                  <a:extLst>
                    <a:ext uri="{9D8B030D-6E8A-4147-A177-3AD203B41FA5}">
                      <a16:colId xmlns:a16="http://schemas.microsoft.com/office/drawing/2014/main" val="3151143784"/>
                    </a:ext>
                  </a:extLst>
                </a:gridCol>
                <a:gridCol w="1578668">
                  <a:extLst>
                    <a:ext uri="{9D8B030D-6E8A-4147-A177-3AD203B41FA5}">
                      <a16:colId xmlns:a16="http://schemas.microsoft.com/office/drawing/2014/main" val="3319195333"/>
                    </a:ext>
                  </a:extLst>
                </a:gridCol>
                <a:gridCol w="1578668">
                  <a:extLst>
                    <a:ext uri="{9D8B030D-6E8A-4147-A177-3AD203B41FA5}">
                      <a16:colId xmlns:a16="http://schemas.microsoft.com/office/drawing/2014/main" val="2066272656"/>
                    </a:ext>
                  </a:extLst>
                </a:gridCol>
                <a:gridCol w="1578668">
                  <a:extLst>
                    <a:ext uri="{9D8B030D-6E8A-4147-A177-3AD203B41FA5}">
                      <a16:colId xmlns:a16="http://schemas.microsoft.com/office/drawing/2014/main" val="1026204835"/>
                    </a:ext>
                  </a:extLst>
                </a:gridCol>
                <a:gridCol w="1578668">
                  <a:extLst>
                    <a:ext uri="{9D8B030D-6E8A-4147-A177-3AD203B41FA5}">
                      <a16:colId xmlns:a16="http://schemas.microsoft.com/office/drawing/2014/main" val="1798996210"/>
                    </a:ext>
                  </a:extLst>
                </a:gridCol>
                <a:gridCol w="1578668">
                  <a:extLst>
                    <a:ext uri="{9D8B030D-6E8A-4147-A177-3AD203B41FA5}">
                      <a16:colId xmlns:a16="http://schemas.microsoft.com/office/drawing/2014/main" val="3346450640"/>
                    </a:ext>
                  </a:extLst>
                </a:gridCol>
                <a:gridCol w="1578668">
                  <a:extLst>
                    <a:ext uri="{9D8B030D-6E8A-4147-A177-3AD203B41FA5}">
                      <a16:colId xmlns:a16="http://schemas.microsoft.com/office/drawing/2014/main" val="2635009439"/>
                    </a:ext>
                  </a:extLst>
                </a:gridCol>
              </a:tblGrid>
              <a:tr h="268448">
                <a:tc>
                  <a:txBody>
                    <a:bodyPr/>
                    <a:lstStyle/>
                    <a:p>
                      <a:pPr algn="l" rtl="0" fontAlgn="ctr"/>
                      <a:r>
                        <a:rPr lang="fr-FR" sz="1000" b="0" i="0" u="none" strike="noStrike">
                          <a:solidFill>
                            <a:srgbClr val="FF5353"/>
                          </a:solidFill>
                          <a:effectLst/>
                          <a:highlight>
                            <a:srgbClr val="FFFFFF"/>
                          </a:highlight>
                          <a:latin typeface="Century Gothic" panose="020B0502020202020204" pitchFamily="34" charset="0"/>
                        </a:rPr>
                        <a:t> </a:t>
                      </a:r>
                    </a:p>
                  </a:txBody>
                  <a:tcPr marL="78261" marR="5217" marT="5217" marB="0" anchor="ctr">
                    <a:lnL>
                      <a:noFill/>
                    </a:lnL>
                    <a:lnR w="6350" cap="flat" cmpd="sng" algn="ctr">
                      <a:solidFill>
                        <a:srgbClr val="808080"/>
                      </a:solidFill>
                      <a:prstDash val="solid"/>
                      <a:round/>
                      <a:headEnd type="none" w="med" len="med"/>
                      <a:tailEnd type="none" w="med" len="med"/>
                    </a:lnR>
                    <a:lnT>
                      <a:noFill/>
                    </a:lnT>
                    <a:lnB>
                      <a:noFill/>
                    </a:lnB>
                    <a:solidFill>
                      <a:srgbClr val="FFFFFF"/>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1 </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2</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3</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4</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5</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6</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extLst>
                  <a:ext uri="{0D108BD9-81ED-4DB2-BD59-A6C34878D82A}">
                    <a16:rowId xmlns:a16="http://schemas.microsoft.com/office/drawing/2014/main" val="3337485789"/>
                  </a:ext>
                </a:extLst>
              </a:tr>
              <a:tr h="253486">
                <a:tc>
                  <a:txBody>
                    <a:bodyPr/>
                    <a:lstStyle/>
                    <a:p>
                      <a:pPr algn="l" rtl="0" fontAlgn="ctr"/>
                      <a:r>
                        <a:rPr lang="fr-FR" sz="1000" b="0" i="0" u="none" strike="noStrike">
                          <a:solidFill>
                            <a:srgbClr val="FF5353"/>
                          </a:solidFill>
                          <a:effectLst/>
                          <a:highlight>
                            <a:srgbClr val="FFFFFF"/>
                          </a:highlight>
                          <a:latin typeface="Century Gothic" panose="020B0502020202020204" pitchFamily="34" charset="0"/>
                        </a:rPr>
                        <a:t> </a:t>
                      </a:r>
                    </a:p>
                  </a:txBody>
                  <a:tcPr marL="78261" marR="5217" marT="5217" marB="0" anchor="ctr">
                    <a:lnL>
                      <a:noFill/>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FFFFFF"/>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Détection initiale</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Évaluation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Confinement</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Résolution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Récupération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Vérification et apprentissage</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extLst>
                  <a:ext uri="{0D108BD9-81ED-4DB2-BD59-A6C34878D82A}">
                    <a16:rowId xmlns:a16="http://schemas.microsoft.com/office/drawing/2014/main" val="730063179"/>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Conseiller financier</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177001700"/>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Ressources humaines</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19528860"/>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Pairs du secteur</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extLst>
                  <a:ext uri="{0D108BD9-81ED-4DB2-BD59-A6C34878D82A}">
                    <a16:rowId xmlns:a16="http://schemas.microsoft.com/office/drawing/2014/main" val="4081911077"/>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Conseiller juridique</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3700671587"/>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Services d’urgence locaux</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753506000"/>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Autorités locales</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295839468"/>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Équipe de sécurité sur site</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4117123151"/>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Relations publiques</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030150109"/>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Responsable de l’assurance qualité</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D7D31"/>
                    </a:solidFill>
                  </a:tcPr>
                </a:tc>
                <a:extLst>
                  <a:ext uri="{0D108BD9-81ED-4DB2-BD59-A6C34878D82A}">
                    <a16:rowId xmlns:a16="http://schemas.microsoft.com/office/drawing/2014/main" val="322611777"/>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Gestionnaire de la récupération</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D7D3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325627406"/>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Organismes de réglementation</a:t>
                      </a:r>
                    </a:p>
                  </a:txBody>
                  <a:tcPr marL="95250" marR="6350" marT="635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3792393650"/>
                  </a:ext>
                </a:extLst>
              </a:tr>
            </a:tbl>
          </a:graphicData>
        </a:graphic>
      </p:graphicFrame>
      <p:graphicFrame>
        <p:nvGraphicFramePr>
          <p:cNvPr id="2" name="Table 1">
            <a:extLst>
              <a:ext uri="{FF2B5EF4-FFF2-40B4-BE49-F238E27FC236}">
                <a16:creationId xmlns:a16="http://schemas.microsoft.com/office/drawing/2014/main" id="{FC16EE8F-018D-C466-F05A-C4D7448F5CDD}"/>
              </a:ext>
            </a:extLst>
          </p:cNvPr>
          <p:cNvGraphicFramePr>
            <a:graphicFrameLocks noGrp="1"/>
          </p:cNvGraphicFramePr>
          <p:nvPr>
            <p:extLst>
              <p:ext uri="{D42A27DB-BD31-4B8C-83A1-F6EECF244321}">
                <p14:modId xmlns:p14="http://schemas.microsoft.com/office/powerpoint/2010/main" val="445031638"/>
              </p:ext>
            </p:extLst>
          </p:nvPr>
        </p:nvGraphicFramePr>
        <p:xfrm>
          <a:off x="1341120" y="6264847"/>
          <a:ext cx="9509760" cy="420355"/>
        </p:xfrm>
        <a:graphic>
          <a:graphicData uri="http://schemas.openxmlformats.org/drawingml/2006/table">
            <a:tbl>
              <a:tblPr/>
              <a:tblGrid>
                <a:gridCol w="548640">
                  <a:extLst>
                    <a:ext uri="{9D8B030D-6E8A-4147-A177-3AD203B41FA5}">
                      <a16:colId xmlns:a16="http://schemas.microsoft.com/office/drawing/2014/main" val="1578169858"/>
                    </a:ext>
                  </a:extLst>
                </a:gridCol>
                <a:gridCol w="1828800">
                  <a:extLst>
                    <a:ext uri="{9D8B030D-6E8A-4147-A177-3AD203B41FA5}">
                      <a16:colId xmlns:a16="http://schemas.microsoft.com/office/drawing/2014/main" val="428456739"/>
                    </a:ext>
                  </a:extLst>
                </a:gridCol>
                <a:gridCol w="548640">
                  <a:extLst>
                    <a:ext uri="{9D8B030D-6E8A-4147-A177-3AD203B41FA5}">
                      <a16:colId xmlns:a16="http://schemas.microsoft.com/office/drawing/2014/main" val="1458320998"/>
                    </a:ext>
                  </a:extLst>
                </a:gridCol>
                <a:gridCol w="1998428">
                  <a:extLst>
                    <a:ext uri="{9D8B030D-6E8A-4147-A177-3AD203B41FA5}">
                      <a16:colId xmlns:a16="http://schemas.microsoft.com/office/drawing/2014/main" val="3751127959"/>
                    </a:ext>
                  </a:extLst>
                </a:gridCol>
                <a:gridCol w="532737">
                  <a:extLst>
                    <a:ext uri="{9D8B030D-6E8A-4147-A177-3AD203B41FA5}">
                      <a16:colId xmlns:a16="http://schemas.microsoft.com/office/drawing/2014/main" val="3849318829"/>
                    </a:ext>
                  </a:extLst>
                </a:gridCol>
                <a:gridCol w="1675075">
                  <a:extLst>
                    <a:ext uri="{9D8B030D-6E8A-4147-A177-3AD203B41FA5}">
                      <a16:colId xmlns:a16="http://schemas.microsoft.com/office/drawing/2014/main" val="3223800669"/>
                    </a:ext>
                  </a:extLst>
                </a:gridCol>
                <a:gridCol w="548640">
                  <a:extLst>
                    <a:ext uri="{9D8B030D-6E8A-4147-A177-3AD203B41FA5}">
                      <a16:colId xmlns:a16="http://schemas.microsoft.com/office/drawing/2014/main" val="564483372"/>
                    </a:ext>
                  </a:extLst>
                </a:gridCol>
                <a:gridCol w="1828800">
                  <a:extLst>
                    <a:ext uri="{9D8B030D-6E8A-4147-A177-3AD203B41FA5}">
                      <a16:colId xmlns:a16="http://schemas.microsoft.com/office/drawing/2014/main" val="3382154802"/>
                    </a:ext>
                  </a:extLst>
                </a:gridCol>
              </a:tblGrid>
              <a:tr h="420355">
                <a:tc>
                  <a:txBody>
                    <a:bodyPr/>
                    <a:lstStyle/>
                    <a:p>
                      <a:pPr algn="ctr" rtl="0" fontAlgn="ctr"/>
                      <a:r>
                        <a:rPr lang="fr-FR" sz="1300" b="1" i="0" u="none" strike="noStrike">
                          <a:solidFill>
                            <a:schemeClr val="bg1"/>
                          </a:solidFill>
                          <a:effectLst/>
                          <a:latin typeface="Century Gothic" panose="020B0502020202020204" pitchFamily="34" charset="0"/>
                        </a:rPr>
                        <a:t>R</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0533C"/>
                    </a:solidFill>
                  </a:tcPr>
                </a:tc>
                <a:tc>
                  <a:txBody>
                    <a:bodyPr/>
                    <a:lstStyle/>
                    <a:p>
                      <a:pPr algn="l" rtl="0" fontAlgn="ctr"/>
                      <a:r>
                        <a:rPr lang="fr-FR" sz="1300" b="1" i="0" u="none" strike="noStrike">
                          <a:solidFill>
                            <a:schemeClr val="tx1"/>
                          </a:solidFill>
                          <a:effectLst/>
                          <a:latin typeface="Century Gothic" panose="020B0502020202020204" pitchFamily="34" charset="0"/>
                        </a:rPr>
                        <a:t>En charge</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fontAlgn="ctr"/>
                      <a:r>
                        <a:rPr lang="fr-FR" sz="1300" b="1" i="0" u="none" strike="noStrike">
                          <a:solidFill>
                            <a:schemeClr val="bg1"/>
                          </a:solidFill>
                          <a:effectLst/>
                          <a:latin typeface="Century Gothic" panose="020B0502020202020204" pitchFamily="34" charset="0"/>
                        </a:rPr>
                        <a:t>A </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algn="l" rtl="0" fontAlgn="ctr"/>
                      <a:r>
                        <a:rPr lang="fr-FR" sz="1300" b="1" i="0" u="none" strike="noStrike" kern="1200">
                          <a:solidFill>
                            <a:schemeClr val="tx1"/>
                          </a:solidFill>
                          <a:effectLst/>
                          <a:latin typeface="Century Gothic" panose="020B0502020202020204" pitchFamily="34" charset="0"/>
                          <a:ea typeface="+mn-ea"/>
                          <a:cs typeface="+mn-cs"/>
                        </a:rPr>
                        <a:t>Responsable</a:t>
                      </a:r>
                    </a:p>
                  </a:txBody>
                  <a:tcPr marR="0"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fontAlgn="ctr"/>
                      <a:r>
                        <a:rPr lang="fr-FR" sz="1300" b="1" i="0" u="none" strike="noStrike">
                          <a:solidFill>
                            <a:schemeClr val="bg1"/>
                          </a:solidFill>
                          <a:effectLst/>
                          <a:latin typeface="Century Gothic" panose="020B0502020202020204" pitchFamily="34" charset="0"/>
                        </a:rPr>
                        <a:t>C</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gn="l" rtl="0" fontAlgn="ctr"/>
                      <a:r>
                        <a:rPr lang="fr-FR" sz="1300" b="1" i="0" u="none" strike="noStrike">
                          <a:solidFill>
                            <a:schemeClr val="tx1"/>
                          </a:solidFill>
                          <a:effectLst/>
                          <a:latin typeface="Century Gothic" panose="020B0502020202020204" pitchFamily="34" charset="0"/>
                        </a:rPr>
                        <a:t>Consulté</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fr-FR" sz="1300" b="1" i="0" u="none" strike="noStrike">
                          <a:solidFill>
                            <a:schemeClr val="bg1"/>
                          </a:solidFill>
                          <a:effectLst/>
                          <a:latin typeface="Century Gothic" panose="020B0502020202020204" pitchFamily="34" charset="0"/>
                        </a:rPr>
                        <a:t>I</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l" rtl="0" fontAlgn="ctr"/>
                      <a:r>
                        <a:rPr lang="fr-FR" sz="1300" b="1" i="0" u="none" strike="noStrike">
                          <a:solidFill>
                            <a:schemeClr val="tx1"/>
                          </a:solidFill>
                          <a:effectLst/>
                          <a:latin typeface="Century Gothic" panose="020B0502020202020204" pitchFamily="34" charset="0"/>
                        </a:rPr>
                        <a:t>Informé</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1788986"/>
                  </a:ext>
                </a:extLst>
              </a:tr>
            </a:tbl>
          </a:graphicData>
        </a:graphic>
      </p:graphicFrame>
    </p:spTree>
    <p:extLst>
      <p:ext uri="{BB962C8B-B14F-4D97-AF65-F5344CB8AC3E}">
        <p14:creationId xmlns:p14="http://schemas.microsoft.com/office/powerpoint/2010/main" val="33734520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173C0-C8FD-7964-306E-FC918AF9F99F}"/>
              </a:ext>
            </a:extLst>
          </p:cNvPr>
          <p:cNvSpPr txBox="1"/>
          <p:nvPr/>
        </p:nvSpPr>
        <p:spPr>
          <a:xfrm>
            <a:off x="335561" y="172798"/>
            <a:ext cx="11473341" cy="430887"/>
          </a:xfrm>
          <a:prstGeom prst="rect">
            <a:avLst/>
          </a:prstGeom>
          <a:noFill/>
        </p:spPr>
        <p:txBody>
          <a:bodyPr wrap="square">
            <a:spAutoFit/>
          </a:bodyPr>
          <a:lstStyle/>
          <a:p>
            <a:pPr rtl="0">
              <a:spcBef>
                <a:spcPts val="0"/>
              </a:spcBef>
              <a:spcAft>
                <a:spcPts val="0"/>
              </a:spcAft>
            </a:pPr>
            <a:r>
              <a:rPr lang="fr-FR" sz="2200" b="1" dirty="0">
                <a:solidFill>
                  <a:srgbClr val="011033"/>
                </a:solidFill>
                <a:latin typeface="Century Gothic"/>
                <a:ea typeface="Century Gothic"/>
                <a:cs typeface="Century Gothic"/>
                <a:sym typeface="Century Gothic"/>
              </a:rPr>
              <a:t>Modèle de matrice de remontée des problèmes liés aux interventions d’urgence</a:t>
            </a:r>
          </a:p>
        </p:txBody>
      </p:sp>
      <p:graphicFrame>
        <p:nvGraphicFramePr>
          <p:cNvPr id="11" name="Table 10">
            <a:extLst>
              <a:ext uri="{FF2B5EF4-FFF2-40B4-BE49-F238E27FC236}">
                <a16:creationId xmlns:a16="http://schemas.microsoft.com/office/drawing/2014/main" id="{42FE8C6C-FD0D-7552-AE65-A100D07612D9}"/>
              </a:ext>
            </a:extLst>
          </p:cNvPr>
          <p:cNvGraphicFramePr>
            <a:graphicFrameLocks noGrp="1"/>
          </p:cNvGraphicFramePr>
          <p:nvPr>
            <p:extLst>
              <p:ext uri="{D42A27DB-BD31-4B8C-83A1-F6EECF244321}">
                <p14:modId xmlns:p14="http://schemas.microsoft.com/office/powerpoint/2010/main" val="4065469045"/>
              </p:ext>
            </p:extLst>
          </p:nvPr>
        </p:nvGraphicFramePr>
        <p:xfrm>
          <a:off x="383098" y="763398"/>
          <a:ext cx="11425805" cy="3729093"/>
        </p:xfrm>
        <a:graphic>
          <a:graphicData uri="http://schemas.openxmlformats.org/drawingml/2006/table">
            <a:tbl>
              <a:tblPr firstRow="1"/>
              <a:tblGrid>
                <a:gridCol w="1953797">
                  <a:extLst>
                    <a:ext uri="{9D8B030D-6E8A-4147-A177-3AD203B41FA5}">
                      <a16:colId xmlns:a16="http://schemas.microsoft.com/office/drawing/2014/main" val="3151143784"/>
                    </a:ext>
                  </a:extLst>
                </a:gridCol>
                <a:gridCol w="1578668">
                  <a:extLst>
                    <a:ext uri="{9D8B030D-6E8A-4147-A177-3AD203B41FA5}">
                      <a16:colId xmlns:a16="http://schemas.microsoft.com/office/drawing/2014/main" val="3319195333"/>
                    </a:ext>
                  </a:extLst>
                </a:gridCol>
                <a:gridCol w="1578668">
                  <a:extLst>
                    <a:ext uri="{9D8B030D-6E8A-4147-A177-3AD203B41FA5}">
                      <a16:colId xmlns:a16="http://schemas.microsoft.com/office/drawing/2014/main" val="2066272656"/>
                    </a:ext>
                  </a:extLst>
                </a:gridCol>
                <a:gridCol w="1578668">
                  <a:extLst>
                    <a:ext uri="{9D8B030D-6E8A-4147-A177-3AD203B41FA5}">
                      <a16:colId xmlns:a16="http://schemas.microsoft.com/office/drawing/2014/main" val="1026204835"/>
                    </a:ext>
                  </a:extLst>
                </a:gridCol>
                <a:gridCol w="1578668">
                  <a:extLst>
                    <a:ext uri="{9D8B030D-6E8A-4147-A177-3AD203B41FA5}">
                      <a16:colId xmlns:a16="http://schemas.microsoft.com/office/drawing/2014/main" val="1798996210"/>
                    </a:ext>
                  </a:extLst>
                </a:gridCol>
                <a:gridCol w="1578668">
                  <a:extLst>
                    <a:ext uri="{9D8B030D-6E8A-4147-A177-3AD203B41FA5}">
                      <a16:colId xmlns:a16="http://schemas.microsoft.com/office/drawing/2014/main" val="3346450640"/>
                    </a:ext>
                  </a:extLst>
                </a:gridCol>
                <a:gridCol w="1578668">
                  <a:extLst>
                    <a:ext uri="{9D8B030D-6E8A-4147-A177-3AD203B41FA5}">
                      <a16:colId xmlns:a16="http://schemas.microsoft.com/office/drawing/2014/main" val="2635009439"/>
                    </a:ext>
                  </a:extLst>
                </a:gridCol>
              </a:tblGrid>
              <a:tr h="268448">
                <a:tc>
                  <a:txBody>
                    <a:bodyPr/>
                    <a:lstStyle/>
                    <a:p>
                      <a:pPr algn="l" rtl="0" fontAlgn="ctr"/>
                      <a:r>
                        <a:rPr lang="fr-FR" sz="1000" b="0" i="0" u="none" strike="noStrike">
                          <a:solidFill>
                            <a:srgbClr val="FF5353"/>
                          </a:solidFill>
                          <a:effectLst/>
                          <a:highlight>
                            <a:srgbClr val="FFFFFF"/>
                          </a:highlight>
                          <a:latin typeface="Century Gothic" panose="020B0502020202020204" pitchFamily="34" charset="0"/>
                        </a:rPr>
                        <a:t> </a:t>
                      </a:r>
                    </a:p>
                  </a:txBody>
                  <a:tcPr marL="78261" marR="5217" marT="5217" marB="0" anchor="ctr">
                    <a:lnL>
                      <a:noFill/>
                    </a:lnL>
                    <a:lnR w="6350" cap="flat" cmpd="sng" algn="ctr">
                      <a:solidFill>
                        <a:srgbClr val="808080"/>
                      </a:solidFill>
                      <a:prstDash val="solid"/>
                      <a:round/>
                      <a:headEnd type="none" w="med" len="med"/>
                      <a:tailEnd type="none" w="med" len="med"/>
                    </a:lnR>
                    <a:lnT>
                      <a:noFill/>
                    </a:lnT>
                    <a:lnB>
                      <a:noFill/>
                    </a:lnB>
                    <a:solidFill>
                      <a:srgbClr val="FFFFFF"/>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1 </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2</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3</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4</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5</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tc>
                  <a:txBody>
                    <a:bodyPr/>
                    <a:lstStyle/>
                    <a:p>
                      <a:pPr algn="l" rtl="0" fontAlgn="ctr"/>
                      <a:r>
                        <a:rPr lang="fr-FR" sz="1100" b="1" i="0" u="none" strike="noStrike">
                          <a:solidFill>
                            <a:srgbClr val="0D0D0D"/>
                          </a:solidFill>
                          <a:effectLst/>
                          <a:highlight>
                            <a:srgbClr val="E7E6E6"/>
                          </a:highlight>
                          <a:latin typeface="Century Gothic" panose="020B0502020202020204" pitchFamily="34" charset="0"/>
                        </a:rPr>
                        <a:t>Phase 6</a:t>
                      </a:r>
                    </a:p>
                  </a:txBody>
                  <a:tcPr marL="78261" marR="5217" marT="5217"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a:noFill/>
                    </a:lnB>
                    <a:solidFill>
                      <a:srgbClr val="E7E6E6"/>
                    </a:solidFill>
                  </a:tcPr>
                </a:tc>
                <a:extLst>
                  <a:ext uri="{0D108BD9-81ED-4DB2-BD59-A6C34878D82A}">
                    <a16:rowId xmlns:a16="http://schemas.microsoft.com/office/drawing/2014/main" val="3337485789"/>
                  </a:ext>
                </a:extLst>
              </a:tr>
              <a:tr h="253486">
                <a:tc>
                  <a:txBody>
                    <a:bodyPr/>
                    <a:lstStyle/>
                    <a:p>
                      <a:pPr algn="l" rtl="0" fontAlgn="ctr"/>
                      <a:r>
                        <a:rPr lang="fr-FR" sz="1000" b="0" i="0" u="none" strike="noStrike">
                          <a:solidFill>
                            <a:srgbClr val="FF5353"/>
                          </a:solidFill>
                          <a:effectLst/>
                          <a:highlight>
                            <a:srgbClr val="FFFFFF"/>
                          </a:highlight>
                          <a:latin typeface="Century Gothic" panose="020B0502020202020204" pitchFamily="34" charset="0"/>
                        </a:rPr>
                        <a:t> </a:t>
                      </a:r>
                    </a:p>
                  </a:txBody>
                  <a:tcPr marL="78261" marR="5217" marT="5217" marB="0" anchor="ctr">
                    <a:lnL>
                      <a:noFill/>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FFFFFF"/>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Détection initiale</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Évaluation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Confinement</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Résolution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Récupération</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tc>
                  <a:txBody>
                    <a:bodyPr/>
                    <a:lstStyle/>
                    <a:p>
                      <a:pPr algn="l" rtl="0" fontAlgn="t"/>
                      <a:r>
                        <a:rPr lang="fr-FR" sz="1100" b="0" i="0" u="none" strike="noStrike">
                          <a:solidFill>
                            <a:srgbClr val="0D0D0D"/>
                          </a:solidFill>
                          <a:effectLst/>
                          <a:highlight>
                            <a:srgbClr val="E7E6E6"/>
                          </a:highlight>
                          <a:latin typeface="Century Gothic" panose="020B0502020202020204" pitchFamily="34" charset="0"/>
                        </a:rPr>
                        <a:t>Vérification et apprentissage</a:t>
                      </a:r>
                    </a:p>
                  </a:txBody>
                  <a:tcPr marL="78261" marR="5217" marT="91440" marB="91440">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a:noFill/>
                    </a:lnT>
                    <a:lnB w="6350" cap="flat" cmpd="sng" algn="ctr">
                      <a:solidFill>
                        <a:srgbClr val="808080"/>
                      </a:solidFill>
                      <a:prstDash val="solid"/>
                      <a:round/>
                      <a:headEnd type="none" w="med" len="med"/>
                      <a:tailEnd type="none" w="med" len="med"/>
                    </a:lnB>
                    <a:solidFill>
                      <a:srgbClr val="E7E6E6"/>
                    </a:solidFill>
                  </a:tcPr>
                </a:tc>
                <a:extLst>
                  <a:ext uri="{0D108BD9-81ED-4DB2-BD59-A6C34878D82A}">
                    <a16:rowId xmlns:a16="http://schemas.microsoft.com/office/drawing/2014/main" val="730063179"/>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Comité d’évaluation</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extLst>
                  <a:ext uri="{0D108BD9-81ED-4DB2-BD59-A6C34878D82A}">
                    <a16:rowId xmlns:a16="http://schemas.microsoft.com/office/drawing/2014/main" val="177001700"/>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Gestion des risques</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19528860"/>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Chargé de sécurité</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D7D31"/>
                    </a:solidFill>
                  </a:tcPr>
                </a:tc>
                <a:tc>
                  <a:txBody>
                    <a:bodyPr/>
                    <a:lstStyle/>
                    <a:p>
                      <a:pPr algn="ctr" rtl="0" fontAlgn="ctr"/>
                      <a:r>
                        <a:rPr lang="fr-FR" sz="1600" b="1" i="0" u="none" strike="noStrike">
                          <a:solidFill>
                            <a:schemeClr val="bg1"/>
                          </a:solidFill>
                          <a:effectLst/>
                          <a:latin typeface="Century Gothic" panose="020B0502020202020204" pitchFamily="34" charset="0"/>
                        </a:rPr>
                        <a:t>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4081911077"/>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Responsable de la sécurité</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A</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D7D31"/>
                    </a:solidFill>
                  </a:tcPr>
                </a:tc>
                <a:tc>
                  <a:txBody>
                    <a:bodyPr/>
                    <a:lstStyle/>
                    <a:p>
                      <a:pPr algn="ctr" rtl="0" fontAlgn="ctr"/>
                      <a:r>
                        <a:rPr lang="fr-FR" sz="1600" b="1" i="0" u="none" strike="noStrike">
                          <a:solidFill>
                            <a:schemeClr val="bg1"/>
                          </a:solidFill>
                          <a:effectLst/>
                          <a:latin typeface="Century Gothic" panose="020B0502020202020204" pitchFamily="34" charset="0"/>
                        </a:rPr>
                        <a:t>C</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5B9BD5"/>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3700671587"/>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Actionnaires</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753506000"/>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Fournisseurs</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I</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70AD47"/>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2295839468"/>
                  </a:ext>
                </a:extLst>
              </a:tr>
              <a:tr h="420355">
                <a:tc>
                  <a:txBody>
                    <a:bodyPr/>
                    <a:lstStyle/>
                    <a:p>
                      <a:pPr algn="l" rtl="0" fontAlgn="ctr"/>
                      <a:r>
                        <a:rPr lang="fr-FR" sz="1100" b="0" i="0" u="none" strike="noStrike">
                          <a:solidFill>
                            <a:srgbClr val="0D0D0D"/>
                          </a:solidFill>
                          <a:effectLst/>
                          <a:highlight>
                            <a:srgbClr val="E7E6E6"/>
                          </a:highlight>
                          <a:latin typeface="Century Gothic" panose="020B0502020202020204" pitchFamily="34" charset="0"/>
                        </a:rPr>
                        <a:t>Équipes techniques</a:t>
                      </a:r>
                    </a:p>
                  </a:txBody>
                  <a:tcPr marL="9525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7E6E6"/>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R</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rgbClr val="E0533C"/>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tc>
                  <a:txBody>
                    <a:bodyPr/>
                    <a:lstStyle/>
                    <a:p>
                      <a:pPr algn="ctr" rtl="0" fontAlgn="ctr"/>
                      <a:r>
                        <a:rPr lang="fr-FR" sz="1600" b="1" i="0" u="none" strike="noStrike">
                          <a:solidFill>
                            <a:schemeClr val="bg1"/>
                          </a:solidFill>
                          <a:effectLst/>
                          <a:latin typeface="Century Gothic" panose="020B0502020202020204" pitchFamily="34" charset="0"/>
                        </a:rPr>
                        <a:t> </a:t>
                      </a:r>
                    </a:p>
                  </a:txBody>
                  <a:tcPr marL="0" marR="0" marT="0" marB="0" anchor="ctr">
                    <a:lnL w="6350" cap="flat" cmpd="sng" algn="ctr">
                      <a:solidFill>
                        <a:srgbClr val="808080"/>
                      </a:solidFill>
                      <a:prstDash val="solid"/>
                      <a:round/>
                      <a:headEnd type="none" w="med" len="med"/>
                      <a:tailEnd type="none" w="med" len="med"/>
                    </a:lnL>
                    <a:lnR w="6350" cap="flat" cmpd="sng" algn="ctr">
                      <a:solidFill>
                        <a:srgbClr val="808080"/>
                      </a:solidFill>
                      <a:prstDash val="solid"/>
                      <a:round/>
                      <a:headEnd type="none" w="med" len="med"/>
                      <a:tailEnd type="none" w="med" len="med"/>
                    </a:lnR>
                    <a:lnT w="6350" cap="flat" cmpd="sng" algn="ctr">
                      <a:solidFill>
                        <a:srgbClr val="808080"/>
                      </a:solidFill>
                      <a:prstDash val="solid"/>
                      <a:round/>
                      <a:headEnd type="none" w="med" len="med"/>
                      <a:tailEnd type="none" w="med" len="med"/>
                    </a:lnT>
                    <a:lnB w="6350" cap="flat" cmpd="sng" algn="ctr">
                      <a:solidFill>
                        <a:srgbClr val="808080"/>
                      </a:solidFill>
                      <a:prstDash val="solid"/>
                      <a:round/>
                      <a:headEnd type="none" w="med" len="med"/>
                      <a:tailEnd type="none" w="med" len="med"/>
                    </a:lnB>
                    <a:solidFill>
                      <a:schemeClr val="bg1"/>
                    </a:solidFill>
                  </a:tcPr>
                </a:tc>
                <a:extLst>
                  <a:ext uri="{0D108BD9-81ED-4DB2-BD59-A6C34878D82A}">
                    <a16:rowId xmlns:a16="http://schemas.microsoft.com/office/drawing/2014/main" val="4117123151"/>
                  </a:ext>
                </a:extLst>
              </a:tr>
            </a:tbl>
          </a:graphicData>
        </a:graphic>
      </p:graphicFrame>
      <p:graphicFrame>
        <p:nvGraphicFramePr>
          <p:cNvPr id="2" name="Table 1">
            <a:extLst>
              <a:ext uri="{FF2B5EF4-FFF2-40B4-BE49-F238E27FC236}">
                <a16:creationId xmlns:a16="http://schemas.microsoft.com/office/drawing/2014/main" id="{5FB7F920-6E1D-B895-8712-2C7254B25FE1}"/>
              </a:ext>
            </a:extLst>
          </p:cNvPr>
          <p:cNvGraphicFramePr>
            <a:graphicFrameLocks noGrp="1"/>
          </p:cNvGraphicFramePr>
          <p:nvPr>
            <p:extLst>
              <p:ext uri="{D42A27DB-BD31-4B8C-83A1-F6EECF244321}">
                <p14:modId xmlns:p14="http://schemas.microsoft.com/office/powerpoint/2010/main" val="445031638"/>
              </p:ext>
            </p:extLst>
          </p:nvPr>
        </p:nvGraphicFramePr>
        <p:xfrm>
          <a:off x="1341120" y="6264847"/>
          <a:ext cx="9509760" cy="420355"/>
        </p:xfrm>
        <a:graphic>
          <a:graphicData uri="http://schemas.openxmlformats.org/drawingml/2006/table">
            <a:tbl>
              <a:tblPr/>
              <a:tblGrid>
                <a:gridCol w="548640">
                  <a:extLst>
                    <a:ext uri="{9D8B030D-6E8A-4147-A177-3AD203B41FA5}">
                      <a16:colId xmlns:a16="http://schemas.microsoft.com/office/drawing/2014/main" val="1578169858"/>
                    </a:ext>
                  </a:extLst>
                </a:gridCol>
                <a:gridCol w="1828800">
                  <a:extLst>
                    <a:ext uri="{9D8B030D-6E8A-4147-A177-3AD203B41FA5}">
                      <a16:colId xmlns:a16="http://schemas.microsoft.com/office/drawing/2014/main" val="428456739"/>
                    </a:ext>
                  </a:extLst>
                </a:gridCol>
                <a:gridCol w="548640">
                  <a:extLst>
                    <a:ext uri="{9D8B030D-6E8A-4147-A177-3AD203B41FA5}">
                      <a16:colId xmlns:a16="http://schemas.microsoft.com/office/drawing/2014/main" val="1458320998"/>
                    </a:ext>
                  </a:extLst>
                </a:gridCol>
                <a:gridCol w="1998428">
                  <a:extLst>
                    <a:ext uri="{9D8B030D-6E8A-4147-A177-3AD203B41FA5}">
                      <a16:colId xmlns:a16="http://schemas.microsoft.com/office/drawing/2014/main" val="3751127959"/>
                    </a:ext>
                  </a:extLst>
                </a:gridCol>
                <a:gridCol w="532737">
                  <a:extLst>
                    <a:ext uri="{9D8B030D-6E8A-4147-A177-3AD203B41FA5}">
                      <a16:colId xmlns:a16="http://schemas.microsoft.com/office/drawing/2014/main" val="3849318829"/>
                    </a:ext>
                  </a:extLst>
                </a:gridCol>
                <a:gridCol w="1675075">
                  <a:extLst>
                    <a:ext uri="{9D8B030D-6E8A-4147-A177-3AD203B41FA5}">
                      <a16:colId xmlns:a16="http://schemas.microsoft.com/office/drawing/2014/main" val="3223800669"/>
                    </a:ext>
                  </a:extLst>
                </a:gridCol>
                <a:gridCol w="548640">
                  <a:extLst>
                    <a:ext uri="{9D8B030D-6E8A-4147-A177-3AD203B41FA5}">
                      <a16:colId xmlns:a16="http://schemas.microsoft.com/office/drawing/2014/main" val="564483372"/>
                    </a:ext>
                  </a:extLst>
                </a:gridCol>
                <a:gridCol w="1828800">
                  <a:extLst>
                    <a:ext uri="{9D8B030D-6E8A-4147-A177-3AD203B41FA5}">
                      <a16:colId xmlns:a16="http://schemas.microsoft.com/office/drawing/2014/main" val="3382154802"/>
                    </a:ext>
                  </a:extLst>
                </a:gridCol>
              </a:tblGrid>
              <a:tr h="420355">
                <a:tc>
                  <a:txBody>
                    <a:bodyPr/>
                    <a:lstStyle/>
                    <a:p>
                      <a:pPr algn="ctr" rtl="0" fontAlgn="ctr"/>
                      <a:r>
                        <a:rPr lang="fr-FR" sz="1300" b="1" i="0" u="none" strike="noStrike">
                          <a:solidFill>
                            <a:schemeClr val="bg1"/>
                          </a:solidFill>
                          <a:effectLst/>
                          <a:latin typeface="Century Gothic" panose="020B0502020202020204" pitchFamily="34" charset="0"/>
                        </a:rPr>
                        <a:t>R</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0533C"/>
                    </a:solidFill>
                  </a:tcPr>
                </a:tc>
                <a:tc>
                  <a:txBody>
                    <a:bodyPr/>
                    <a:lstStyle/>
                    <a:p>
                      <a:pPr algn="l" rtl="0" fontAlgn="ctr"/>
                      <a:r>
                        <a:rPr lang="fr-FR" sz="1300" b="1" i="0" u="none" strike="noStrike">
                          <a:solidFill>
                            <a:schemeClr val="tx1"/>
                          </a:solidFill>
                          <a:effectLst/>
                          <a:latin typeface="Century Gothic" panose="020B0502020202020204" pitchFamily="34" charset="0"/>
                        </a:rPr>
                        <a:t>En charge</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fontAlgn="ctr"/>
                      <a:r>
                        <a:rPr lang="fr-FR" sz="1300" b="1" i="0" u="none" strike="noStrike">
                          <a:solidFill>
                            <a:schemeClr val="bg1"/>
                          </a:solidFill>
                          <a:effectLst/>
                          <a:latin typeface="Century Gothic" panose="020B0502020202020204" pitchFamily="34" charset="0"/>
                        </a:rPr>
                        <a:t>A </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algn="l" rtl="0" fontAlgn="ctr"/>
                      <a:r>
                        <a:rPr lang="fr-FR" sz="1300" b="1" i="0" u="none" strike="noStrike" kern="1200">
                          <a:solidFill>
                            <a:schemeClr val="tx1"/>
                          </a:solidFill>
                          <a:effectLst/>
                          <a:latin typeface="Century Gothic" panose="020B0502020202020204" pitchFamily="34" charset="0"/>
                          <a:ea typeface="+mn-ea"/>
                          <a:cs typeface="+mn-cs"/>
                        </a:rPr>
                        <a:t>Responsable</a:t>
                      </a:r>
                    </a:p>
                  </a:txBody>
                  <a:tcPr marR="0"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tc>
                  <a:txBody>
                    <a:bodyPr/>
                    <a:lstStyle/>
                    <a:p>
                      <a:pPr algn="ctr" rtl="0" fontAlgn="ctr"/>
                      <a:r>
                        <a:rPr lang="fr-FR" sz="1300" b="1" i="0" u="none" strike="noStrike">
                          <a:solidFill>
                            <a:schemeClr val="bg1"/>
                          </a:solidFill>
                          <a:effectLst/>
                          <a:latin typeface="Century Gothic" panose="020B0502020202020204" pitchFamily="34" charset="0"/>
                        </a:rPr>
                        <a:t>C</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5B9BD5"/>
                    </a:solidFill>
                  </a:tcPr>
                </a:tc>
                <a:tc>
                  <a:txBody>
                    <a:bodyPr/>
                    <a:lstStyle/>
                    <a:p>
                      <a:pPr algn="l" rtl="0" fontAlgn="ctr"/>
                      <a:r>
                        <a:rPr lang="fr-FR" sz="1300" b="1" i="0" u="none" strike="noStrike">
                          <a:solidFill>
                            <a:schemeClr val="tx1"/>
                          </a:solidFill>
                          <a:effectLst/>
                          <a:latin typeface="Century Gothic" panose="020B0502020202020204" pitchFamily="34" charset="0"/>
                        </a:rPr>
                        <a:t>Consulté</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rtl="0" fontAlgn="ctr"/>
                      <a:r>
                        <a:rPr lang="fr-FR" sz="1300" b="1" i="0" u="none" strike="noStrike">
                          <a:solidFill>
                            <a:schemeClr val="bg1"/>
                          </a:solidFill>
                          <a:effectLst/>
                          <a:latin typeface="Century Gothic" panose="020B0502020202020204" pitchFamily="34" charset="0"/>
                        </a:rPr>
                        <a:t>I</a:t>
                      </a:r>
                    </a:p>
                  </a:txBody>
                  <a:tcPr marL="5217"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70AD47"/>
                    </a:solidFill>
                  </a:tcPr>
                </a:tc>
                <a:tc>
                  <a:txBody>
                    <a:bodyPr/>
                    <a:lstStyle/>
                    <a:p>
                      <a:pPr algn="l" rtl="0" fontAlgn="ctr"/>
                      <a:r>
                        <a:rPr lang="fr-FR" sz="1300" b="1" i="0" u="none" strike="noStrike">
                          <a:solidFill>
                            <a:schemeClr val="tx1"/>
                          </a:solidFill>
                          <a:effectLst/>
                          <a:latin typeface="Century Gothic" panose="020B0502020202020204" pitchFamily="34" charset="0"/>
                        </a:rPr>
                        <a:t>Informé</a:t>
                      </a:r>
                    </a:p>
                  </a:txBody>
                  <a:tcPr marR="5217" marT="5217"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FFFF"/>
                    </a:solidFill>
                  </a:tcPr>
                </a:tc>
                <a:extLst>
                  <a:ext uri="{0D108BD9-81ED-4DB2-BD59-A6C34878D82A}">
                    <a16:rowId xmlns:a16="http://schemas.microsoft.com/office/drawing/2014/main" val="301788986"/>
                  </a:ext>
                </a:extLst>
              </a:tr>
            </a:tbl>
          </a:graphicData>
        </a:graphic>
      </p:graphicFrame>
    </p:spTree>
    <p:extLst>
      <p:ext uri="{BB962C8B-B14F-4D97-AF65-F5344CB8AC3E}">
        <p14:creationId xmlns:p14="http://schemas.microsoft.com/office/powerpoint/2010/main" val="27151410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199</TotalTime>
  <Words>726</Words>
  <Application>Microsoft Office PowerPoint</Application>
  <PresentationFormat>Widescreen</PresentationFormat>
  <Paragraphs>292</Paragraphs>
  <Slides>6</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Aptos</vt:lpstr>
      <vt:lpstr>Aptos Display</vt:lpstr>
      <vt:lpstr>Arial</vt:lpstr>
      <vt:lpstr>Century Gothic</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min qu</cp:lastModifiedBy>
  <cp:revision>66</cp:revision>
  <dcterms:created xsi:type="dcterms:W3CDTF">2024-06-23T02:36:30Z</dcterms:created>
  <dcterms:modified xsi:type="dcterms:W3CDTF">2024-11-06T13:38:46Z</dcterms:modified>
</cp:coreProperties>
</file>