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7" r:id="rId2"/>
    <p:sldId id="302" r:id="rId3"/>
    <p:sldId id="299" r:id="rId4"/>
    <p:sldId id="304" r:id="rId5"/>
    <p:sldId id="30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5B9BD5"/>
    <a:srgbClr val="ED7D31"/>
    <a:srgbClr val="E0533C"/>
    <a:srgbClr val="FFFFFF"/>
    <a:srgbClr val="E7E6E6"/>
    <a:srgbClr val="F2A16A"/>
    <a:srgbClr val="FF5050"/>
    <a:srgbClr val="9966FF"/>
    <a:srgbClr val="EF8B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729"/>
  </p:normalViewPr>
  <p:slideViewPr>
    <p:cSldViewPr snapToGrid="0">
      <p:cViewPr varScale="1">
        <p:scale>
          <a:sx n="80" d="100"/>
          <a:sy n="80" d="100"/>
        </p:scale>
        <p:origin x="68" y="13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sz="1200" b="0" i="0" u="none" strike="noStrike" kern="1200" cap="none" spc="0" normalizeH="0" baseline="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1200" cap="none" spc="0" normalizeH="0" baseline="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69164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11/6/2024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11/6/2024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smartsheet.com/try-it?trp=1812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accent2">
                <a:lumMod val="60000"/>
                <a:lumOff val="40000"/>
              </a:schemeClr>
            </a:gs>
            <a:gs pos="100000">
              <a:schemeClr val="bg1">
                <a:lumMod val="7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2161266"/>
            <a:ext cx="4792347" cy="4409349"/>
          </a:xfrm>
          <a:prstGeom prst="rect">
            <a:avLst/>
          </a:prstGeom>
          <a:noFill/>
        </p:spPr>
        <p:txBody>
          <a:bodyPr wrap="square" rtlCol="0">
            <a:spAutoFit/>
          </a:bodyPr>
          <a:lstStyle/>
          <a:p>
            <a:pPr algn="l" rtl="0">
              <a:lnSpc>
                <a:spcPct val="150000"/>
              </a:lnSpc>
              <a:spcBef>
                <a:spcPts val="0"/>
              </a:spcBef>
              <a:spcAft>
                <a:spcPts val="1200"/>
              </a:spcAft>
            </a:pPr>
            <a:r>
              <a:rPr lang="fr-FR" sz="1300" b="1" i="0" u="none" strike="noStrike" dirty="0">
                <a:solidFill>
                  <a:srgbClr val="000000"/>
                </a:solidFill>
                <a:effectLst/>
                <a:latin typeface="Century Gothic" panose="020B0502020202020204" pitchFamily="34" charset="0"/>
              </a:rPr>
              <a:t>Quand utiliser ce modèle : </a:t>
            </a:r>
            <a:br>
              <a:rPr lang="en-US" sz="1300" b="1" i="0" u="none" strike="noStrike" dirty="0">
                <a:solidFill>
                  <a:srgbClr val="000000"/>
                </a:solidFill>
                <a:effectLst/>
                <a:latin typeface="Century Gothic" panose="020B0502020202020204" pitchFamily="34" charset="0"/>
              </a:rPr>
            </a:br>
            <a:r>
              <a:rPr lang="fr-FR" sz="1300" dirty="0">
                <a:solidFill>
                  <a:srgbClr val="000000"/>
                </a:solidFill>
                <a:latin typeface="Century Gothic" panose="020B0502020202020204" pitchFamily="34" charset="0"/>
              </a:rPr>
              <a:t>utilisez ce modèle pour gérer et faire remonter les problèmes liés aux interventions d’urgence efficacement, garantissant que chaque phase est prise en charge par les rôles et les individus appropriés selon un plan clair et structuré. </a:t>
            </a:r>
          </a:p>
          <a:p>
            <a:pPr algn="l" rtl="0">
              <a:lnSpc>
                <a:spcPct val="150000"/>
              </a:lnSpc>
              <a:spcBef>
                <a:spcPts val="0"/>
              </a:spcBef>
              <a:spcAft>
                <a:spcPts val="1200"/>
              </a:spcAft>
            </a:pPr>
            <a:r>
              <a:rPr lang="fr-FR" sz="1300" b="1" i="0" u="none" strike="noStrike" dirty="0">
                <a:solidFill>
                  <a:srgbClr val="000000"/>
                </a:solidFill>
                <a:effectLst/>
                <a:latin typeface="Century Gothic" panose="020B0502020202020204" pitchFamily="34" charset="0"/>
              </a:rPr>
              <a:t>Caractéristiques notables du modèle : </a:t>
            </a:r>
            <a:br>
              <a:rPr lang="en-US" sz="1300" b="1" i="0" u="none" strike="noStrike" dirty="0">
                <a:solidFill>
                  <a:srgbClr val="000000"/>
                </a:solidFill>
                <a:effectLst/>
                <a:latin typeface="Century Gothic" panose="020B0502020202020204" pitchFamily="34" charset="0"/>
              </a:rPr>
            </a:br>
            <a:r>
              <a:rPr lang="fr-FR" sz="1300" i="0" u="none" strike="noStrike" dirty="0">
                <a:solidFill>
                  <a:srgbClr val="000000"/>
                </a:solidFill>
                <a:effectLst/>
                <a:latin typeface="Century Gothic" panose="020B0502020202020204" pitchFamily="34" charset="0"/>
              </a:rPr>
              <a:t>ce modèle comprend une matrice RACI (en charge, responsable, consulté et informé) et répertorie les phases de remontée dans la colonne de gauche et les rôles/individus responsables en tant qu’en-têtes de colonne. Cette matrice fournit une approche détaillée et organisée de la répartition des responsabilités et garantit la responsabilisation pendant les situations d’urgence.</a:t>
            </a:r>
          </a:p>
        </p:txBody>
      </p:sp>
      <p:pic>
        <p:nvPicPr>
          <p:cNvPr id="90" name="Google Shape;90;p13">
            <a:hlinkClick r:id="rId3"/>
          </p:cNvPr>
          <p:cNvPicPr preferRelativeResize="0"/>
          <p:nvPr/>
        </p:nvPicPr>
        <p:blipFill>
          <a:blip r:embed="rId4">
            <a:extLst>
              <a:ext uri="{28A0092B-C50C-407E-A947-70E740481C1C}">
                <a14:useLocalDpi xmlns:a14="http://schemas.microsoft.com/office/drawing/2010/main" val="0"/>
              </a:ext>
            </a:extLst>
          </a:blip>
          <a:srcRect/>
          <a:stretch/>
        </p:blipFill>
        <p:spPr>
          <a:xfrm>
            <a:off x="7969968" y="496430"/>
            <a:ext cx="3744561" cy="744775"/>
          </a:xfrm>
          <a:prstGeom prst="rect">
            <a:avLst/>
          </a:prstGeom>
          <a:noFill/>
          <a:ln>
            <a:noFill/>
          </a:ln>
        </p:spPr>
      </p:pic>
      <p:sp>
        <p:nvSpPr>
          <p:cNvPr id="91" name="Google Shape;91;p13"/>
          <p:cNvSpPr txBox="1"/>
          <p:nvPr/>
        </p:nvSpPr>
        <p:spPr>
          <a:xfrm>
            <a:off x="361544" y="258507"/>
            <a:ext cx="7280827" cy="129263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sz="3600" b="1" dirty="0">
                <a:solidFill>
                  <a:srgbClr val="011033"/>
                </a:solidFill>
                <a:latin typeface="Century Gothic"/>
                <a:ea typeface="Century Gothic"/>
                <a:cs typeface="Century Gothic"/>
                <a:sym typeface="Century Gothic"/>
              </a:rPr>
              <a:t>Modèle de matrice de remontée des problèmes liés aux interventions d’urgence</a:t>
            </a:r>
          </a:p>
        </p:txBody>
      </p:sp>
      <p:pic>
        <p:nvPicPr>
          <p:cNvPr id="4" name="Picture 3">
            <a:extLst>
              <a:ext uri="{FF2B5EF4-FFF2-40B4-BE49-F238E27FC236}">
                <a16:creationId xmlns:a16="http://schemas.microsoft.com/office/drawing/2014/main" id="{076AC8C8-6D10-3AC5-F7E2-E66D88F6A2AF}"/>
              </a:ext>
            </a:extLst>
          </p:cNvPr>
          <p:cNvPicPr>
            <a:picLocks noChangeAspect="1"/>
          </p:cNvPicPr>
          <p:nvPr/>
        </p:nvPicPr>
        <p:blipFill>
          <a:blip r:embed="rId5">
            <a:extLst>
              <a:ext uri="{28A0092B-C50C-407E-A947-70E740481C1C}">
                <a14:useLocalDpi xmlns:a14="http://schemas.microsoft.com/office/drawing/2010/main" val="0"/>
              </a:ext>
            </a:extLst>
          </a:blip>
          <a:srcRect b="3074"/>
          <a:stretch/>
        </p:blipFill>
        <p:spPr>
          <a:xfrm>
            <a:off x="5359611" y="2483262"/>
            <a:ext cx="6281234" cy="3424557"/>
          </a:xfrm>
          <a:prstGeom prst="rect">
            <a:avLst/>
          </a:prstGeom>
          <a:effectLst>
            <a:outerShdw blurRad="114923" dist="67723" dir="2700000" sx="100464" sy="100464" algn="t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accent2">
                <a:lumMod val="60000"/>
                <a:lumOff val="40000"/>
              </a:schemeClr>
            </a:gs>
            <a:gs pos="100000">
              <a:schemeClr val="bg1">
                <a:lumMod val="75000"/>
              </a:schemeClr>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91" name="Google Shape;91;p13"/>
          <p:cNvSpPr txBox="1"/>
          <p:nvPr/>
        </p:nvSpPr>
        <p:spPr>
          <a:xfrm>
            <a:off x="361544" y="258507"/>
            <a:ext cx="11064262" cy="738633"/>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a:ln>
                  <a:noFill/>
                </a:ln>
                <a:solidFill>
                  <a:srgbClr val="011033"/>
                </a:solidFill>
                <a:effectLst/>
                <a:uLnTx/>
                <a:uFillTx/>
                <a:latin typeface="Century Gothic"/>
                <a:ea typeface="Century Gothic"/>
                <a:cs typeface="Century Gothic"/>
                <a:sym typeface="Century Gothic"/>
              </a:rPr>
              <a:t>Modèle de matrice de remontée des problèmes liés aux interventions d’urgence</a:t>
            </a:r>
          </a:p>
        </p:txBody>
      </p:sp>
      <p:graphicFrame>
        <p:nvGraphicFramePr>
          <p:cNvPr id="5" name="Table 4">
            <a:extLst>
              <a:ext uri="{FF2B5EF4-FFF2-40B4-BE49-F238E27FC236}">
                <a16:creationId xmlns:a16="http://schemas.microsoft.com/office/drawing/2014/main" id="{FB7ED3CA-E082-DD87-B584-FA6AEF351464}"/>
              </a:ext>
            </a:extLst>
          </p:cNvPr>
          <p:cNvGraphicFramePr>
            <a:graphicFrameLocks noGrp="1"/>
          </p:cNvGraphicFramePr>
          <p:nvPr>
            <p:extLst>
              <p:ext uri="{D42A27DB-BD31-4B8C-83A1-F6EECF244321}">
                <p14:modId xmlns:p14="http://schemas.microsoft.com/office/powerpoint/2010/main" val="3173065106"/>
              </p:ext>
            </p:extLst>
          </p:nvPr>
        </p:nvGraphicFramePr>
        <p:xfrm>
          <a:off x="2156990" y="1688849"/>
          <a:ext cx="7878020" cy="3480305"/>
        </p:xfrm>
        <a:graphic>
          <a:graphicData uri="http://schemas.openxmlformats.org/drawingml/2006/table">
            <a:tbl>
              <a:tblPr/>
              <a:tblGrid>
                <a:gridCol w="2986510">
                  <a:extLst>
                    <a:ext uri="{9D8B030D-6E8A-4147-A177-3AD203B41FA5}">
                      <a16:colId xmlns:a16="http://schemas.microsoft.com/office/drawing/2014/main" val="3658980152"/>
                    </a:ext>
                  </a:extLst>
                </a:gridCol>
                <a:gridCol w="4891510">
                  <a:extLst>
                    <a:ext uri="{9D8B030D-6E8A-4147-A177-3AD203B41FA5}">
                      <a16:colId xmlns:a16="http://schemas.microsoft.com/office/drawing/2014/main" val="418962470"/>
                    </a:ext>
                  </a:extLst>
                </a:gridCol>
              </a:tblGrid>
              <a:tr h="696061">
                <a:tc>
                  <a:txBody>
                    <a:bodyPr/>
                    <a:lstStyle/>
                    <a:p>
                      <a:pPr algn="l" rtl="0" fontAlgn="ctr"/>
                      <a:r>
                        <a:rPr lang="fr-FR" sz="1400" b="1" i="0" u="none" strike="noStrike">
                          <a:solidFill>
                            <a:srgbClr val="000000"/>
                          </a:solidFill>
                          <a:effectLst/>
                          <a:latin typeface="Century Gothic" panose="020B0502020202020204" pitchFamily="34" charset="0"/>
                        </a:rPr>
                        <a:t>Phases de remontée</a:t>
                      </a:r>
                    </a:p>
                  </a:txBody>
                  <a:tcPr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fr-FR" sz="1400" b="0" i="0" u="none" strike="noStrike">
                          <a:solidFill>
                            <a:schemeClr val="tx1"/>
                          </a:solidFill>
                          <a:effectLst/>
                          <a:latin typeface="Century Gothic" panose="020B0502020202020204" pitchFamily="34" charset="0"/>
                        </a:rPr>
                        <a:t>Répertorie chaque phase de l’intervention d’urgence.</a:t>
                      </a:r>
                    </a:p>
                  </a:txBody>
                  <a:tcPr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45483403"/>
                  </a:ext>
                </a:extLst>
              </a:tr>
              <a:tr h="696061">
                <a:tc>
                  <a:txBody>
                    <a:bodyPr/>
                    <a:lstStyle/>
                    <a:p>
                      <a:pPr algn="l" rtl="0" fontAlgn="ctr"/>
                      <a:r>
                        <a:rPr lang="fr-FR" sz="1400" b="1" i="0" u="none" strike="noStrike" dirty="0">
                          <a:solidFill>
                            <a:schemeClr val="tx1"/>
                          </a:solidFill>
                          <a:effectLst/>
                          <a:latin typeface="Century Gothic" panose="020B0502020202020204" pitchFamily="34" charset="0"/>
                        </a:rPr>
                        <a:t>R - </a:t>
                      </a:r>
                      <a:r>
                        <a:rPr lang="fr-FR" sz="1400" b="1" i="0" u="none" strike="noStrike" dirty="0" err="1">
                          <a:solidFill>
                            <a:schemeClr val="tx1"/>
                          </a:solidFill>
                          <a:effectLst/>
                          <a:latin typeface="Century Gothic" panose="020B0502020202020204" pitchFamily="34" charset="0"/>
                        </a:rPr>
                        <a:t>Responsible</a:t>
                      </a:r>
                      <a:r>
                        <a:rPr lang="fr-FR" sz="1400" b="1" i="0" u="none" strike="noStrike" dirty="0">
                          <a:solidFill>
                            <a:schemeClr val="tx1"/>
                          </a:solidFill>
                          <a:effectLst/>
                          <a:latin typeface="Century Gothic" panose="020B0502020202020204" pitchFamily="34" charset="0"/>
                        </a:rPr>
                        <a:t> (En charge)</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rtl="0" fontAlgn="ctr"/>
                      <a:r>
                        <a:rPr lang="fr-FR" sz="1400" b="0" i="0" u="none" strike="noStrike">
                          <a:solidFill>
                            <a:schemeClr val="tx1"/>
                          </a:solidFill>
                          <a:effectLst/>
                          <a:latin typeface="Century Gothic" panose="020B0502020202020204" pitchFamily="34" charset="0"/>
                        </a:rPr>
                        <a:t>Personne(s) chargée(s) d’effectuer la tâche</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17357633"/>
                  </a:ext>
                </a:extLst>
              </a:tr>
              <a:tr h="696061">
                <a:tc>
                  <a:txBody>
                    <a:bodyPr/>
                    <a:lstStyle/>
                    <a:p>
                      <a:pPr algn="l" rtl="0" fontAlgn="ctr"/>
                      <a:r>
                        <a:rPr lang="fr-FR" sz="1400" b="1" i="0" u="none" strike="noStrike">
                          <a:solidFill>
                            <a:schemeClr val="tx1"/>
                          </a:solidFill>
                          <a:effectLst/>
                          <a:latin typeface="Century Gothic" panose="020B0502020202020204" pitchFamily="34" charset="0"/>
                        </a:rPr>
                        <a:t>A - Accountable (Responsable)</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rtl="0" fontAlgn="ctr"/>
                      <a:r>
                        <a:rPr lang="fr-FR" sz="1400" b="0" i="0" u="none" strike="noStrike">
                          <a:solidFill>
                            <a:schemeClr val="tx1"/>
                          </a:solidFill>
                          <a:effectLst/>
                          <a:latin typeface="Century Gothic" panose="020B0502020202020204" pitchFamily="34" charset="0"/>
                        </a:rPr>
                        <a:t>Personne responsable en dernier ressort et qui dispose de l’autorité suprême et d’un droit de veto.</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7119871"/>
                  </a:ext>
                </a:extLst>
              </a:tr>
              <a:tr h="696061">
                <a:tc>
                  <a:txBody>
                    <a:bodyPr/>
                    <a:lstStyle/>
                    <a:p>
                      <a:pPr algn="l" rtl="0" fontAlgn="ctr"/>
                      <a:r>
                        <a:rPr lang="fr-FR" sz="1400" b="1" i="0" u="none" strike="noStrike">
                          <a:solidFill>
                            <a:schemeClr val="tx1"/>
                          </a:solidFill>
                          <a:effectLst/>
                          <a:latin typeface="Century Gothic" panose="020B0502020202020204" pitchFamily="34" charset="0"/>
                        </a:rPr>
                        <a:t>C - Consulted (Consulté)</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rtl="0" fontAlgn="ctr"/>
                      <a:r>
                        <a:rPr lang="fr-FR" sz="1400" b="0" i="0" u="none" strike="noStrike">
                          <a:solidFill>
                            <a:schemeClr val="tx1"/>
                          </a:solidFill>
                          <a:effectLst/>
                          <a:latin typeface="Century Gothic" panose="020B0502020202020204" pitchFamily="34" charset="0"/>
                        </a:rPr>
                        <a:t>Personnes dont l’avis est sollicité ; il s’agit généralement d’experts en la matière.</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82229601"/>
                  </a:ext>
                </a:extLst>
              </a:tr>
              <a:tr h="696061">
                <a:tc>
                  <a:txBody>
                    <a:bodyPr/>
                    <a:lstStyle/>
                    <a:p>
                      <a:pPr algn="l" rtl="0" fontAlgn="ctr"/>
                      <a:r>
                        <a:rPr lang="fr-FR" sz="1400" b="1" i="0" u="none" strike="noStrike">
                          <a:solidFill>
                            <a:schemeClr val="tx1"/>
                          </a:solidFill>
                          <a:effectLst/>
                          <a:latin typeface="Century Gothic" panose="020B0502020202020204" pitchFamily="34" charset="0"/>
                        </a:rPr>
                        <a:t>I - Informed (Informé)</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rtl="0" fontAlgn="ctr"/>
                      <a:r>
                        <a:rPr lang="fr-FR" sz="1400" b="0" i="0" u="none" strike="noStrike" dirty="0">
                          <a:solidFill>
                            <a:schemeClr val="tx1"/>
                          </a:solidFill>
                          <a:effectLst/>
                          <a:latin typeface="Century Gothic" panose="020B0502020202020204" pitchFamily="34" charset="0"/>
                        </a:rPr>
                        <a:t>Personnes qui sont tenues au courant de l’avancement ; il s’agit généralement des personnes concernées par le résultat des tâches.</a:t>
                      </a:r>
                    </a:p>
                  </a:txBody>
                  <a:tcPr marL="95250" marR="0" marT="0" marB="0" anchor="ctr">
                    <a:lnL w="6350" cap="flat" cmpd="sng" algn="ctr">
                      <a:solidFill>
                        <a:srgbClr val="737373"/>
                      </a:solidFill>
                      <a:prstDash val="solid"/>
                      <a:round/>
                      <a:headEnd type="none" w="med" len="med"/>
                      <a:tailEnd type="none" w="med" len="med"/>
                    </a:lnL>
                    <a:lnR w="6350" cap="flat" cmpd="sng" algn="ctr">
                      <a:solidFill>
                        <a:srgbClr val="737373"/>
                      </a:solidFill>
                      <a:prstDash val="solid"/>
                      <a:round/>
                      <a:headEnd type="none" w="med" len="med"/>
                      <a:tailEnd type="none" w="med" len="med"/>
                    </a:lnR>
                    <a:lnT w="6350" cap="flat" cmpd="sng" algn="ctr">
                      <a:solidFill>
                        <a:srgbClr val="737373"/>
                      </a:solidFill>
                      <a:prstDash val="solid"/>
                      <a:round/>
                      <a:headEnd type="none" w="med" len="med"/>
                      <a:tailEnd type="none" w="med" len="med"/>
                    </a:lnT>
                    <a:lnB w="6350" cap="flat" cmpd="sng" algn="ctr">
                      <a:solidFill>
                        <a:srgbClr val="737373"/>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1906602"/>
                  </a:ext>
                </a:extLst>
              </a:tr>
            </a:tbl>
          </a:graphicData>
        </a:graphic>
      </p:graphicFrame>
    </p:spTree>
    <p:extLst>
      <p:ext uri="{BB962C8B-B14F-4D97-AF65-F5344CB8AC3E}">
        <p14:creationId xmlns:p14="http://schemas.microsoft.com/office/powerpoint/2010/main" val="1283895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11856439" cy="430887"/>
          </a:xfrm>
          <a:prstGeom prst="rect">
            <a:avLst/>
          </a:prstGeom>
          <a:noFill/>
        </p:spPr>
        <p:txBody>
          <a:bodyPr wrap="square">
            <a:spAutoFit/>
          </a:bodyPr>
          <a:lstStyle/>
          <a:p>
            <a:pPr rtl="0">
              <a:spcBef>
                <a:spcPts val="0"/>
              </a:spcBef>
              <a:spcAft>
                <a:spcPts val="0"/>
              </a:spcAft>
            </a:pPr>
            <a:r>
              <a:rPr lang="fr-FR" sz="2200" b="1" dirty="0">
                <a:solidFill>
                  <a:srgbClr val="011033"/>
                </a:solidFill>
                <a:latin typeface="Century Gothic"/>
                <a:ea typeface="Century Gothic"/>
                <a:cs typeface="Century Gothic"/>
                <a:sym typeface="Century Gothic"/>
              </a:rPr>
              <a:t>Modèle de matrice de remontée des problèmes liés aux interventions d’urgence</a:t>
            </a:r>
          </a:p>
        </p:txBody>
      </p:sp>
      <p:graphicFrame>
        <p:nvGraphicFramePr>
          <p:cNvPr id="11" name="Table 10">
            <a:extLst>
              <a:ext uri="{FF2B5EF4-FFF2-40B4-BE49-F238E27FC236}">
                <a16:creationId xmlns:a16="http://schemas.microsoft.com/office/drawing/2014/main" id="{42FE8C6C-FD0D-7552-AE65-A100D07612D9}"/>
              </a:ext>
            </a:extLst>
          </p:cNvPr>
          <p:cNvGraphicFramePr>
            <a:graphicFrameLocks noGrp="1"/>
          </p:cNvGraphicFramePr>
          <p:nvPr>
            <p:extLst>
              <p:ext uri="{D42A27DB-BD31-4B8C-83A1-F6EECF244321}">
                <p14:modId xmlns:p14="http://schemas.microsoft.com/office/powerpoint/2010/main" val="1556585845"/>
              </p:ext>
            </p:extLst>
          </p:nvPr>
        </p:nvGraphicFramePr>
        <p:xfrm>
          <a:off x="383098" y="763398"/>
          <a:ext cx="11425805" cy="5410513"/>
        </p:xfrm>
        <a:graphic>
          <a:graphicData uri="http://schemas.openxmlformats.org/drawingml/2006/table">
            <a:tbl>
              <a:tblPr firstRow="1"/>
              <a:tblGrid>
                <a:gridCol w="1953797">
                  <a:extLst>
                    <a:ext uri="{9D8B030D-6E8A-4147-A177-3AD203B41FA5}">
                      <a16:colId xmlns:a16="http://schemas.microsoft.com/office/drawing/2014/main" val="3151143784"/>
                    </a:ext>
                  </a:extLst>
                </a:gridCol>
                <a:gridCol w="1578668">
                  <a:extLst>
                    <a:ext uri="{9D8B030D-6E8A-4147-A177-3AD203B41FA5}">
                      <a16:colId xmlns:a16="http://schemas.microsoft.com/office/drawing/2014/main" val="3319195333"/>
                    </a:ext>
                  </a:extLst>
                </a:gridCol>
                <a:gridCol w="1578668">
                  <a:extLst>
                    <a:ext uri="{9D8B030D-6E8A-4147-A177-3AD203B41FA5}">
                      <a16:colId xmlns:a16="http://schemas.microsoft.com/office/drawing/2014/main" val="2066272656"/>
                    </a:ext>
                  </a:extLst>
                </a:gridCol>
                <a:gridCol w="1578668">
                  <a:extLst>
                    <a:ext uri="{9D8B030D-6E8A-4147-A177-3AD203B41FA5}">
                      <a16:colId xmlns:a16="http://schemas.microsoft.com/office/drawing/2014/main" val="1026204835"/>
                    </a:ext>
                  </a:extLst>
                </a:gridCol>
                <a:gridCol w="1578668">
                  <a:extLst>
                    <a:ext uri="{9D8B030D-6E8A-4147-A177-3AD203B41FA5}">
                      <a16:colId xmlns:a16="http://schemas.microsoft.com/office/drawing/2014/main" val="1798996210"/>
                    </a:ext>
                  </a:extLst>
                </a:gridCol>
                <a:gridCol w="1578668">
                  <a:extLst>
                    <a:ext uri="{9D8B030D-6E8A-4147-A177-3AD203B41FA5}">
                      <a16:colId xmlns:a16="http://schemas.microsoft.com/office/drawing/2014/main" val="3346450640"/>
                    </a:ext>
                  </a:extLst>
                </a:gridCol>
                <a:gridCol w="1578668">
                  <a:extLst>
                    <a:ext uri="{9D8B030D-6E8A-4147-A177-3AD203B41FA5}">
                      <a16:colId xmlns:a16="http://schemas.microsoft.com/office/drawing/2014/main" val="2635009439"/>
                    </a:ext>
                  </a:extLst>
                </a:gridCol>
              </a:tblGrid>
              <a:tr h="268448">
                <a:tc>
                  <a:txBody>
                    <a:bodyPr/>
                    <a:lstStyle/>
                    <a:p>
                      <a:pPr algn="l" rtl="0" fontAlgn="ctr"/>
                      <a:r>
                        <a:rPr lang="fr-FR"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a:noFill/>
                    </a:lnB>
                    <a:solidFill>
                      <a:srgbClr val="FFFFFF"/>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1 </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2</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3</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4</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5</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6</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3337485789"/>
                  </a:ext>
                </a:extLst>
              </a:tr>
              <a:tr h="253486">
                <a:tc>
                  <a:txBody>
                    <a:bodyPr/>
                    <a:lstStyle/>
                    <a:p>
                      <a:pPr algn="l" rtl="0" fontAlgn="ctr"/>
                      <a:r>
                        <a:rPr lang="fr-FR"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Détection initiale</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Évaluation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Confinement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Résolution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Récupération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Vérification et apprentissage</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730063179"/>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Tous les services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77001700"/>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Tous les employés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19528860"/>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Tout le personnel</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extLst>
                  <a:ext uri="{0D108BD9-81ED-4DB2-BD59-A6C34878D82A}">
                    <a16:rowId xmlns:a16="http://schemas.microsoft.com/office/drawing/2014/main" val="4081911077"/>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PDG</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A</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700671587"/>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Directeur financier</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753506000"/>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Directeur d’exploitation</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A</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295839468"/>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Clients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4117123151"/>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Équipe d’intervention d’urgence</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rtl="0" fontAlgn="ctr"/>
                      <a:r>
                        <a:rPr lang="fr-FR"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rtl="0" fontAlgn="ctr"/>
                      <a:r>
                        <a:rPr lang="fr-FR" sz="1300" b="1" i="0" u="none" strike="noStrike">
                          <a:solidFill>
                            <a:srgbClr val="FFFFFF"/>
                          </a:solidFill>
                          <a:effectLst/>
                          <a:latin typeface="Century Gothic" panose="020B0502020202020204" pitchFamily="34" charset="0"/>
                        </a:rPr>
                        <a:t>R</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030150109"/>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Direction générale</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I</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22611777"/>
                  </a:ext>
                </a:extLst>
              </a:tr>
              <a:tr h="420355">
                <a:tc>
                  <a:txBody>
                    <a:bodyPr/>
                    <a:lstStyle/>
                    <a:p>
                      <a:pPr algn="l" rtl="0" fontAlgn="ctr"/>
                      <a:r>
                        <a:rPr lang="fr-FR" sz="1050" b="0" i="0" u="none" strike="noStrike">
                          <a:solidFill>
                            <a:srgbClr val="0D0D0D"/>
                          </a:solidFill>
                          <a:effectLst/>
                          <a:highlight>
                            <a:srgbClr val="E7E6E6"/>
                          </a:highlight>
                          <a:latin typeface="Century Gothic" panose="020B0502020202020204" pitchFamily="34" charset="0"/>
                        </a:rPr>
                        <a:t>Consultants externes</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FFFFFF"/>
                          </a:solidFill>
                          <a:effectLst/>
                          <a:latin typeface="Century Gothic" panose="020B0502020202020204" pitchFamily="34" charset="0"/>
                        </a:rPr>
                        <a:t>C</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300" b="1" i="0" u="none" strike="noStrike">
                          <a:solidFill>
                            <a:srgbClr val="000000"/>
                          </a:solidFill>
                          <a:effectLst/>
                          <a:latin typeface="Century Gothic" panose="020B0502020202020204" pitchFamily="34" charset="0"/>
                        </a:rPr>
                        <a:t> </a:t>
                      </a:r>
                    </a:p>
                  </a:txBody>
                  <a:tcPr marL="5217"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2325627406"/>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Spécialistes des urgences externes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600" b="1" i="0" u="none" strike="noStrike">
                          <a:solidFill>
                            <a:srgbClr val="FFFFFF"/>
                          </a:solidFill>
                          <a:effectLst/>
                          <a:latin typeface="Century Gothic" panose="020B0502020202020204" pitchFamily="34" charset="0"/>
                        </a:rPr>
                        <a:t>C</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fr-FR" sz="1600" b="1" i="0" u="none" strike="noStrike">
                          <a:solidFill>
                            <a:srgbClr val="000000"/>
                          </a:solidFill>
                          <a:effectLst/>
                          <a:latin typeface="Century Gothic" panose="020B0502020202020204" pitchFamily="34" charset="0"/>
                        </a:rPr>
                        <a:t> </a:t>
                      </a:r>
                    </a:p>
                  </a:txBody>
                  <a:tcPr marL="63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extLst>
                  <a:ext uri="{0D108BD9-81ED-4DB2-BD59-A6C34878D82A}">
                    <a16:rowId xmlns:a16="http://schemas.microsoft.com/office/drawing/2014/main" val="3792393650"/>
                  </a:ext>
                </a:extLst>
              </a:tr>
            </a:tbl>
          </a:graphicData>
        </a:graphic>
      </p:graphicFrame>
      <p:graphicFrame>
        <p:nvGraphicFramePr>
          <p:cNvPr id="19" name="Table 18">
            <a:extLst>
              <a:ext uri="{FF2B5EF4-FFF2-40B4-BE49-F238E27FC236}">
                <a16:creationId xmlns:a16="http://schemas.microsoft.com/office/drawing/2014/main" id="{1BC2F910-5A33-3B3D-3F16-6B10C0F4F0BE}"/>
              </a:ext>
            </a:extLst>
          </p:cNvPr>
          <p:cNvGraphicFramePr>
            <a:graphicFrameLocks noGrp="1"/>
          </p:cNvGraphicFramePr>
          <p:nvPr>
            <p:extLst>
              <p:ext uri="{D42A27DB-BD31-4B8C-83A1-F6EECF244321}">
                <p14:modId xmlns:p14="http://schemas.microsoft.com/office/powerpoint/2010/main" val="4284564405"/>
              </p:ext>
            </p:extLst>
          </p:nvPr>
        </p:nvGraphicFramePr>
        <p:xfrm>
          <a:off x="1341120" y="6264847"/>
          <a:ext cx="9509760" cy="420355"/>
        </p:xfrm>
        <a:graphic>
          <a:graphicData uri="http://schemas.openxmlformats.org/drawingml/2006/table">
            <a:tbl>
              <a:tblPr/>
              <a:tblGrid>
                <a:gridCol w="548640">
                  <a:extLst>
                    <a:ext uri="{9D8B030D-6E8A-4147-A177-3AD203B41FA5}">
                      <a16:colId xmlns:a16="http://schemas.microsoft.com/office/drawing/2014/main" val="1578169858"/>
                    </a:ext>
                  </a:extLst>
                </a:gridCol>
                <a:gridCol w="1828800">
                  <a:extLst>
                    <a:ext uri="{9D8B030D-6E8A-4147-A177-3AD203B41FA5}">
                      <a16:colId xmlns:a16="http://schemas.microsoft.com/office/drawing/2014/main" val="428456739"/>
                    </a:ext>
                  </a:extLst>
                </a:gridCol>
                <a:gridCol w="548640">
                  <a:extLst>
                    <a:ext uri="{9D8B030D-6E8A-4147-A177-3AD203B41FA5}">
                      <a16:colId xmlns:a16="http://schemas.microsoft.com/office/drawing/2014/main" val="1458320998"/>
                    </a:ext>
                  </a:extLst>
                </a:gridCol>
                <a:gridCol w="1998428">
                  <a:extLst>
                    <a:ext uri="{9D8B030D-6E8A-4147-A177-3AD203B41FA5}">
                      <a16:colId xmlns:a16="http://schemas.microsoft.com/office/drawing/2014/main" val="3751127959"/>
                    </a:ext>
                  </a:extLst>
                </a:gridCol>
                <a:gridCol w="532737">
                  <a:extLst>
                    <a:ext uri="{9D8B030D-6E8A-4147-A177-3AD203B41FA5}">
                      <a16:colId xmlns:a16="http://schemas.microsoft.com/office/drawing/2014/main" val="3849318829"/>
                    </a:ext>
                  </a:extLst>
                </a:gridCol>
                <a:gridCol w="1675075">
                  <a:extLst>
                    <a:ext uri="{9D8B030D-6E8A-4147-A177-3AD203B41FA5}">
                      <a16:colId xmlns:a16="http://schemas.microsoft.com/office/drawing/2014/main" val="3223800669"/>
                    </a:ext>
                  </a:extLst>
                </a:gridCol>
                <a:gridCol w="548640">
                  <a:extLst>
                    <a:ext uri="{9D8B030D-6E8A-4147-A177-3AD203B41FA5}">
                      <a16:colId xmlns:a16="http://schemas.microsoft.com/office/drawing/2014/main" val="564483372"/>
                    </a:ext>
                  </a:extLst>
                </a:gridCol>
                <a:gridCol w="1828800">
                  <a:extLst>
                    <a:ext uri="{9D8B030D-6E8A-4147-A177-3AD203B41FA5}">
                      <a16:colId xmlns:a16="http://schemas.microsoft.com/office/drawing/2014/main" val="3382154802"/>
                    </a:ext>
                  </a:extLst>
                </a:gridCol>
              </a:tblGrid>
              <a:tr h="420355">
                <a:tc>
                  <a:txBody>
                    <a:bodyPr/>
                    <a:lstStyle/>
                    <a:p>
                      <a:pPr algn="ctr" rtl="0" fontAlgn="ctr"/>
                      <a:r>
                        <a:rPr lang="fr-FR" sz="1300" b="1" i="0" u="none" strike="noStrike">
                          <a:solidFill>
                            <a:schemeClr val="bg1"/>
                          </a:solidFill>
                          <a:effectLst/>
                          <a:latin typeface="Century Gothic" panose="020B0502020202020204" pitchFamily="34" charset="0"/>
                        </a:rPr>
                        <a:t>R</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rtl="0" fontAlgn="ctr"/>
                      <a:r>
                        <a:rPr lang="fr-FR" sz="1300" b="1" i="0" u="none" strike="noStrike">
                          <a:solidFill>
                            <a:schemeClr val="tx1"/>
                          </a:solidFill>
                          <a:effectLst/>
                          <a:latin typeface="Century Gothic" panose="020B0502020202020204" pitchFamily="34" charset="0"/>
                        </a:rPr>
                        <a:t>En charge</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fr-FR" sz="1300" b="1" i="0" u="none" strike="noStrike">
                          <a:solidFill>
                            <a:schemeClr val="bg1"/>
                          </a:solidFill>
                          <a:effectLst/>
                          <a:latin typeface="Century Gothic" panose="020B0502020202020204" pitchFamily="34" charset="0"/>
                        </a:rPr>
                        <a:t>A </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rtl="0" fontAlgn="ctr"/>
                      <a:r>
                        <a:rPr lang="fr-FR" sz="1300" b="1" i="0" u="none" strike="noStrike" kern="1200">
                          <a:solidFill>
                            <a:schemeClr val="tx1"/>
                          </a:solidFill>
                          <a:effectLst/>
                          <a:latin typeface="Century Gothic" panose="020B0502020202020204" pitchFamily="34" charset="0"/>
                          <a:ea typeface="+mn-ea"/>
                          <a:cs typeface="+mn-cs"/>
                        </a:rPr>
                        <a:t>Responsable</a:t>
                      </a:r>
                    </a:p>
                  </a:txBody>
                  <a:tcPr marR="0"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fr-FR" sz="1300" b="1" i="0" u="none" strike="noStrike">
                          <a:solidFill>
                            <a:schemeClr val="bg1"/>
                          </a:solidFill>
                          <a:effectLst/>
                          <a:latin typeface="Century Gothic" panose="020B0502020202020204" pitchFamily="34" charset="0"/>
                        </a:rPr>
                        <a:t>C</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rtl="0" fontAlgn="ctr"/>
                      <a:r>
                        <a:rPr lang="fr-FR" sz="1300" b="1" i="0" u="none" strike="noStrike">
                          <a:solidFill>
                            <a:schemeClr val="tx1"/>
                          </a:solidFill>
                          <a:effectLst/>
                          <a:latin typeface="Century Gothic" panose="020B0502020202020204" pitchFamily="34" charset="0"/>
                        </a:rPr>
                        <a:t>Consulté</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fr-FR" sz="1300" b="1" i="0" u="none" strike="noStrike">
                          <a:solidFill>
                            <a:schemeClr val="bg1"/>
                          </a:solidFill>
                          <a:effectLst/>
                          <a:latin typeface="Century Gothic" panose="020B0502020202020204" pitchFamily="34" charset="0"/>
                        </a:rPr>
                        <a:t>I</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rtl="0" fontAlgn="ctr"/>
                      <a:r>
                        <a:rPr lang="fr-FR" sz="1300" b="1" i="0" u="none" strike="noStrike">
                          <a:solidFill>
                            <a:schemeClr val="tx1"/>
                          </a:solidFill>
                          <a:effectLst/>
                          <a:latin typeface="Century Gothic" panose="020B0502020202020204" pitchFamily="34" charset="0"/>
                        </a:rPr>
                        <a:t>Informé</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1788986"/>
                  </a:ext>
                </a:extLst>
              </a:tr>
            </a:tbl>
          </a:graphicData>
        </a:graphic>
      </p:graphicFrame>
    </p:spTree>
    <p:extLst>
      <p:ext uri="{BB962C8B-B14F-4D97-AF65-F5344CB8AC3E}">
        <p14:creationId xmlns:p14="http://schemas.microsoft.com/office/powerpoint/2010/main" val="221549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11473341" cy="430887"/>
          </a:xfrm>
          <a:prstGeom prst="rect">
            <a:avLst/>
          </a:prstGeom>
          <a:noFill/>
        </p:spPr>
        <p:txBody>
          <a:bodyPr wrap="square">
            <a:spAutoFit/>
          </a:bodyPr>
          <a:lstStyle/>
          <a:p>
            <a:pPr rtl="0">
              <a:spcBef>
                <a:spcPts val="0"/>
              </a:spcBef>
              <a:spcAft>
                <a:spcPts val="0"/>
              </a:spcAft>
            </a:pPr>
            <a:r>
              <a:rPr lang="fr-FR" sz="2200" b="1">
                <a:solidFill>
                  <a:srgbClr val="011033"/>
                </a:solidFill>
                <a:latin typeface="Century Gothic"/>
                <a:ea typeface="Century Gothic"/>
                <a:cs typeface="Century Gothic"/>
                <a:sym typeface="Century Gothic"/>
              </a:rPr>
              <a:t>Modèle de matrice de remontée des problèmes liés aux interventions d’urgence</a:t>
            </a:r>
          </a:p>
        </p:txBody>
      </p:sp>
      <p:graphicFrame>
        <p:nvGraphicFramePr>
          <p:cNvPr id="11" name="Table 10">
            <a:extLst>
              <a:ext uri="{FF2B5EF4-FFF2-40B4-BE49-F238E27FC236}">
                <a16:creationId xmlns:a16="http://schemas.microsoft.com/office/drawing/2014/main" id="{42FE8C6C-FD0D-7552-AE65-A100D07612D9}"/>
              </a:ext>
            </a:extLst>
          </p:cNvPr>
          <p:cNvGraphicFramePr>
            <a:graphicFrameLocks noGrp="1"/>
          </p:cNvGraphicFramePr>
          <p:nvPr>
            <p:extLst>
              <p:ext uri="{D42A27DB-BD31-4B8C-83A1-F6EECF244321}">
                <p14:modId xmlns:p14="http://schemas.microsoft.com/office/powerpoint/2010/main" val="2886001009"/>
              </p:ext>
            </p:extLst>
          </p:nvPr>
        </p:nvGraphicFramePr>
        <p:xfrm>
          <a:off x="383098" y="763398"/>
          <a:ext cx="11425805" cy="5410513"/>
        </p:xfrm>
        <a:graphic>
          <a:graphicData uri="http://schemas.openxmlformats.org/drawingml/2006/table">
            <a:tbl>
              <a:tblPr firstRow="1"/>
              <a:tblGrid>
                <a:gridCol w="1953797">
                  <a:extLst>
                    <a:ext uri="{9D8B030D-6E8A-4147-A177-3AD203B41FA5}">
                      <a16:colId xmlns:a16="http://schemas.microsoft.com/office/drawing/2014/main" val="3151143784"/>
                    </a:ext>
                  </a:extLst>
                </a:gridCol>
                <a:gridCol w="1578668">
                  <a:extLst>
                    <a:ext uri="{9D8B030D-6E8A-4147-A177-3AD203B41FA5}">
                      <a16:colId xmlns:a16="http://schemas.microsoft.com/office/drawing/2014/main" val="3319195333"/>
                    </a:ext>
                  </a:extLst>
                </a:gridCol>
                <a:gridCol w="1578668">
                  <a:extLst>
                    <a:ext uri="{9D8B030D-6E8A-4147-A177-3AD203B41FA5}">
                      <a16:colId xmlns:a16="http://schemas.microsoft.com/office/drawing/2014/main" val="2066272656"/>
                    </a:ext>
                  </a:extLst>
                </a:gridCol>
                <a:gridCol w="1578668">
                  <a:extLst>
                    <a:ext uri="{9D8B030D-6E8A-4147-A177-3AD203B41FA5}">
                      <a16:colId xmlns:a16="http://schemas.microsoft.com/office/drawing/2014/main" val="1026204835"/>
                    </a:ext>
                  </a:extLst>
                </a:gridCol>
                <a:gridCol w="1578668">
                  <a:extLst>
                    <a:ext uri="{9D8B030D-6E8A-4147-A177-3AD203B41FA5}">
                      <a16:colId xmlns:a16="http://schemas.microsoft.com/office/drawing/2014/main" val="1798996210"/>
                    </a:ext>
                  </a:extLst>
                </a:gridCol>
                <a:gridCol w="1578668">
                  <a:extLst>
                    <a:ext uri="{9D8B030D-6E8A-4147-A177-3AD203B41FA5}">
                      <a16:colId xmlns:a16="http://schemas.microsoft.com/office/drawing/2014/main" val="3346450640"/>
                    </a:ext>
                  </a:extLst>
                </a:gridCol>
                <a:gridCol w="1578668">
                  <a:extLst>
                    <a:ext uri="{9D8B030D-6E8A-4147-A177-3AD203B41FA5}">
                      <a16:colId xmlns:a16="http://schemas.microsoft.com/office/drawing/2014/main" val="2635009439"/>
                    </a:ext>
                  </a:extLst>
                </a:gridCol>
              </a:tblGrid>
              <a:tr h="268448">
                <a:tc>
                  <a:txBody>
                    <a:bodyPr/>
                    <a:lstStyle/>
                    <a:p>
                      <a:pPr algn="l" rtl="0" fontAlgn="ctr"/>
                      <a:r>
                        <a:rPr lang="fr-FR"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a:noFill/>
                    </a:lnB>
                    <a:solidFill>
                      <a:srgbClr val="FFFFFF"/>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1 </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2</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3</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4</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5</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6</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3337485789"/>
                  </a:ext>
                </a:extLst>
              </a:tr>
              <a:tr h="253486">
                <a:tc>
                  <a:txBody>
                    <a:bodyPr/>
                    <a:lstStyle/>
                    <a:p>
                      <a:pPr algn="l" rtl="0" fontAlgn="ctr"/>
                      <a:r>
                        <a:rPr lang="fr-FR"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Détection initiale</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Évaluation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Confinement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Résolution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Récupération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Vérification et apprentissage</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730063179"/>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Conseiller financier</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177001700"/>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Ressources humaines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19528860"/>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Pairs du secteur</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extLst>
                  <a:ext uri="{0D108BD9-81ED-4DB2-BD59-A6C34878D82A}">
                    <a16:rowId xmlns:a16="http://schemas.microsoft.com/office/drawing/2014/main" val="4081911077"/>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Conseiller juridique</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700671587"/>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Services d’urgence locaux</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753506000"/>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Autorités locales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295839468"/>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Équipe de sécurité sur site</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117123151"/>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Relations publiques</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030150109"/>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Responsable de l’assurance qualité</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extLst>
                  <a:ext uri="{0D108BD9-81ED-4DB2-BD59-A6C34878D82A}">
                    <a16:rowId xmlns:a16="http://schemas.microsoft.com/office/drawing/2014/main" val="322611777"/>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Gestionnaire de la récupération</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325627406"/>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Organismes de réglementation</a:t>
                      </a:r>
                    </a:p>
                  </a:txBody>
                  <a:tcPr marL="95250" marR="6350" marT="635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792393650"/>
                  </a:ext>
                </a:extLst>
              </a:tr>
            </a:tbl>
          </a:graphicData>
        </a:graphic>
      </p:graphicFrame>
      <p:graphicFrame>
        <p:nvGraphicFramePr>
          <p:cNvPr id="2" name="Table 1">
            <a:extLst>
              <a:ext uri="{FF2B5EF4-FFF2-40B4-BE49-F238E27FC236}">
                <a16:creationId xmlns:a16="http://schemas.microsoft.com/office/drawing/2014/main" id="{FC16EE8F-018D-C466-F05A-C4D7448F5CDD}"/>
              </a:ext>
            </a:extLst>
          </p:cNvPr>
          <p:cNvGraphicFramePr>
            <a:graphicFrameLocks noGrp="1"/>
          </p:cNvGraphicFramePr>
          <p:nvPr>
            <p:extLst>
              <p:ext uri="{D42A27DB-BD31-4B8C-83A1-F6EECF244321}">
                <p14:modId xmlns:p14="http://schemas.microsoft.com/office/powerpoint/2010/main" val="445031638"/>
              </p:ext>
            </p:extLst>
          </p:nvPr>
        </p:nvGraphicFramePr>
        <p:xfrm>
          <a:off x="1341120" y="6264847"/>
          <a:ext cx="9509760" cy="420355"/>
        </p:xfrm>
        <a:graphic>
          <a:graphicData uri="http://schemas.openxmlformats.org/drawingml/2006/table">
            <a:tbl>
              <a:tblPr/>
              <a:tblGrid>
                <a:gridCol w="548640">
                  <a:extLst>
                    <a:ext uri="{9D8B030D-6E8A-4147-A177-3AD203B41FA5}">
                      <a16:colId xmlns:a16="http://schemas.microsoft.com/office/drawing/2014/main" val="1578169858"/>
                    </a:ext>
                  </a:extLst>
                </a:gridCol>
                <a:gridCol w="1828800">
                  <a:extLst>
                    <a:ext uri="{9D8B030D-6E8A-4147-A177-3AD203B41FA5}">
                      <a16:colId xmlns:a16="http://schemas.microsoft.com/office/drawing/2014/main" val="428456739"/>
                    </a:ext>
                  </a:extLst>
                </a:gridCol>
                <a:gridCol w="548640">
                  <a:extLst>
                    <a:ext uri="{9D8B030D-6E8A-4147-A177-3AD203B41FA5}">
                      <a16:colId xmlns:a16="http://schemas.microsoft.com/office/drawing/2014/main" val="1458320998"/>
                    </a:ext>
                  </a:extLst>
                </a:gridCol>
                <a:gridCol w="1998428">
                  <a:extLst>
                    <a:ext uri="{9D8B030D-6E8A-4147-A177-3AD203B41FA5}">
                      <a16:colId xmlns:a16="http://schemas.microsoft.com/office/drawing/2014/main" val="3751127959"/>
                    </a:ext>
                  </a:extLst>
                </a:gridCol>
                <a:gridCol w="532737">
                  <a:extLst>
                    <a:ext uri="{9D8B030D-6E8A-4147-A177-3AD203B41FA5}">
                      <a16:colId xmlns:a16="http://schemas.microsoft.com/office/drawing/2014/main" val="3849318829"/>
                    </a:ext>
                  </a:extLst>
                </a:gridCol>
                <a:gridCol w="1675075">
                  <a:extLst>
                    <a:ext uri="{9D8B030D-6E8A-4147-A177-3AD203B41FA5}">
                      <a16:colId xmlns:a16="http://schemas.microsoft.com/office/drawing/2014/main" val="3223800669"/>
                    </a:ext>
                  </a:extLst>
                </a:gridCol>
                <a:gridCol w="548640">
                  <a:extLst>
                    <a:ext uri="{9D8B030D-6E8A-4147-A177-3AD203B41FA5}">
                      <a16:colId xmlns:a16="http://schemas.microsoft.com/office/drawing/2014/main" val="564483372"/>
                    </a:ext>
                  </a:extLst>
                </a:gridCol>
                <a:gridCol w="1828800">
                  <a:extLst>
                    <a:ext uri="{9D8B030D-6E8A-4147-A177-3AD203B41FA5}">
                      <a16:colId xmlns:a16="http://schemas.microsoft.com/office/drawing/2014/main" val="3382154802"/>
                    </a:ext>
                  </a:extLst>
                </a:gridCol>
              </a:tblGrid>
              <a:tr h="420355">
                <a:tc>
                  <a:txBody>
                    <a:bodyPr/>
                    <a:lstStyle/>
                    <a:p>
                      <a:pPr algn="ctr" rtl="0" fontAlgn="ctr"/>
                      <a:r>
                        <a:rPr lang="fr-FR" sz="1300" b="1" i="0" u="none" strike="noStrike">
                          <a:solidFill>
                            <a:schemeClr val="bg1"/>
                          </a:solidFill>
                          <a:effectLst/>
                          <a:latin typeface="Century Gothic" panose="020B0502020202020204" pitchFamily="34" charset="0"/>
                        </a:rPr>
                        <a:t>R</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rtl="0" fontAlgn="ctr"/>
                      <a:r>
                        <a:rPr lang="fr-FR" sz="1300" b="1" i="0" u="none" strike="noStrike">
                          <a:solidFill>
                            <a:schemeClr val="tx1"/>
                          </a:solidFill>
                          <a:effectLst/>
                          <a:latin typeface="Century Gothic" panose="020B0502020202020204" pitchFamily="34" charset="0"/>
                        </a:rPr>
                        <a:t>En charge</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fr-FR" sz="1300" b="1" i="0" u="none" strike="noStrike">
                          <a:solidFill>
                            <a:schemeClr val="bg1"/>
                          </a:solidFill>
                          <a:effectLst/>
                          <a:latin typeface="Century Gothic" panose="020B0502020202020204" pitchFamily="34" charset="0"/>
                        </a:rPr>
                        <a:t>A </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rtl="0" fontAlgn="ctr"/>
                      <a:r>
                        <a:rPr lang="fr-FR" sz="1300" b="1" i="0" u="none" strike="noStrike" kern="1200">
                          <a:solidFill>
                            <a:schemeClr val="tx1"/>
                          </a:solidFill>
                          <a:effectLst/>
                          <a:latin typeface="Century Gothic" panose="020B0502020202020204" pitchFamily="34" charset="0"/>
                          <a:ea typeface="+mn-ea"/>
                          <a:cs typeface="+mn-cs"/>
                        </a:rPr>
                        <a:t>Responsable</a:t>
                      </a:r>
                    </a:p>
                  </a:txBody>
                  <a:tcPr marR="0"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fr-FR" sz="1300" b="1" i="0" u="none" strike="noStrike">
                          <a:solidFill>
                            <a:schemeClr val="bg1"/>
                          </a:solidFill>
                          <a:effectLst/>
                          <a:latin typeface="Century Gothic" panose="020B0502020202020204" pitchFamily="34" charset="0"/>
                        </a:rPr>
                        <a:t>C</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rtl="0" fontAlgn="ctr"/>
                      <a:r>
                        <a:rPr lang="fr-FR" sz="1300" b="1" i="0" u="none" strike="noStrike">
                          <a:solidFill>
                            <a:schemeClr val="tx1"/>
                          </a:solidFill>
                          <a:effectLst/>
                          <a:latin typeface="Century Gothic" panose="020B0502020202020204" pitchFamily="34" charset="0"/>
                        </a:rPr>
                        <a:t>Consulté</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fr-FR" sz="1300" b="1" i="0" u="none" strike="noStrike">
                          <a:solidFill>
                            <a:schemeClr val="bg1"/>
                          </a:solidFill>
                          <a:effectLst/>
                          <a:latin typeface="Century Gothic" panose="020B0502020202020204" pitchFamily="34" charset="0"/>
                        </a:rPr>
                        <a:t>I</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rtl="0" fontAlgn="ctr"/>
                      <a:r>
                        <a:rPr lang="fr-FR" sz="1300" b="1" i="0" u="none" strike="noStrike">
                          <a:solidFill>
                            <a:schemeClr val="tx1"/>
                          </a:solidFill>
                          <a:effectLst/>
                          <a:latin typeface="Century Gothic" panose="020B0502020202020204" pitchFamily="34" charset="0"/>
                        </a:rPr>
                        <a:t>Informé</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1788986"/>
                  </a:ext>
                </a:extLst>
              </a:tr>
            </a:tbl>
          </a:graphicData>
        </a:graphic>
      </p:graphicFrame>
    </p:spTree>
    <p:extLst>
      <p:ext uri="{BB962C8B-B14F-4D97-AF65-F5344CB8AC3E}">
        <p14:creationId xmlns:p14="http://schemas.microsoft.com/office/powerpoint/2010/main" val="337345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173C0-C8FD-7964-306E-FC918AF9F99F}"/>
              </a:ext>
            </a:extLst>
          </p:cNvPr>
          <p:cNvSpPr txBox="1"/>
          <p:nvPr/>
        </p:nvSpPr>
        <p:spPr>
          <a:xfrm>
            <a:off x="335561" y="172798"/>
            <a:ext cx="11473341" cy="430887"/>
          </a:xfrm>
          <a:prstGeom prst="rect">
            <a:avLst/>
          </a:prstGeom>
          <a:noFill/>
        </p:spPr>
        <p:txBody>
          <a:bodyPr wrap="square">
            <a:spAutoFit/>
          </a:bodyPr>
          <a:lstStyle/>
          <a:p>
            <a:pPr rtl="0">
              <a:spcBef>
                <a:spcPts val="0"/>
              </a:spcBef>
              <a:spcAft>
                <a:spcPts val="0"/>
              </a:spcAft>
            </a:pPr>
            <a:r>
              <a:rPr lang="fr-FR" sz="2200" b="1" dirty="0">
                <a:solidFill>
                  <a:srgbClr val="011033"/>
                </a:solidFill>
                <a:latin typeface="Century Gothic"/>
                <a:ea typeface="Century Gothic"/>
                <a:cs typeface="Century Gothic"/>
                <a:sym typeface="Century Gothic"/>
              </a:rPr>
              <a:t>Modèle de matrice de remontée des problèmes liés aux interventions d’urgence</a:t>
            </a:r>
          </a:p>
        </p:txBody>
      </p:sp>
      <p:graphicFrame>
        <p:nvGraphicFramePr>
          <p:cNvPr id="11" name="Table 10">
            <a:extLst>
              <a:ext uri="{FF2B5EF4-FFF2-40B4-BE49-F238E27FC236}">
                <a16:creationId xmlns:a16="http://schemas.microsoft.com/office/drawing/2014/main" id="{42FE8C6C-FD0D-7552-AE65-A100D07612D9}"/>
              </a:ext>
            </a:extLst>
          </p:cNvPr>
          <p:cNvGraphicFramePr>
            <a:graphicFrameLocks noGrp="1"/>
          </p:cNvGraphicFramePr>
          <p:nvPr>
            <p:extLst>
              <p:ext uri="{D42A27DB-BD31-4B8C-83A1-F6EECF244321}">
                <p14:modId xmlns:p14="http://schemas.microsoft.com/office/powerpoint/2010/main" val="4065469045"/>
              </p:ext>
            </p:extLst>
          </p:nvPr>
        </p:nvGraphicFramePr>
        <p:xfrm>
          <a:off x="383098" y="763398"/>
          <a:ext cx="11425805" cy="3729093"/>
        </p:xfrm>
        <a:graphic>
          <a:graphicData uri="http://schemas.openxmlformats.org/drawingml/2006/table">
            <a:tbl>
              <a:tblPr firstRow="1"/>
              <a:tblGrid>
                <a:gridCol w="1953797">
                  <a:extLst>
                    <a:ext uri="{9D8B030D-6E8A-4147-A177-3AD203B41FA5}">
                      <a16:colId xmlns:a16="http://schemas.microsoft.com/office/drawing/2014/main" val="3151143784"/>
                    </a:ext>
                  </a:extLst>
                </a:gridCol>
                <a:gridCol w="1578668">
                  <a:extLst>
                    <a:ext uri="{9D8B030D-6E8A-4147-A177-3AD203B41FA5}">
                      <a16:colId xmlns:a16="http://schemas.microsoft.com/office/drawing/2014/main" val="3319195333"/>
                    </a:ext>
                  </a:extLst>
                </a:gridCol>
                <a:gridCol w="1578668">
                  <a:extLst>
                    <a:ext uri="{9D8B030D-6E8A-4147-A177-3AD203B41FA5}">
                      <a16:colId xmlns:a16="http://schemas.microsoft.com/office/drawing/2014/main" val="2066272656"/>
                    </a:ext>
                  </a:extLst>
                </a:gridCol>
                <a:gridCol w="1578668">
                  <a:extLst>
                    <a:ext uri="{9D8B030D-6E8A-4147-A177-3AD203B41FA5}">
                      <a16:colId xmlns:a16="http://schemas.microsoft.com/office/drawing/2014/main" val="1026204835"/>
                    </a:ext>
                  </a:extLst>
                </a:gridCol>
                <a:gridCol w="1578668">
                  <a:extLst>
                    <a:ext uri="{9D8B030D-6E8A-4147-A177-3AD203B41FA5}">
                      <a16:colId xmlns:a16="http://schemas.microsoft.com/office/drawing/2014/main" val="1798996210"/>
                    </a:ext>
                  </a:extLst>
                </a:gridCol>
                <a:gridCol w="1578668">
                  <a:extLst>
                    <a:ext uri="{9D8B030D-6E8A-4147-A177-3AD203B41FA5}">
                      <a16:colId xmlns:a16="http://schemas.microsoft.com/office/drawing/2014/main" val="3346450640"/>
                    </a:ext>
                  </a:extLst>
                </a:gridCol>
                <a:gridCol w="1578668">
                  <a:extLst>
                    <a:ext uri="{9D8B030D-6E8A-4147-A177-3AD203B41FA5}">
                      <a16:colId xmlns:a16="http://schemas.microsoft.com/office/drawing/2014/main" val="2635009439"/>
                    </a:ext>
                  </a:extLst>
                </a:gridCol>
              </a:tblGrid>
              <a:tr h="268448">
                <a:tc>
                  <a:txBody>
                    <a:bodyPr/>
                    <a:lstStyle/>
                    <a:p>
                      <a:pPr algn="l" rtl="0" fontAlgn="ctr"/>
                      <a:r>
                        <a:rPr lang="fr-FR"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a:noFill/>
                    </a:lnB>
                    <a:solidFill>
                      <a:srgbClr val="FFFFFF"/>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1 </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2</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3</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4</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5</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tc>
                  <a:txBody>
                    <a:bodyPr/>
                    <a:lstStyle/>
                    <a:p>
                      <a:pPr algn="l" rtl="0" fontAlgn="ctr"/>
                      <a:r>
                        <a:rPr lang="fr-FR" sz="1100" b="1" i="0" u="none" strike="noStrike">
                          <a:solidFill>
                            <a:srgbClr val="0D0D0D"/>
                          </a:solidFill>
                          <a:effectLst/>
                          <a:highlight>
                            <a:srgbClr val="E7E6E6"/>
                          </a:highlight>
                          <a:latin typeface="Century Gothic" panose="020B0502020202020204" pitchFamily="34" charset="0"/>
                        </a:rPr>
                        <a:t>Phase 6</a:t>
                      </a:r>
                    </a:p>
                  </a:txBody>
                  <a:tcPr marL="78261" marR="5217" marT="5217"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a:noFill/>
                    </a:lnB>
                    <a:solidFill>
                      <a:srgbClr val="E7E6E6"/>
                    </a:solidFill>
                  </a:tcPr>
                </a:tc>
                <a:extLst>
                  <a:ext uri="{0D108BD9-81ED-4DB2-BD59-A6C34878D82A}">
                    <a16:rowId xmlns:a16="http://schemas.microsoft.com/office/drawing/2014/main" val="3337485789"/>
                  </a:ext>
                </a:extLst>
              </a:tr>
              <a:tr h="253486">
                <a:tc>
                  <a:txBody>
                    <a:bodyPr/>
                    <a:lstStyle/>
                    <a:p>
                      <a:pPr algn="l" rtl="0" fontAlgn="ctr"/>
                      <a:r>
                        <a:rPr lang="fr-FR" sz="1000" b="0" i="0" u="none" strike="noStrike">
                          <a:solidFill>
                            <a:srgbClr val="FF5353"/>
                          </a:solidFill>
                          <a:effectLst/>
                          <a:highlight>
                            <a:srgbClr val="FFFFFF"/>
                          </a:highlight>
                          <a:latin typeface="Century Gothic" panose="020B0502020202020204" pitchFamily="34" charset="0"/>
                        </a:rPr>
                        <a:t> </a:t>
                      </a:r>
                    </a:p>
                  </a:txBody>
                  <a:tcPr marL="78261" marR="5217" marT="5217" marB="0" anchor="ctr">
                    <a:lnL>
                      <a:noFill/>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FFFFFF"/>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Détection initiale</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Évaluation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Confinement</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Résolution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Récupération</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tc>
                  <a:txBody>
                    <a:bodyPr/>
                    <a:lstStyle/>
                    <a:p>
                      <a:pPr algn="l" rtl="0" fontAlgn="t"/>
                      <a:r>
                        <a:rPr lang="fr-FR" sz="1100" b="0" i="0" u="none" strike="noStrike">
                          <a:solidFill>
                            <a:srgbClr val="0D0D0D"/>
                          </a:solidFill>
                          <a:effectLst/>
                          <a:highlight>
                            <a:srgbClr val="E7E6E6"/>
                          </a:highlight>
                          <a:latin typeface="Century Gothic" panose="020B0502020202020204" pitchFamily="34" charset="0"/>
                        </a:rPr>
                        <a:t>Vérification et apprentissage</a:t>
                      </a:r>
                    </a:p>
                  </a:txBody>
                  <a:tcPr marL="78261" marR="5217" marT="91440" marB="9144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rgbClr val="E7E6E6"/>
                    </a:solidFill>
                  </a:tcPr>
                </a:tc>
                <a:extLst>
                  <a:ext uri="{0D108BD9-81ED-4DB2-BD59-A6C34878D82A}">
                    <a16:rowId xmlns:a16="http://schemas.microsoft.com/office/drawing/2014/main" val="730063179"/>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Comité d’évaluation</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extLst>
                  <a:ext uri="{0D108BD9-81ED-4DB2-BD59-A6C34878D82A}">
                    <a16:rowId xmlns:a16="http://schemas.microsoft.com/office/drawing/2014/main" val="177001700"/>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Gestion des risques</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19528860"/>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Chargé de sécurité</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rtl="0" fontAlgn="ctr"/>
                      <a:r>
                        <a:rPr lang="fr-FR" sz="1600" b="1" i="0" u="none" strike="noStrike">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081911077"/>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Responsable de la sécurité</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D7D31"/>
                    </a:solidFill>
                  </a:tcPr>
                </a:tc>
                <a:tc>
                  <a:txBody>
                    <a:bodyPr/>
                    <a:lstStyle/>
                    <a:p>
                      <a:pPr algn="ctr" rtl="0" fontAlgn="ctr"/>
                      <a:r>
                        <a:rPr lang="fr-FR" sz="1600" b="1" i="0" u="none" strike="noStrike">
                          <a:solidFill>
                            <a:schemeClr val="bg1"/>
                          </a:solidFill>
                          <a:effectLst/>
                          <a:latin typeface="Century Gothic" panose="020B0502020202020204" pitchFamily="34" charset="0"/>
                        </a:rPr>
                        <a:t>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5B9BD5"/>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3700671587"/>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Actionnaires</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753506000"/>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Fournisseurs</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0AD47"/>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2295839468"/>
                  </a:ext>
                </a:extLst>
              </a:tr>
              <a:tr h="420355">
                <a:tc>
                  <a:txBody>
                    <a:bodyPr/>
                    <a:lstStyle/>
                    <a:p>
                      <a:pPr algn="l" rtl="0" fontAlgn="ctr"/>
                      <a:r>
                        <a:rPr lang="fr-FR" sz="1100" b="0" i="0" u="none" strike="noStrike">
                          <a:solidFill>
                            <a:srgbClr val="0D0D0D"/>
                          </a:solidFill>
                          <a:effectLst/>
                          <a:highlight>
                            <a:srgbClr val="E7E6E6"/>
                          </a:highlight>
                          <a:latin typeface="Century Gothic" panose="020B0502020202020204" pitchFamily="34" charset="0"/>
                        </a:rPr>
                        <a:t>Équipes techniques</a:t>
                      </a:r>
                    </a:p>
                  </a:txBody>
                  <a:tcPr marL="9525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7E6E6"/>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0533C"/>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ctr" rtl="0" fontAlgn="ctr"/>
                      <a:r>
                        <a:rPr lang="fr-FR" sz="1600" b="1" i="0" u="none" strike="noStrike">
                          <a:solidFill>
                            <a:schemeClr val="bg1"/>
                          </a:solidFill>
                          <a:effectLst/>
                          <a:latin typeface="Century Gothic" panose="020B0502020202020204" pitchFamily="34" charset="0"/>
                        </a:rPr>
                        <a:t>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extLst>
                  <a:ext uri="{0D108BD9-81ED-4DB2-BD59-A6C34878D82A}">
                    <a16:rowId xmlns:a16="http://schemas.microsoft.com/office/drawing/2014/main" val="4117123151"/>
                  </a:ext>
                </a:extLst>
              </a:tr>
            </a:tbl>
          </a:graphicData>
        </a:graphic>
      </p:graphicFrame>
      <p:graphicFrame>
        <p:nvGraphicFramePr>
          <p:cNvPr id="2" name="Table 1">
            <a:extLst>
              <a:ext uri="{FF2B5EF4-FFF2-40B4-BE49-F238E27FC236}">
                <a16:creationId xmlns:a16="http://schemas.microsoft.com/office/drawing/2014/main" id="{5FB7F920-6E1D-B895-8712-2C7254B25FE1}"/>
              </a:ext>
            </a:extLst>
          </p:cNvPr>
          <p:cNvGraphicFramePr>
            <a:graphicFrameLocks noGrp="1"/>
          </p:cNvGraphicFramePr>
          <p:nvPr>
            <p:extLst>
              <p:ext uri="{D42A27DB-BD31-4B8C-83A1-F6EECF244321}">
                <p14:modId xmlns:p14="http://schemas.microsoft.com/office/powerpoint/2010/main" val="445031638"/>
              </p:ext>
            </p:extLst>
          </p:nvPr>
        </p:nvGraphicFramePr>
        <p:xfrm>
          <a:off x="1341120" y="6264847"/>
          <a:ext cx="9509760" cy="420355"/>
        </p:xfrm>
        <a:graphic>
          <a:graphicData uri="http://schemas.openxmlformats.org/drawingml/2006/table">
            <a:tbl>
              <a:tblPr/>
              <a:tblGrid>
                <a:gridCol w="548640">
                  <a:extLst>
                    <a:ext uri="{9D8B030D-6E8A-4147-A177-3AD203B41FA5}">
                      <a16:colId xmlns:a16="http://schemas.microsoft.com/office/drawing/2014/main" val="1578169858"/>
                    </a:ext>
                  </a:extLst>
                </a:gridCol>
                <a:gridCol w="1828800">
                  <a:extLst>
                    <a:ext uri="{9D8B030D-6E8A-4147-A177-3AD203B41FA5}">
                      <a16:colId xmlns:a16="http://schemas.microsoft.com/office/drawing/2014/main" val="428456739"/>
                    </a:ext>
                  </a:extLst>
                </a:gridCol>
                <a:gridCol w="548640">
                  <a:extLst>
                    <a:ext uri="{9D8B030D-6E8A-4147-A177-3AD203B41FA5}">
                      <a16:colId xmlns:a16="http://schemas.microsoft.com/office/drawing/2014/main" val="1458320998"/>
                    </a:ext>
                  </a:extLst>
                </a:gridCol>
                <a:gridCol w="1998428">
                  <a:extLst>
                    <a:ext uri="{9D8B030D-6E8A-4147-A177-3AD203B41FA5}">
                      <a16:colId xmlns:a16="http://schemas.microsoft.com/office/drawing/2014/main" val="3751127959"/>
                    </a:ext>
                  </a:extLst>
                </a:gridCol>
                <a:gridCol w="532737">
                  <a:extLst>
                    <a:ext uri="{9D8B030D-6E8A-4147-A177-3AD203B41FA5}">
                      <a16:colId xmlns:a16="http://schemas.microsoft.com/office/drawing/2014/main" val="3849318829"/>
                    </a:ext>
                  </a:extLst>
                </a:gridCol>
                <a:gridCol w="1675075">
                  <a:extLst>
                    <a:ext uri="{9D8B030D-6E8A-4147-A177-3AD203B41FA5}">
                      <a16:colId xmlns:a16="http://schemas.microsoft.com/office/drawing/2014/main" val="3223800669"/>
                    </a:ext>
                  </a:extLst>
                </a:gridCol>
                <a:gridCol w="548640">
                  <a:extLst>
                    <a:ext uri="{9D8B030D-6E8A-4147-A177-3AD203B41FA5}">
                      <a16:colId xmlns:a16="http://schemas.microsoft.com/office/drawing/2014/main" val="564483372"/>
                    </a:ext>
                  </a:extLst>
                </a:gridCol>
                <a:gridCol w="1828800">
                  <a:extLst>
                    <a:ext uri="{9D8B030D-6E8A-4147-A177-3AD203B41FA5}">
                      <a16:colId xmlns:a16="http://schemas.microsoft.com/office/drawing/2014/main" val="3382154802"/>
                    </a:ext>
                  </a:extLst>
                </a:gridCol>
              </a:tblGrid>
              <a:tr h="420355">
                <a:tc>
                  <a:txBody>
                    <a:bodyPr/>
                    <a:lstStyle/>
                    <a:p>
                      <a:pPr algn="ctr" rtl="0" fontAlgn="ctr"/>
                      <a:r>
                        <a:rPr lang="fr-FR" sz="1300" b="1" i="0" u="none" strike="noStrike">
                          <a:solidFill>
                            <a:schemeClr val="bg1"/>
                          </a:solidFill>
                          <a:effectLst/>
                          <a:latin typeface="Century Gothic" panose="020B0502020202020204" pitchFamily="34" charset="0"/>
                        </a:rPr>
                        <a:t>R</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0533C"/>
                    </a:solidFill>
                  </a:tcPr>
                </a:tc>
                <a:tc>
                  <a:txBody>
                    <a:bodyPr/>
                    <a:lstStyle/>
                    <a:p>
                      <a:pPr algn="l" rtl="0" fontAlgn="ctr"/>
                      <a:r>
                        <a:rPr lang="fr-FR" sz="1300" b="1" i="0" u="none" strike="noStrike">
                          <a:solidFill>
                            <a:schemeClr val="tx1"/>
                          </a:solidFill>
                          <a:effectLst/>
                          <a:latin typeface="Century Gothic" panose="020B0502020202020204" pitchFamily="34" charset="0"/>
                        </a:rPr>
                        <a:t>En charge</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fr-FR" sz="1300" b="1" i="0" u="none" strike="noStrike">
                          <a:solidFill>
                            <a:schemeClr val="bg1"/>
                          </a:solidFill>
                          <a:effectLst/>
                          <a:latin typeface="Century Gothic" panose="020B0502020202020204" pitchFamily="34" charset="0"/>
                        </a:rPr>
                        <a:t>A </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algn="l" rtl="0" fontAlgn="ctr"/>
                      <a:r>
                        <a:rPr lang="fr-FR" sz="1300" b="1" i="0" u="none" strike="noStrike" kern="1200">
                          <a:solidFill>
                            <a:schemeClr val="tx1"/>
                          </a:solidFill>
                          <a:effectLst/>
                          <a:latin typeface="Century Gothic" panose="020B0502020202020204" pitchFamily="34" charset="0"/>
                          <a:ea typeface="+mn-ea"/>
                          <a:cs typeface="+mn-cs"/>
                        </a:rPr>
                        <a:t>Responsable</a:t>
                      </a:r>
                    </a:p>
                  </a:txBody>
                  <a:tcPr marR="0"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rtl="0" fontAlgn="ctr"/>
                      <a:r>
                        <a:rPr lang="fr-FR" sz="1300" b="1" i="0" u="none" strike="noStrike">
                          <a:solidFill>
                            <a:schemeClr val="bg1"/>
                          </a:solidFill>
                          <a:effectLst/>
                          <a:latin typeface="Century Gothic" panose="020B0502020202020204" pitchFamily="34" charset="0"/>
                        </a:rPr>
                        <a:t>C</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l" rtl="0" fontAlgn="ctr"/>
                      <a:r>
                        <a:rPr lang="fr-FR" sz="1300" b="1" i="0" u="none" strike="noStrike">
                          <a:solidFill>
                            <a:schemeClr val="tx1"/>
                          </a:solidFill>
                          <a:effectLst/>
                          <a:latin typeface="Century Gothic" panose="020B0502020202020204" pitchFamily="34" charset="0"/>
                        </a:rPr>
                        <a:t>Consulté</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fr-FR" sz="1300" b="1" i="0" u="none" strike="noStrike">
                          <a:solidFill>
                            <a:schemeClr val="bg1"/>
                          </a:solidFill>
                          <a:effectLst/>
                          <a:latin typeface="Century Gothic" panose="020B0502020202020204" pitchFamily="34" charset="0"/>
                        </a:rPr>
                        <a:t>I</a:t>
                      </a:r>
                    </a:p>
                  </a:txBody>
                  <a:tcPr marL="5217"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l" rtl="0" fontAlgn="ctr"/>
                      <a:r>
                        <a:rPr lang="fr-FR" sz="1300" b="1" i="0" u="none" strike="noStrike">
                          <a:solidFill>
                            <a:schemeClr val="tx1"/>
                          </a:solidFill>
                          <a:effectLst/>
                          <a:latin typeface="Century Gothic" panose="020B0502020202020204" pitchFamily="34" charset="0"/>
                        </a:rPr>
                        <a:t>Informé</a:t>
                      </a:r>
                    </a:p>
                  </a:txBody>
                  <a:tcPr marR="5217" marT="521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1788986"/>
                  </a:ext>
                </a:extLst>
              </a:tr>
            </a:tbl>
          </a:graphicData>
        </a:graphic>
      </p:graphicFrame>
    </p:spTree>
    <p:extLst>
      <p:ext uri="{BB962C8B-B14F-4D97-AF65-F5344CB8AC3E}">
        <p14:creationId xmlns:p14="http://schemas.microsoft.com/office/powerpoint/2010/main" val="271514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199</TotalTime>
  <Words>726</Words>
  <Application>Microsoft Office PowerPoint</Application>
  <PresentationFormat>Widescreen</PresentationFormat>
  <Paragraphs>292</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min qu</cp:lastModifiedBy>
  <cp:revision>66</cp:revision>
  <dcterms:created xsi:type="dcterms:W3CDTF">2024-06-23T02:36:30Z</dcterms:created>
  <dcterms:modified xsi:type="dcterms:W3CDTF">2024-11-06T13:38:46Z</dcterms:modified>
</cp:coreProperties>
</file>