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7" r:id="rId2"/>
    <p:sldId id="29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EF8B47"/>
    <a:srgbClr val="8EA9DB"/>
    <a:srgbClr val="32A5DE"/>
    <a:srgbClr val="0099FF"/>
    <a:srgbClr val="F9DC7C"/>
    <a:srgbClr val="F2A16A"/>
    <a:srgbClr val="68BCE6"/>
    <a:srgbClr val="FFD75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8" autoAdjust="0"/>
    <p:restoredTop sz="94651"/>
  </p:normalViewPr>
  <p:slideViewPr>
    <p:cSldViewPr snapToGrid="0">
      <p:cViewPr varScale="1">
        <p:scale>
          <a:sx n="59" d="100"/>
          <a:sy n="59" d="100"/>
        </p:scale>
        <p:origin x="90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B7025-4018-49F6-B050-59D8F10E5030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D7A5B-DC59-4C1D-AF2E-A7C5BA8F2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0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e79d9e627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e79d9e627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g2e79d9e6279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D7A6-44BD-D6A9-D55B-B5901B834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EAD59-4519-9FCD-B39C-187D6AF6C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5110F-1EE8-124F-A9B0-C87D86F1F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6A349-B1E8-D267-6F22-19AF2686F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87765-B180-2FE9-4959-9717F81A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2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15B4A-238F-7DD8-9008-AB9E737D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76227-3CFA-4CA4-E90F-BF7EC30C3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508E3-78C3-C128-5BA1-63F00AD3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50FDA-1150-F2CE-9570-6EF3DDB1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CA881-1EB5-113B-5564-24D96B2D0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BD56C-1158-1330-B18E-6E5EED108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9280F-F22F-0D38-7A1D-6D533F0E1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0EB41-FA28-65C0-8FD6-5B045AC78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1C96-E78C-66B3-424A-429615C8A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F0FB-652D-7D13-E3CB-41FA05FF1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FE4CC-91D0-23BE-B341-CA0BA8C77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5B640-BF25-831C-AE6B-24BA33A6A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7CAB-9CCC-5073-D260-F74FD120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03CE5-66C8-0F37-1BCB-F67754220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4C3CE-901D-6506-12C6-9D227C70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6967A-2B7E-27F7-6FB6-E756E73A2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F3-2EE0-4C03-65BD-59779E53C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982A7-A780-B568-1E19-9C4DFDA9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7BE06-C164-E462-E7FC-A8BA39100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D636C-24C4-E3CA-3320-0A9F4557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FAAD2-37BE-F9CB-214B-B412C7605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00116-014B-6263-F4E2-630EC6545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B0F2D-8A14-0F9F-E979-65790408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659D1-E8B8-6D3F-08B6-0AB093D6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807FD-E0AF-8961-F864-B6CB93E64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6493FB-0F2C-2AEC-3F0F-DCDC8496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7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BB92-0B4A-4459-2307-CB85CDEE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AD220-A626-4AD7-EEDB-7297C0A2F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054B2-E284-C60C-CFFF-435AAD9F8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457D66-B664-9076-336E-597882CE9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D92D0-1AD4-036D-7E6D-5D9C58525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2BDA72-8887-E2A7-D70F-A3B84CB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463FF-63FE-411E-820E-90AFA9D4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1345-2487-8CD8-C7BE-75060762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4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FC71C-ECDC-4E0B-035B-14BA1FB76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5225A-A95D-E532-DD6F-7D5B67EC3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1EB7-DD64-A56E-D65C-08AFA083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B374C-8FB3-3858-EBF8-26A22DFB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3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35E991-EAE9-63A9-9D01-8633888F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E2FA4C-0A8A-81D2-F176-2209C7E8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4C79BB-39F1-DC4B-DF1C-895B06489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0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FC58-C7CB-DA18-8EAC-E77CDAB6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F3F-B32E-02F1-F395-AB64EB624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CF226-9817-20FB-7E62-461AE41CB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8364A-C3DD-B9FA-29B2-FB6F3FAD6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BB917-862C-00A6-5DB4-ABC4386F5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BDBA3-CA6A-25EE-42A7-EC7044ED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9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80A4-EF5C-C09F-705A-FE0586E3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B3D25-C201-26FE-B4D5-FC2B1298E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83C74-C571-FF1D-5151-36B2443F7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B2BDC-2992-C7BD-6C63-8AC2005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5DD9E-76CC-CB4D-D27E-67EEA3FA9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F54F1-71B6-6AF2-65B4-ABB249D6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04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AA5F9E-D0E2-06E6-5BBA-ED33E5B1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E71F33-6D35-FF6F-AB7C-4E8EB9880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BCB7-21D8-9DAF-B59B-25D902AE2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E09F09-59B3-489E-8070-C50CD83CC36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C322A-E287-F097-A6D5-EFB9616E0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23976-799C-A377-4815-94AB941CA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03649-8F28-4ADE-8A7F-AF0847E9D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12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accent4">
                <a:lumMod val="40000"/>
                <a:lumOff val="60000"/>
                <a:alpha val="4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4AD65-1A1A-5D38-30AC-4EF78B2D8807}"/>
              </a:ext>
            </a:extLst>
          </p:cNvPr>
          <p:cNvSpPr txBox="1"/>
          <p:nvPr/>
        </p:nvSpPr>
        <p:spPr>
          <a:xfrm>
            <a:off x="361544" y="1900553"/>
            <a:ext cx="4324756" cy="410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 utiliser ce modèle : </a:t>
            </a:r>
            <a:br>
              <a:rPr lang="en-US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300" dirty="0">
                <a:solidFill>
                  <a:srgbClr val="000000"/>
                </a:solidFill>
                <a:latin typeface="Century Gothic" panose="020B0502020202020204" pitchFamily="34" charset="0"/>
              </a:rPr>
              <a:t>utilisez ce modèle pour gérer et faire remonter efficacement les problèmes liés à la santé, en veillant à ce que les préoccupations en matière de soins aux patients soient traitées rapidement par le personnel approprié selon les normes établies.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Caractéristiques notables du modèle : </a:t>
            </a:r>
            <a:br>
              <a:rPr lang="en-US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fr-FR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modèle comprend des colonnes Niveaux de remontée, Normes de remontée et Participants (par exemple, personnes du secteur de la santé et leurs rôles/titres), fournissant un cadre clair pour définir les niveaux de remontée, les normes à suivre et les rôles impliqués à chaque niveau. </a:t>
            </a:r>
          </a:p>
        </p:txBody>
      </p:sp>
      <p:pic>
        <p:nvPicPr>
          <p:cNvPr id="90" name="Google Shape;90;p13">
            <a:hlinkClick r:id="rId3"/>
          </p:cNvPr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69968" y="496430"/>
            <a:ext cx="3744561" cy="74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361544" y="258507"/>
            <a:ext cx="7608393" cy="1292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600" b="1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Modèle de matrice de remontée des problèmes liés à la santé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B06C32-8F67-F7C4-AB09-081CC6055A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" t="388" r="379" b="1193"/>
          <a:stretch/>
        </p:blipFill>
        <p:spPr>
          <a:xfrm>
            <a:off x="5243821" y="2060574"/>
            <a:ext cx="6470708" cy="3312043"/>
          </a:xfrm>
          <a:prstGeom prst="rect">
            <a:avLst/>
          </a:prstGeom>
          <a:effectLst>
            <a:outerShdw blurRad="50800" dist="1016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7173C0-C8FD-7964-306E-FC918AF9F99F}"/>
              </a:ext>
            </a:extLst>
          </p:cNvPr>
          <p:cNvSpPr txBox="1"/>
          <p:nvPr/>
        </p:nvSpPr>
        <p:spPr>
          <a:xfrm>
            <a:off x="335561" y="172798"/>
            <a:ext cx="105882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fr-FR" sz="3200" b="1" dirty="0">
                <a:solidFill>
                  <a:srgbClr val="01103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Matrice de remontée des problèmes liés à la santé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6BF3C59-034A-41C4-B243-B90E6E52B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653443"/>
              </p:ext>
            </p:extLst>
          </p:nvPr>
        </p:nvGraphicFramePr>
        <p:xfrm>
          <a:off x="335562" y="885147"/>
          <a:ext cx="11467748" cy="5811040"/>
        </p:xfrm>
        <a:graphic>
          <a:graphicData uri="http://schemas.openxmlformats.org/drawingml/2006/table">
            <a:tbl>
              <a:tblPr firstRow="1" firstCol="1" bandRow="1"/>
              <a:tblGrid>
                <a:gridCol w="2648855">
                  <a:extLst>
                    <a:ext uri="{9D8B030D-6E8A-4147-A177-3AD203B41FA5}">
                      <a16:colId xmlns:a16="http://schemas.microsoft.com/office/drawing/2014/main" val="3869124336"/>
                    </a:ext>
                  </a:extLst>
                </a:gridCol>
                <a:gridCol w="2795897">
                  <a:extLst>
                    <a:ext uri="{9D8B030D-6E8A-4147-A177-3AD203B41FA5}">
                      <a16:colId xmlns:a16="http://schemas.microsoft.com/office/drawing/2014/main" val="1264865384"/>
                    </a:ext>
                  </a:extLst>
                </a:gridCol>
                <a:gridCol w="3011667">
                  <a:extLst>
                    <a:ext uri="{9D8B030D-6E8A-4147-A177-3AD203B41FA5}">
                      <a16:colId xmlns:a16="http://schemas.microsoft.com/office/drawing/2014/main" val="438442591"/>
                    </a:ext>
                  </a:extLst>
                </a:gridCol>
                <a:gridCol w="3011329">
                  <a:extLst>
                    <a:ext uri="{9D8B030D-6E8A-4147-A177-3AD203B41FA5}">
                      <a16:colId xmlns:a16="http://schemas.microsoft.com/office/drawing/2014/main" val="925669782"/>
                    </a:ext>
                  </a:extLst>
                </a:gridCol>
              </a:tblGrid>
              <a:tr h="557759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FFFF"/>
                          </a:solidFill>
                          <a:effectLst/>
                          <a:highlight>
                            <a:srgbClr val="FF5353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5353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highlight>
                            <a:srgbClr val="0070C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5529" marR="5552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ED7D31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5529" marR="5552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b="1">
                          <a:solidFill>
                            <a:srgbClr val="000000"/>
                          </a:solidFill>
                          <a:effectLst/>
                          <a:highlight>
                            <a:srgbClr val="00A4C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5529" marR="5552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044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highlight>
                            <a:srgbClr val="FF5353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Problème</a:t>
                      </a:r>
                    </a:p>
                  </a:txBody>
                  <a:tcPr marL="55529" marR="55529" marT="91440" marB="91440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highlight>
                            <a:srgbClr val="0070C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Niveaux de remontée</a:t>
                      </a:r>
                    </a:p>
                  </a:txBody>
                  <a:tcPr marL="55529" marR="55529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highlight>
                            <a:srgbClr val="ED7D31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Normes de remontée</a:t>
                      </a:r>
                    </a:p>
                  </a:txBody>
                  <a:tcPr marL="55529" marR="55529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FFFFFF"/>
                          </a:solidFill>
                          <a:effectLst/>
                          <a:highlight>
                            <a:srgbClr val="00A4C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Participants</a:t>
                      </a:r>
                    </a:p>
                  </a:txBody>
                  <a:tcPr marL="55529" marR="55529" marT="91440" marB="9144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161530"/>
                  </a:ext>
                </a:extLst>
              </a:tr>
              <a:tr h="21005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FFFFFF"/>
                          </a:solidFill>
                          <a:effectLst/>
                          <a:highlight>
                            <a:srgbClr val="FF5353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5529" marR="55529" marT="0" marB="91440" anchor="b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3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fr-FR" sz="1100" i="1">
                          <a:solidFill>
                            <a:srgbClr val="FFFFFF"/>
                          </a:solidFill>
                          <a:effectLst/>
                          <a:highlight>
                            <a:srgbClr val="0070C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Définit le niveau d’urgence et les étapes de réponse correspondantes</a:t>
                      </a:r>
                    </a:p>
                  </a:txBody>
                  <a:tcPr marL="55529" marR="55529" marT="9144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FFFFFF"/>
                          </a:solidFill>
                          <a:effectLst/>
                          <a:highlight>
                            <a:srgbClr val="ED7D31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Décrit les critères de remontée d’un problème dans le contexte des soins de santé</a:t>
                      </a:r>
                    </a:p>
                  </a:txBody>
                  <a:tcPr marL="55529" marR="55529" marT="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i="1">
                          <a:solidFill>
                            <a:srgbClr val="FFFFFF"/>
                          </a:solidFill>
                          <a:effectLst/>
                          <a:highlight>
                            <a:srgbClr val="00A4C0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Répertorie les personnes ou équipes impliquées à chaque niveau</a:t>
                      </a:r>
                    </a:p>
                  </a:txBody>
                  <a:tcPr marL="55529" marR="55529" marT="0" marB="9144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4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92812"/>
                  </a:ext>
                </a:extLst>
              </a:tr>
              <a:tr h="87134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Préoccupations en matière de sécurité des patients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 1 - Réponse immédiate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spc="-10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Toute menace pour la sécurité des patients, y compris les pannes d’équipement ou les erreurs de procédure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Infirmière de garde, chargé de sécurité, directeur médical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487642"/>
                  </a:ext>
                </a:extLst>
              </a:tr>
              <a:tr h="789163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Retard des résultats de laboratoire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 2 - Priorité élevée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Délais de plus de 24 heures pour les résultats de laboratoire critiques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Technicien de laboratoire, superviseur de service, prestataire de soins de santé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971352"/>
                  </a:ext>
                </a:extLst>
              </a:tr>
              <a:tr h="87134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Violation de la confidentialité des données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 3 - Critique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Tout accès non autorisé ou toute perte de données des patients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Équipe de sécurité informatique, responsable de la conformité, conseiller juridique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639857"/>
                  </a:ext>
                </a:extLst>
              </a:tr>
              <a:tr h="87134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Manque de personnel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 4 - Priorité modérée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Effectifs inférieurs aux exigences minimales requises pour assurer la sécurité des soins aux patients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Ressources humaines, chefs de service, responsable des soins infirmiers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963202"/>
                  </a:ext>
                </a:extLst>
              </a:tr>
              <a:tr h="87134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highlight>
                            <a:srgbClr val="E7E6E6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Dysfonctionnement d’équipement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Niveau 1 - Réponse immédiate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L’équipement essentiel aux soins des patients ne fonctionne pas correctement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Ingénierie biomédicale, chef de service, personnel clinique</a:t>
                      </a:r>
                    </a:p>
                  </a:txBody>
                  <a:tcPr marL="55529" marR="55529" marT="0" marB="0" anchor="ctr">
                    <a:lnL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373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276163"/>
                  </a:ext>
                </a:extLst>
              </a:tr>
            </a:tbl>
          </a:graphicData>
        </a:graphic>
      </p:graphicFrame>
      <p:pic>
        <p:nvPicPr>
          <p:cNvPr id="3" name="Graphic 3727" descr="Stéthoscope sur fond uni">
            <a:extLst>
              <a:ext uri="{FF2B5EF4-FFF2-40B4-BE49-F238E27FC236}">
                <a16:creationId xmlns:a16="http://schemas.microsoft.com/office/drawing/2014/main" id="{92D5B94C-A95E-0AB2-7891-45FBC938E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8248" y="933492"/>
            <a:ext cx="457200" cy="457200"/>
          </a:xfrm>
          <a:prstGeom prst="rect">
            <a:avLst/>
          </a:prstGeom>
        </p:spPr>
      </p:pic>
      <p:pic>
        <p:nvPicPr>
          <p:cNvPr id="6" name="Graphic 3727" descr="Avertissement sur fond uni">
            <a:extLst>
              <a:ext uri="{FF2B5EF4-FFF2-40B4-BE49-F238E27FC236}">
                <a16:creationId xmlns:a16="http://schemas.microsoft.com/office/drawing/2014/main" id="{92D5B94C-A95E-0AB2-7891-45FBC938E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14071" y="933492"/>
            <a:ext cx="458787" cy="457200"/>
          </a:xfrm>
          <a:prstGeom prst="rect">
            <a:avLst/>
          </a:prstGeom>
        </p:spPr>
      </p:pic>
      <p:pic>
        <p:nvPicPr>
          <p:cNvPr id="7" name="Graphic 3723" descr="Liste de contrôle sur fond uni">
            <a:extLst>
              <a:ext uri="{FF2B5EF4-FFF2-40B4-BE49-F238E27FC236}">
                <a16:creationId xmlns:a16="http://schemas.microsoft.com/office/drawing/2014/main" id="{70FC53EC-3EDF-4F0B-7604-ABDE5FEA0A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94387" y="933492"/>
            <a:ext cx="452437" cy="457200"/>
          </a:xfrm>
          <a:prstGeom prst="rect">
            <a:avLst/>
          </a:prstGeom>
        </p:spPr>
      </p:pic>
      <p:pic>
        <p:nvPicPr>
          <p:cNvPr id="8" name="Graphic 3725" descr="Utilisateurs sur fond uni">
            <a:extLst>
              <a:ext uri="{FF2B5EF4-FFF2-40B4-BE49-F238E27FC236}">
                <a16:creationId xmlns:a16="http://schemas.microsoft.com/office/drawing/2014/main" id="{7FE386DA-1412-8A38-7D12-DF8241A21F5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61198" y="933492"/>
            <a:ext cx="458787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49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081831"/>
              </p:ext>
            </p:extLst>
          </p:nvPr>
        </p:nvGraphicFramePr>
        <p:xfrm>
          <a:off x="787790" y="1050352"/>
          <a:ext cx="10227213" cy="2623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623577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456</Words>
  <Application>Microsoft Office PowerPoint</Application>
  <PresentationFormat>Widescreen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Agustina Moschcovich</dc:creator>
  <cp:lastModifiedBy>Chris Green</cp:lastModifiedBy>
  <cp:revision>44</cp:revision>
  <dcterms:created xsi:type="dcterms:W3CDTF">2024-06-23T02:36:30Z</dcterms:created>
  <dcterms:modified xsi:type="dcterms:W3CDTF">2024-10-23T08:51:52Z</dcterms:modified>
</cp:coreProperties>
</file>