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9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EF8B47"/>
    <a:srgbClr val="8EA9DB"/>
    <a:srgbClr val="32A5DE"/>
    <a:srgbClr val="0099FF"/>
    <a:srgbClr val="F9DC7C"/>
    <a:srgbClr val="F2A16A"/>
    <a:srgbClr val="68BCE6"/>
    <a:srgbClr val="FFD75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94651"/>
  </p:normalViewPr>
  <p:slideViewPr>
    <p:cSldViewPr snapToGrid="0">
      <p:cViewPr varScale="1">
        <p:scale>
          <a:sx n="59" d="100"/>
          <a:sy n="59" d="100"/>
        </p:scale>
        <p:origin x="90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2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4">
                <a:lumMod val="40000"/>
                <a:lumOff val="60000"/>
                <a:alpha val="4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61544" y="1900553"/>
            <a:ext cx="4324756" cy="410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: </a:t>
            </a:r>
            <a:br>
              <a:rPr lang="en-US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300" dirty="0">
                <a:solidFill>
                  <a:srgbClr val="000000"/>
                </a:solidFill>
                <a:latin typeface="Century Gothic" panose="020B0502020202020204" pitchFamily="34" charset="0"/>
              </a:rPr>
              <a:t>utilisez ce modèle pour gérer et faire remonter efficacement les problèmes liés à la santé, en veillant à ce que les préoccupations en matière de soins aux patients soient traitées rapidement par le personnel approprié selon les normes établies.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br>
              <a:rPr lang="en-US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modèle comprend des colonnes Niveaux de remontée, Normes de remontée et Participants (par exemple, personnes du secteur de la santé et leurs rôles/titres), fournissant un cadre clair pour définir les niveaux de remontée, les normes à suivre et les rôles impliqués à chaque niveau. </a:t>
            </a:r>
          </a:p>
        </p:txBody>
      </p:sp>
      <p:pic>
        <p:nvPicPr>
          <p:cNvPr id="90" name="Google Shape;90;p13">
            <a:hlinkClick r:id="rId3"/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9968" y="496430"/>
            <a:ext cx="3744561" cy="74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61544" y="258507"/>
            <a:ext cx="7608393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de matrice de remontée des problèmes liés à la santé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B06C32-8F67-F7C4-AB09-081CC6055A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" t="388" r="379" b="1193"/>
          <a:stretch/>
        </p:blipFill>
        <p:spPr>
          <a:xfrm>
            <a:off x="5243821" y="2060574"/>
            <a:ext cx="6470708" cy="3312043"/>
          </a:xfrm>
          <a:prstGeom prst="rect">
            <a:avLst/>
          </a:prstGeom>
          <a:effectLst>
            <a:outerShdw blurRad="50800" dist="1016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105882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sz="3200" b="1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de remontée des problèmes liés à la santé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BF3C59-034A-41C4-B243-B90E6E52B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653443"/>
              </p:ext>
            </p:extLst>
          </p:nvPr>
        </p:nvGraphicFramePr>
        <p:xfrm>
          <a:off x="335562" y="885147"/>
          <a:ext cx="11467748" cy="5811040"/>
        </p:xfrm>
        <a:graphic>
          <a:graphicData uri="http://schemas.openxmlformats.org/drawingml/2006/table">
            <a:tbl>
              <a:tblPr firstRow="1" firstCol="1" bandRow="1"/>
              <a:tblGrid>
                <a:gridCol w="2648855">
                  <a:extLst>
                    <a:ext uri="{9D8B030D-6E8A-4147-A177-3AD203B41FA5}">
                      <a16:colId xmlns:a16="http://schemas.microsoft.com/office/drawing/2014/main" val="3869124336"/>
                    </a:ext>
                  </a:extLst>
                </a:gridCol>
                <a:gridCol w="2795897">
                  <a:extLst>
                    <a:ext uri="{9D8B030D-6E8A-4147-A177-3AD203B41FA5}">
                      <a16:colId xmlns:a16="http://schemas.microsoft.com/office/drawing/2014/main" val="1264865384"/>
                    </a:ext>
                  </a:extLst>
                </a:gridCol>
                <a:gridCol w="3011667">
                  <a:extLst>
                    <a:ext uri="{9D8B030D-6E8A-4147-A177-3AD203B41FA5}">
                      <a16:colId xmlns:a16="http://schemas.microsoft.com/office/drawing/2014/main" val="438442591"/>
                    </a:ext>
                  </a:extLst>
                </a:gridCol>
                <a:gridCol w="3011329">
                  <a:extLst>
                    <a:ext uri="{9D8B030D-6E8A-4147-A177-3AD203B41FA5}">
                      <a16:colId xmlns:a16="http://schemas.microsoft.com/office/drawing/2014/main" val="925669782"/>
                    </a:ext>
                  </a:extLst>
                </a:gridCol>
              </a:tblGrid>
              <a:tr h="55775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FFFFFF"/>
                          </a:solidFill>
                          <a:effectLst/>
                          <a:highlight>
                            <a:srgbClr val="FF5353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5353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highlight>
                            <a:srgbClr val="0070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5529" marR="5552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5529" marR="5552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A4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5529" marR="5552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044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FF5353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Problème</a:t>
                      </a:r>
                    </a:p>
                  </a:txBody>
                  <a:tcPr marL="55529" marR="55529" marT="91440" marB="91440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0070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Niveaux de remontée</a:t>
                      </a:r>
                    </a:p>
                  </a:txBody>
                  <a:tcPr marL="55529" marR="55529" marT="91440" marB="914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ED7D31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Normes de remontée</a:t>
                      </a:r>
                    </a:p>
                  </a:txBody>
                  <a:tcPr marL="55529" marR="55529" marT="91440" marB="914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highlight>
                            <a:srgbClr val="00A4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Participants</a:t>
                      </a:r>
                    </a:p>
                  </a:txBody>
                  <a:tcPr marL="55529" marR="55529" marT="91440" marB="914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161530"/>
                  </a:ext>
                </a:extLst>
              </a:tr>
              <a:tr h="21005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FFFFFF"/>
                          </a:solidFill>
                          <a:effectLst/>
                          <a:highlight>
                            <a:srgbClr val="FF5353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5529" marR="55529" marT="0" marB="91440" anchor="b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100" i="1">
                          <a:solidFill>
                            <a:srgbClr val="FFFFFF"/>
                          </a:solidFill>
                          <a:effectLst/>
                          <a:highlight>
                            <a:srgbClr val="0070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Définit le niveau d’urgence et les étapes de réponse correspondantes</a:t>
                      </a:r>
                    </a:p>
                  </a:txBody>
                  <a:tcPr marL="55529" marR="55529" marT="91440" marB="9144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FFFFFF"/>
                          </a:solidFill>
                          <a:effectLst/>
                          <a:highlight>
                            <a:srgbClr val="ED7D31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Décrit les critères de remontée d’un problème dans le contexte des soins de santé</a:t>
                      </a:r>
                    </a:p>
                  </a:txBody>
                  <a:tcPr marL="55529" marR="55529" marT="0" marB="9144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FFFFFF"/>
                          </a:solidFill>
                          <a:effectLst/>
                          <a:highlight>
                            <a:srgbClr val="00A4C0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Répertorie les personnes ou équipes impliquées à chaque niveau</a:t>
                      </a:r>
                    </a:p>
                  </a:txBody>
                  <a:tcPr marL="55529" marR="55529" marT="0" marB="9144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4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92812"/>
                  </a:ext>
                </a:extLst>
              </a:tr>
              <a:tr h="871348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Préoccupations en matière de sécurité des patients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 1 - Réponse immédiate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spc="-10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Toute menace pour la sécurité des patients, y compris les pannes d’équipement ou les erreurs de procédure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Infirmière de garde, chargé de sécurité, directeur médical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487642"/>
                  </a:ext>
                </a:extLst>
              </a:tr>
              <a:tr h="789163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Retard des résultats de laboratoire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 2 - Priorité élevée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Délais de plus de 24 heures pour les résultats de laboratoire critiques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Technicien de laboratoire, superviseur de service, prestataire de soins de santé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971352"/>
                  </a:ext>
                </a:extLst>
              </a:tr>
              <a:tr h="871348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Violation de la confidentialité des données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 3 - Critique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Tout accès non autorisé ou toute perte de données des patients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Équipe de sécurité informatique, responsable de la conformité, conseiller juridique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39857"/>
                  </a:ext>
                </a:extLst>
              </a:tr>
              <a:tr h="871348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Manque de personnel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 4 - Priorité modérée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Effectifs inférieurs aux exigences minimales requises pour assurer la sécurité des soins aux patients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Ressources humaines, chefs de service, responsable des soins infirmiers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963202"/>
                  </a:ext>
                </a:extLst>
              </a:tr>
              <a:tr h="871348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Dysfonctionnement d’équipement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Niveau 1 - Réponse immédiate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L’équipement essentiel aux soins des patients ne fonctionne pas correctement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Ingénierie biomédicale, chef de service, personnel clinique</a:t>
                      </a:r>
                    </a:p>
                  </a:txBody>
                  <a:tcPr marL="55529" marR="55529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276163"/>
                  </a:ext>
                </a:extLst>
              </a:tr>
            </a:tbl>
          </a:graphicData>
        </a:graphic>
      </p:graphicFrame>
      <p:pic>
        <p:nvPicPr>
          <p:cNvPr id="3" name="Graphic 3727" descr="Stéthoscope sur fond uni">
            <a:extLst>
              <a:ext uri="{FF2B5EF4-FFF2-40B4-BE49-F238E27FC236}">
                <a16:creationId xmlns:a16="http://schemas.microsoft.com/office/drawing/2014/main" id="{92D5B94C-A95E-0AB2-7891-45FBC938E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8248" y="933492"/>
            <a:ext cx="457200" cy="457200"/>
          </a:xfrm>
          <a:prstGeom prst="rect">
            <a:avLst/>
          </a:prstGeom>
        </p:spPr>
      </p:pic>
      <p:pic>
        <p:nvPicPr>
          <p:cNvPr id="6" name="Graphic 3727" descr="Avertissement sur fond uni">
            <a:extLst>
              <a:ext uri="{FF2B5EF4-FFF2-40B4-BE49-F238E27FC236}">
                <a16:creationId xmlns:a16="http://schemas.microsoft.com/office/drawing/2014/main" id="{92D5B94C-A95E-0AB2-7891-45FBC938E4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14071" y="933492"/>
            <a:ext cx="458787" cy="457200"/>
          </a:xfrm>
          <a:prstGeom prst="rect">
            <a:avLst/>
          </a:prstGeom>
        </p:spPr>
      </p:pic>
      <p:pic>
        <p:nvPicPr>
          <p:cNvPr id="7" name="Graphic 3723" descr="Liste de contrôle sur fond uni">
            <a:extLst>
              <a:ext uri="{FF2B5EF4-FFF2-40B4-BE49-F238E27FC236}">
                <a16:creationId xmlns:a16="http://schemas.microsoft.com/office/drawing/2014/main" id="{70FC53EC-3EDF-4F0B-7604-ABDE5FEA0A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94387" y="933492"/>
            <a:ext cx="452437" cy="457200"/>
          </a:xfrm>
          <a:prstGeom prst="rect">
            <a:avLst/>
          </a:prstGeom>
        </p:spPr>
      </p:pic>
      <p:pic>
        <p:nvPicPr>
          <p:cNvPr id="8" name="Graphic 3725" descr="Utilisateurs sur fond uni">
            <a:extLst>
              <a:ext uri="{FF2B5EF4-FFF2-40B4-BE49-F238E27FC236}">
                <a16:creationId xmlns:a16="http://schemas.microsoft.com/office/drawing/2014/main" id="{7FE386DA-1412-8A38-7D12-DF8241A21F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61198" y="933492"/>
            <a:ext cx="45878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9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81831"/>
              </p:ext>
            </p:extLst>
          </p:nvPr>
        </p:nvGraphicFramePr>
        <p:xfrm>
          <a:off x="787790" y="1050352"/>
          <a:ext cx="10227213" cy="2623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62357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456</Words>
  <Application>Microsoft Office PowerPoint</Application>
  <PresentationFormat>Widescreen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Chris Green</cp:lastModifiedBy>
  <cp:revision>44</cp:revision>
  <dcterms:created xsi:type="dcterms:W3CDTF">2024-06-23T02:36:30Z</dcterms:created>
  <dcterms:modified xsi:type="dcterms:W3CDTF">2024-10-23T08:51:52Z</dcterms:modified>
</cp:coreProperties>
</file>