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97" r:id="rId2"/>
    <p:sldId id="256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866"/>
    <a:srgbClr val="F05C4F"/>
    <a:srgbClr val="9C92C8"/>
    <a:srgbClr val="C8C2E0"/>
    <a:srgbClr val="000000"/>
    <a:srgbClr val="97D0B1"/>
    <a:srgbClr val="406352"/>
    <a:srgbClr val="737373"/>
    <a:srgbClr val="33D6AD"/>
    <a:srgbClr val="001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8" autoAdjust="0"/>
    <p:restoredTop sz="94651"/>
  </p:normalViewPr>
  <p:slideViewPr>
    <p:cSldViewPr snapToGrid="0">
      <p:cViewPr varScale="1">
        <p:scale>
          <a:sx n="65" d="100"/>
          <a:sy n="65" d="100"/>
        </p:scale>
        <p:origin x="90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B7025-4018-49F6-B050-59D8F10E503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D7A5B-DC59-4C1D-AF2E-A7C5BA8F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0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79d9e6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79d9e627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2e79d9e6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D7A6-44BD-D6A9-D55B-B5901B834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EAD59-4519-9FCD-B39C-187D6AF6C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5110F-1EE8-124F-A9B0-C87D86F1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6A349-B1E8-D267-6F22-19AF2686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87765-B180-2FE9-4959-9717F81A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5B4A-238F-7DD8-9008-AB9E737D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76227-3CFA-4CA4-E90F-BF7EC30C3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508E3-78C3-C128-5BA1-63F00AD3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50FDA-1150-F2CE-9570-6EF3DDB1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CA881-1EB5-113B-5564-24D96B2D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BD56C-1158-1330-B18E-6E5EED108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9280F-F22F-0D38-7A1D-6D533F0E1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0EB41-FA28-65C0-8FD6-5B045AC7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71C96-E78C-66B3-424A-429615C8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EF0FB-652D-7D13-E3CB-41FA05FF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5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E4CC-91D0-23BE-B341-CA0BA8C7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B640-BF25-831C-AE6B-24BA33A6A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87CAB-9CCC-5073-D260-F74FD120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03CE5-66C8-0F37-1BCB-F6775422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C3CE-901D-6506-12C6-9D227C70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967A-2B7E-27F7-6FB6-E756E73A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7B5F3-2EE0-4C03-65BD-59779E53C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982A7-A780-B568-1E19-9C4DFDA9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7BE06-C164-E462-E7FC-A8BA3910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636C-24C4-E3CA-3320-0A9F4557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2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AAD2-37BE-F9CB-214B-B412C760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00116-014B-6263-F4E2-630EC6545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B0F2D-8A14-0F9F-E979-657904083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659D1-E8B8-6D3F-08B6-0AB093D6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807FD-E0AF-8961-F864-B6CB93E64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493FB-0F2C-2AEC-3F0F-DCDC8496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7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BB92-0B4A-4459-2307-CB85CDEE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AD220-A626-4AD7-EEDB-7297C0A2F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054B2-E284-C60C-CFFF-435AAD9F8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57D66-B664-9076-336E-597882CE9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D92D0-1AD4-036D-7E6D-5D9C58525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BDA72-8887-E2A7-D70F-A3B84CBC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463FF-63FE-411E-820E-90AFA9D4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C1345-2487-8CD8-C7BE-75060762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4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C71C-ECDC-4E0B-035B-14BA1FB7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5225A-A95D-E532-DD6F-7D5B67EC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F1EB7-DD64-A56E-D65C-08AFA083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B374C-8FB3-3858-EBF8-26A22DFB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3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5E991-EAE9-63A9-9D01-8633888F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2FA4C-0A8A-81D2-F176-2209C7E8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C79BB-39F1-DC4B-DF1C-895B0648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FC58-C7CB-DA18-8EAC-E77CDAB6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1F3F-B32E-02F1-F395-AB64EB624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CF226-9817-20FB-7E62-461AE41CB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8364A-C3DD-B9FA-29B2-FB6F3FAD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BB917-862C-00A6-5DB4-ABC4386F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BDBA3-CA6A-25EE-42A7-EC7044ED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9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80A4-EF5C-C09F-705A-FE0586E3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B3D25-C201-26FE-B4D5-FC2B1298E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83C74-C571-FF1D-5151-36B2443F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B2BDC-2992-C7BD-6C63-8AC20052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5DD9E-76CC-CB4D-D27E-67EEA3FA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F54F1-71B6-6AF2-65B4-ABB249D6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0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A5F9E-D0E2-06E6-5BBA-ED33E5B1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71F33-6D35-FF6F-AB7C-4E8EB9880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ABCB7-21D8-9DAF-B59B-25D902AE2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C322A-E287-F097-A6D5-EFB9616E0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23976-799C-A377-4815-94AB941CA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0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smartsheet.com/try-it?trp=1812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1">
                <a:lumMod val="40000"/>
                <a:lumOff val="60000"/>
              </a:schemeClr>
            </a:gs>
            <a:gs pos="93000">
              <a:srgbClr val="737373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4AD65-1A1A-5D38-30AC-4EF78B2D8807}"/>
              </a:ext>
            </a:extLst>
          </p:cNvPr>
          <p:cNvSpPr txBox="1"/>
          <p:nvPr/>
        </p:nvSpPr>
        <p:spPr>
          <a:xfrm>
            <a:off x="361544" y="1932405"/>
            <a:ext cx="4480279" cy="440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Quand utiliser ce modèle : </a:t>
            </a:r>
            <a:br>
              <a:rPr lang="en-US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fr-FR" sz="1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utilisez ce modèle pour gérer et faire remonter efficacement les incidents destinés au service d’assistance informatique, en veillant à ce que les problèmes soient résolus au niveau approprié conformément aux bonnes pratiques ITIL.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Caractéristiques notables du modèle : </a:t>
            </a:r>
            <a:br>
              <a:rPr lang="en-US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fr-FR" sz="1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ce modèle comprend des niveaux détaillés d’assistance informatique (niveaux 1, 2 et 3, ainsi qu’un diagramme de flux de travail de remontée personnalisable pour adapter le processus aux besoins spécifiques de votre organisation informatique. </a:t>
            </a:r>
            <a:r>
              <a:rPr lang="fr-FR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90" name="Google Shape;90;p13">
            <a:hlinkClick r:id="rId3"/>
          </p:cNvPr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9968" y="496430"/>
            <a:ext cx="3744561" cy="7447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361544" y="258507"/>
            <a:ext cx="6743794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dirty="0">
                <a:solidFill>
                  <a:srgbClr val="011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Modèle de matrice de remontée des problèmes pour le service informatique/ITIL - Exemple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A1BDA-B231-0BDA-21D9-DF8551C54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4304" y="2432863"/>
            <a:ext cx="6297753" cy="294804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9EA558F-2BA9-24E0-CD66-A49A1D91A513}"/>
              </a:ext>
            </a:extLst>
          </p:cNvPr>
          <p:cNvSpPr txBox="1"/>
          <p:nvPr/>
        </p:nvSpPr>
        <p:spPr>
          <a:xfrm>
            <a:off x="232095" y="36382"/>
            <a:ext cx="888619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2600" b="1" dirty="0">
                <a:solidFill>
                  <a:srgbClr val="011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Matrice de remontée des problèmes pour le service d’assistance informatique/ITIL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5DCAD6B-D29E-0BA6-CA76-AC39EB4507EF}"/>
              </a:ext>
            </a:extLst>
          </p:cNvPr>
          <p:cNvGrpSpPr/>
          <p:nvPr/>
        </p:nvGrpSpPr>
        <p:grpSpPr>
          <a:xfrm>
            <a:off x="74975" y="927678"/>
            <a:ext cx="12042046" cy="5589873"/>
            <a:chOff x="0" y="0"/>
            <a:chExt cx="12051574" cy="5589873"/>
          </a:xfrm>
        </p:grpSpPr>
        <p:sp>
          <p:nvSpPr>
            <p:cNvPr id="59" name="Flowchart: Manual Input 58">
              <a:extLst>
                <a:ext uri="{FF2B5EF4-FFF2-40B4-BE49-F238E27FC236}">
                  <a16:creationId xmlns:a16="http://schemas.microsoft.com/office/drawing/2014/main" id="{ADA34733-C0A7-1C7D-28E4-004C3ACDA395}"/>
                </a:ext>
              </a:extLst>
            </p:cNvPr>
            <p:cNvSpPr/>
            <p:nvPr/>
          </p:nvSpPr>
          <p:spPr>
            <a:xfrm>
              <a:off x="0" y="2035724"/>
              <a:ext cx="1711354" cy="578841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1150">
                  <a:latin typeface="Century Gothic" panose="020B0502020202020204" pitchFamily="34" charset="0"/>
                </a:rPr>
                <a:t>Échec d’installation de logiciel</a:t>
              </a:r>
            </a:p>
          </p:txBody>
        </p:sp>
        <p:sp>
          <p:nvSpPr>
            <p:cNvPr id="60" name="Rectangle: Diagonal Corners Rounded 59">
              <a:extLst>
                <a:ext uri="{FF2B5EF4-FFF2-40B4-BE49-F238E27FC236}">
                  <a16:creationId xmlns:a16="http://schemas.microsoft.com/office/drawing/2014/main" id="{69ACA092-E104-7695-ECF0-37DB8C522E3E}"/>
                </a:ext>
              </a:extLst>
            </p:cNvPr>
            <p:cNvSpPr/>
            <p:nvPr/>
          </p:nvSpPr>
          <p:spPr>
            <a:xfrm>
              <a:off x="2127405" y="660013"/>
              <a:ext cx="2114027" cy="1096657"/>
            </a:xfrm>
            <a:prstGeom prst="round2DiagRect">
              <a:avLst/>
            </a:prstGeom>
            <a:solidFill>
              <a:srgbClr val="0F9ED5">
                <a:alpha val="69804"/>
              </a:srgbClr>
            </a:solidFill>
            <a:ln>
              <a:solidFill>
                <a:srgbClr val="0F9ED5">
                  <a:alpha val="69804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82880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800" b="0" i="0" u="none" strike="noStrike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En tant que</a:t>
              </a:r>
              <a:r>
                <a:rPr lang="fr-FR" sz="800" b="0" i="0" u="none" strike="noStrike" baseline="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 p</a:t>
              </a:r>
              <a:r>
                <a:rPr lang="fr-FR" sz="800" b="0" i="0" u="none" strike="noStrike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remier point de contact en cas de problème informatique,</a:t>
              </a:r>
              <a:r>
                <a:rPr lang="fr-FR" sz="800" b="0" i="0" u="none" strike="noStrike" baseline="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 le système d’assistance informatique</a:t>
              </a:r>
              <a:r>
                <a:rPr lang="fr-FR" sz="800" b="0" i="0" u="none" strike="noStrike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 s’occupe des questions d’ordre général et des </a:t>
              </a:r>
              <a:r>
                <a:rPr lang="fr-FR" sz="800" b="0" i="0" u="none" strike="noStrike" kern="120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  <a:ea typeface="+mn-ea"/>
                  <a:cs typeface="+mn-cs"/>
                </a:rPr>
                <a:t>résolutions de problèmes</a:t>
              </a:r>
              <a:r>
                <a:rPr lang="fr-FR" sz="800" b="0" i="0" u="none" strike="noStrike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 basiques.</a:t>
              </a:r>
            </a:p>
          </p:txBody>
        </p:sp>
        <p:sp>
          <p:nvSpPr>
            <p:cNvPr id="61" name="Rectangle: Diagonal Corners Rounded 60">
              <a:extLst>
                <a:ext uri="{FF2B5EF4-FFF2-40B4-BE49-F238E27FC236}">
                  <a16:creationId xmlns:a16="http://schemas.microsoft.com/office/drawing/2014/main" id="{D650965C-D120-B9A2-280D-64A7EC386DED}"/>
                </a:ext>
              </a:extLst>
            </p:cNvPr>
            <p:cNvSpPr/>
            <p:nvPr/>
          </p:nvSpPr>
          <p:spPr>
            <a:xfrm>
              <a:off x="4712460" y="676711"/>
              <a:ext cx="2114027" cy="1096657"/>
            </a:xfrm>
            <a:prstGeom prst="round2DiagRect">
              <a:avLst/>
            </a:prstGeom>
            <a:solidFill>
              <a:srgbClr val="E97132">
                <a:alpha val="69804"/>
              </a:srgbClr>
            </a:solidFill>
            <a:ln>
              <a:solidFill>
                <a:srgbClr val="E97132">
                  <a:alpha val="69804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2000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800" b="0" i="0" u="none" strike="noStrike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Le niveau 2 gère les questions plus complexes qui nécessitent des connaissances spécialisées ou des compétences techniques supplémentaires.</a:t>
              </a:r>
              <a:r>
                <a:rPr lang="fr-FR" sz="80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2" name="Rectangle: Diagonal Corners Rounded 61">
              <a:extLst>
                <a:ext uri="{FF2B5EF4-FFF2-40B4-BE49-F238E27FC236}">
                  <a16:creationId xmlns:a16="http://schemas.microsoft.com/office/drawing/2014/main" id="{36D6306E-513D-5679-11B4-1E88654A470A}"/>
                </a:ext>
              </a:extLst>
            </p:cNvPr>
            <p:cNvSpPr/>
            <p:nvPr/>
          </p:nvSpPr>
          <p:spPr>
            <a:xfrm>
              <a:off x="7297515" y="676712"/>
              <a:ext cx="2114027" cy="1096657"/>
            </a:xfrm>
            <a:prstGeom prst="round2DiagRect">
              <a:avLst/>
            </a:prstGeom>
            <a:solidFill>
              <a:srgbClr val="4EA72E">
                <a:alpha val="69804"/>
              </a:srgbClr>
            </a:solidFill>
            <a:ln>
              <a:solidFill>
                <a:srgbClr val="4EA72E">
                  <a:alpha val="69804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24000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800" b="0" i="0" u="none" strike="noStrike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Le niveau 3 gère les défis techniques de haut niveau impliquant l’infrastructure système ou des problèmes logiciels complexes.</a:t>
              </a:r>
              <a:r>
                <a:rPr lang="fr-FR" sz="80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3" name="Rectangle: Diagonal Corners Rounded 62">
              <a:extLst>
                <a:ext uri="{FF2B5EF4-FFF2-40B4-BE49-F238E27FC236}">
                  <a16:creationId xmlns:a16="http://schemas.microsoft.com/office/drawing/2014/main" id="{1E83C183-A9FE-0E57-5E91-2E34C16D2470}"/>
                </a:ext>
              </a:extLst>
            </p:cNvPr>
            <p:cNvSpPr/>
            <p:nvPr/>
          </p:nvSpPr>
          <p:spPr>
            <a:xfrm>
              <a:off x="9882570" y="676713"/>
              <a:ext cx="2114027" cy="1096657"/>
            </a:xfrm>
            <a:prstGeom prst="round2DiagRect">
              <a:avLst/>
            </a:prstGeom>
            <a:solidFill>
              <a:srgbClr val="FFC000">
                <a:alpha val="69804"/>
              </a:srgbClr>
            </a:solidFill>
            <a:ln>
              <a:solidFill>
                <a:srgbClr val="FFC000">
                  <a:alpha val="69804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2000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800" b="0" i="0" u="none" strike="noStrike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Le niveau X</a:t>
              </a:r>
              <a:r>
                <a:rPr lang="fr-FR" sz="800" b="0" i="0" u="none" strike="noStrike" baseline="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 c</a:t>
              </a:r>
              <a:r>
                <a:rPr lang="fr-FR" sz="800" b="0" i="0" u="none" strike="noStrike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orrespond à une assistance externe spécialisée ou à une assistance spécifique au fournisseur concernant des questions très spécifiques.</a:t>
              </a:r>
              <a:r>
                <a:rPr lang="fr-FR" sz="80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4" name="Rectangle: Diagonal Corners Rounded 63">
              <a:extLst>
                <a:ext uri="{FF2B5EF4-FFF2-40B4-BE49-F238E27FC236}">
                  <a16:creationId xmlns:a16="http://schemas.microsoft.com/office/drawing/2014/main" id="{17F6C2F7-6290-ADC3-4CB8-A4735D09BB71}"/>
                </a:ext>
              </a:extLst>
            </p:cNvPr>
            <p:cNvSpPr/>
            <p:nvPr/>
          </p:nvSpPr>
          <p:spPr>
            <a:xfrm>
              <a:off x="2127405" y="0"/>
              <a:ext cx="2114027" cy="806910"/>
            </a:xfrm>
            <a:prstGeom prst="round2Diag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1000" b="1" i="0" u="none" strike="noStrike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Service d’assistance informatique (niveau 1)</a:t>
              </a:r>
              <a:r>
                <a:rPr lang="fr-FR" sz="1000" b="1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5" name="Rectangle: Diagonal Corners Rounded 64">
              <a:extLst>
                <a:ext uri="{FF2B5EF4-FFF2-40B4-BE49-F238E27FC236}">
                  <a16:creationId xmlns:a16="http://schemas.microsoft.com/office/drawing/2014/main" id="{D9E275AA-29E3-D448-BB05-2400227B2D3D}"/>
                </a:ext>
              </a:extLst>
            </p:cNvPr>
            <p:cNvSpPr/>
            <p:nvPr/>
          </p:nvSpPr>
          <p:spPr>
            <a:xfrm>
              <a:off x="4712460" y="3168"/>
              <a:ext cx="2114027" cy="806452"/>
            </a:xfrm>
            <a:prstGeom prst="round2Diag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1000" b="1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Assistance de niveau 2</a:t>
              </a:r>
              <a:r>
                <a:rPr lang="fr-FR" sz="1000" b="1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6" name="Rectangle: Diagonal Corners Rounded 65">
              <a:extLst>
                <a:ext uri="{FF2B5EF4-FFF2-40B4-BE49-F238E27FC236}">
                  <a16:creationId xmlns:a16="http://schemas.microsoft.com/office/drawing/2014/main" id="{49F26A03-7E37-674C-8936-6C6CC153BED8}"/>
                </a:ext>
              </a:extLst>
            </p:cNvPr>
            <p:cNvSpPr/>
            <p:nvPr/>
          </p:nvSpPr>
          <p:spPr>
            <a:xfrm>
              <a:off x="7297515" y="3168"/>
              <a:ext cx="2114027" cy="806452"/>
            </a:xfrm>
            <a:prstGeom prst="round2Diag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1000" b="1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Assistance de niveau 3</a:t>
              </a:r>
              <a:r>
                <a:rPr lang="fr-FR" sz="1000" b="1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7" name="Rectangle: Diagonal Corners Rounded 66">
              <a:extLst>
                <a:ext uri="{FF2B5EF4-FFF2-40B4-BE49-F238E27FC236}">
                  <a16:creationId xmlns:a16="http://schemas.microsoft.com/office/drawing/2014/main" id="{23E23BB1-2BB7-4ACB-ACEF-64ED8097D837}"/>
                </a:ext>
              </a:extLst>
            </p:cNvPr>
            <p:cNvSpPr/>
            <p:nvPr/>
          </p:nvSpPr>
          <p:spPr>
            <a:xfrm>
              <a:off x="9882570" y="3168"/>
              <a:ext cx="2114027" cy="806452"/>
            </a:xfrm>
            <a:prstGeom prst="round2Diag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1000" b="1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Assistance de niveau X</a:t>
              </a:r>
              <a:r>
                <a:rPr lang="fr-FR" sz="1000" b="1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8" name="Flowchart: Manual Input 67">
              <a:extLst>
                <a:ext uri="{FF2B5EF4-FFF2-40B4-BE49-F238E27FC236}">
                  <a16:creationId xmlns:a16="http://schemas.microsoft.com/office/drawing/2014/main" id="{2A2377AB-8252-1883-BDEE-185BDD6A5BCC}"/>
                </a:ext>
              </a:extLst>
            </p:cNvPr>
            <p:cNvSpPr/>
            <p:nvPr/>
          </p:nvSpPr>
          <p:spPr>
            <a:xfrm>
              <a:off x="0" y="3004660"/>
              <a:ext cx="1711354" cy="578841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1150" dirty="0">
                  <a:latin typeface="Century Gothic" panose="020B0502020202020204" pitchFamily="34" charset="0"/>
                </a:rPr>
                <a:t>Temps d’arrêt du réseau</a:t>
              </a:r>
            </a:p>
          </p:txBody>
        </p:sp>
        <p:sp>
          <p:nvSpPr>
            <p:cNvPr id="69" name="Flowchart: Manual Input 68">
              <a:extLst>
                <a:ext uri="{FF2B5EF4-FFF2-40B4-BE49-F238E27FC236}">
                  <a16:creationId xmlns:a16="http://schemas.microsoft.com/office/drawing/2014/main" id="{48C900A0-8B89-EA8A-4655-3E9EA85185B5}"/>
                </a:ext>
              </a:extLst>
            </p:cNvPr>
            <p:cNvSpPr/>
            <p:nvPr/>
          </p:nvSpPr>
          <p:spPr>
            <a:xfrm>
              <a:off x="0" y="3973596"/>
              <a:ext cx="1711354" cy="578841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1150">
                  <a:latin typeface="Century Gothic" panose="020B0502020202020204" pitchFamily="34" charset="0"/>
                </a:rPr>
                <a:t>Atteinte à la sécurité des données</a:t>
              </a:r>
            </a:p>
          </p:txBody>
        </p:sp>
        <p:sp>
          <p:nvSpPr>
            <p:cNvPr id="70" name="Flowchart: Manual Input 69">
              <a:extLst>
                <a:ext uri="{FF2B5EF4-FFF2-40B4-BE49-F238E27FC236}">
                  <a16:creationId xmlns:a16="http://schemas.microsoft.com/office/drawing/2014/main" id="{FDBB6B3F-01BD-0092-132F-B6EFCF029B06}"/>
                </a:ext>
              </a:extLst>
            </p:cNvPr>
            <p:cNvSpPr/>
            <p:nvPr/>
          </p:nvSpPr>
          <p:spPr>
            <a:xfrm>
              <a:off x="0" y="4942521"/>
              <a:ext cx="1711354" cy="578841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1150">
                  <a:latin typeface="Century Gothic" panose="020B0502020202020204" pitchFamily="34" charset="0"/>
                </a:rPr>
                <a:t>Interruptions du service cloud</a:t>
              </a:r>
            </a:p>
          </p:txBody>
        </p:sp>
        <p:sp>
          <p:nvSpPr>
            <p:cNvPr id="71" name="Flowchart: Terminator 70">
              <a:extLst>
                <a:ext uri="{FF2B5EF4-FFF2-40B4-BE49-F238E27FC236}">
                  <a16:creationId xmlns:a16="http://schemas.microsoft.com/office/drawing/2014/main" id="{32DF4E3D-5E86-4F2E-9E79-B27E78F4CC23}"/>
                </a:ext>
              </a:extLst>
            </p:cNvPr>
            <p:cNvSpPr/>
            <p:nvPr/>
          </p:nvSpPr>
          <p:spPr>
            <a:xfrm>
              <a:off x="2072427" y="1967213"/>
              <a:ext cx="2223982" cy="715863"/>
            </a:xfrm>
            <a:prstGeom prst="flowChartTerminator">
              <a:avLst/>
            </a:prstGeom>
            <a:solidFill>
              <a:srgbClr val="0F9ED5">
                <a:alpha val="80000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8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Confirmer la configuration système et tenter des procédures de réinstallation de base.</a:t>
              </a:r>
            </a:p>
          </p:txBody>
        </p:sp>
        <p:sp>
          <p:nvSpPr>
            <p:cNvPr id="72" name="Flowchart: Terminator 71">
              <a:extLst>
                <a:ext uri="{FF2B5EF4-FFF2-40B4-BE49-F238E27FC236}">
                  <a16:creationId xmlns:a16="http://schemas.microsoft.com/office/drawing/2014/main" id="{B9F7F77A-B0F5-9988-7F87-45A5C9033BB6}"/>
                </a:ext>
              </a:extLst>
            </p:cNvPr>
            <p:cNvSpPr/>
            <p:nvPr/>
          </p:nvSpPr>
          <p:spPr>
            <a:xfrm>
              <a:off x="2072427" y="2936147"/>
              <a:ext cx="2223982" cy="715863"/>
            </a:xfrm>
            <a:prstGeom prst="flowChartTerminator">
              <a:avLst/>
            </a:prstGeom>
            <a:solidFill>
              <a:srgbClr val="0F9ED5">
                <a:alpha val="80000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8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Effectuer des diagnostics détaillés pour identifier les conflits ou les fichiers corrompus. Effectuer des tests sur d’autres systèmes, le cas échéant.</a:t>
              </a:r>
            </a:p>
          </p:txBody>
        </p:sp>
        <p:sp>
          <p:nvSpPr>
            <p:cNvPr id="73" name="Flowchart: Terminator 72">
              <a:extLst>
                <a:ext uri="{FF2B5EF4-FFF2-40B4-BE49-F238E27FC236}">
                  <a16:creationId xmlns:a16="http://schemas.microsoft.com/office/drawing/2014/main" id="{19A99C81-F4A0-C53E-E81D-7B9C8F4A927A}"/>
                </a:ext>
              </a:extLst>
            </p:cNvPr>
            <p:cNvSpPr/>
            <p:nvPr/>
          </p:nvSpPr>
          <p:spPr>
            <a:xfrm>
              <a:off x="2072427" y="3905077"/>
              <a:ext cx="2223982" cy="715863"/>
            </a:xfrm>
            <a:prstGeom prst="flowChartTerminator">
              <a:avLst/>
            </a:prstGeom>
            <a:solidFill>
              <a:srgbClr val="0F9ED5">
                <a:alpha val="80000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8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Vérifier et corriger les paramètres profonds du système ou les conflits de registre qui pourraient empêcher le système de sécurité de</a:t>
              </a:r>
              <a:r>
                <a:rPr lang="fr-FR" sz="800" i="0" u="none" strike="noStrike" baseline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 fonctionner</a:t>
              </a:r>
              <a:r>
                <a:rPr lang="fr-FR" sz="8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.</a:t>
              </a:r>
            </a:p>
          </p:txBody>
        </p:sp>
        <p:sp>
          <p:nvSpPr>
            <p:cNvPr id="74" name="Flowchart: Terminator 73">
              <a:extLst>
                <a:ext uri="{FF2B5EF4-FFF2-40B4-BE49-F238E27FC236}">
                  <a16:creationId xmlns:a16="http://schemas.microsoft.com/office/drawing/2014/main" id="{1ABAC143-F70A-6D59-CCF6-35551F8DC236}"/>
                </a:ext>
              </a:extLst>
            </p:cNvPr>
            <p:cNvSpPr/>
            <p:nvPr/>
          </p:nvSpPr>
          <p:spPr>
            <a:xfrm>
              <a:off x="2072427" y="4874010"/>
              <a:ext cx="2223982" cy="715863"/>
            </a:xfrm>
            <a:prstGeom prst="flowChartTerminator">
              <a:avLst/>
            </a:prstGeom>
            <a:solidFill>
              <a:srgbClr val="0F9ED5">
                <a:alpha val="80000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8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Contacter le fournisseur du logiciel en cas de problèmes d’installation de logiciels propriétaires ou pour recevoir des correctifs.</a:t>
              </a:r>
            </a:p>
          </p:txBody>
        </p:sp>
        <p:sp>
          <p:nvSpPr>
            <p:cNvPr id="75" name="Flowchart: Terminator 74">
              <a:extLst>
                <a:ext uri="{FF2B5EF4-FFF2-40B4-BE49-F238E27FC236}">
                  <a16:creationId xmlns:a16="http://schemas.microsoft.com/office/drawing/2014/main" id="{6C38BCA3-D22D-26B6-A206-38D46ED52D1D}"/>
                </a:ext>
              </a:extLst>
            </p:cNvPr>
            <p:cNvSpPr/>
            <p:nvPr/>
          </p:nvSpPr>
          <p:spPr>
            <a:xfrm>
              <a:off x="4657482" y="1967213"/>
              <a:ext cx="2223982" cy="715863"/>
            </a:xfrm>
            <a:prstGeom prst="flowChartTerminator">
              <a:avLst/>
            </a:prstGeom>
            <a:solidFill>
              <a:srgbClr val="E97132">
                <a:alpha val="80000"/>
              </a:srgbClr>
            </a:solidFill>
            <a:ln>
              <a:solidFill>
                <a:srgbClr val="E971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8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Vérifier les rapports initiaux et confirmer si le problème est général ou localisé. Réinitialiser les routeurs ou les commutateurs, le cas échéant.</a:t>
              </a:r>
            </a:p>
          </p:txBody>
        </p:sp>
        <p:sp>
          <p:nvSpPr>
            <p:cNvPr id="76" name="Flowchart: Terminator 75">
              <a:extLst>
                <a:ext uri="{FF2B5EF4-FFF2-40B4-BE49-F238E27FC236}">
                  <a16:creationId xmlns:a16="http://schemas.microsoft.com/office/drawing/2014/main" id="{FD588D93-7F4A-D890-60EA-046DC8684A9B}"/>
                </a:ext>
              </a:extLst>
            </p:cNvPr>
            <p:cNvSpPr/>
            <p:nvPr/>
          </p:nvSpPr>
          <p:spPr>
            <a:xfrm>
              <a:off x="4657482" y="2936147"/>
              <a:ext cx="2223982" cy="715863"/>
            </a:xfrm>
            <a:prstGeom prst="flowChartTerminator">
              <a:avLst/>
            </a:prstGeom>
            <a:solidFill>
              <a:srgbClr val="E97132">
                <a:alpha val="80000"/>
              </a:srgbClr>
            </a:solidFill>
            <a:ln>
              <a:solidFill>
                <a:srgbClr val="E971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8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Analyser les journaux réseau et collaborer avec les fournisseurs d’accès à Internet ou les équipes en charge du réseau interne pour localiser les perturbations.</a:t>
              </a:r>
            </a:p>
          </p:txBody>
        </p:sp>
        <p:sp>
          <p:nvSpPr>
            <p:cNvPr id="77" name="Flowchart: Terminator 76">
              <a:extLst>
                <a:ext uri="{FF2B5EF4-FFF2-40B4-BE49-F238E27FC236}">
                  <a16:creationId xmlns:a16="http://schemas.microsoft.com/office/drawing/2014/main" id="{6D77F121-9083-FC63-4B60-1ED401CDC9B3}"/>
                </a:ext>
              </a:extLst>
            </p:cNvPr>
            <p:cNvSpPr/>
            <p:nvPr/>
          </p:nvSpPr>
          <p:spPr>
            <a:xfrm>
              <a:off x="4657482" y="3905077"/>
              <a:ext cx="2223982" cy="715863"/>
            </a:xfrm>
            <a:prstGeom prst="flowChartTerminator">
              <a:avLst/>
            </a:prstGeom>
            <a:solidFill>
              <a:srgbClr val="E97132">
                <a:alpha val="80000"/>
              </a:srgbClr>
            </a:solidFill>
            <a:ln>
              <a:solidFill>
                <a:srgbClr val="E971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8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Mettre en œuvre des procédures avancées de récupération du réseau et reconfigurer les principaux protocoles de routage.</a:t>
              </a:r>
            </a:p>
          </p:txBody>
        </p:sp>
        <p:sp>
          <p:nvSpPr>
            <p:cNvPr id="78" name="Flowchart: Terminator 77">
              <a:extLst>
                <a:ext uri="{FF2B5EF4-FFF2-40B4-BE49-F238E27FC236}">
                  <a16:creationId xmlns:a16="http://schemas.microsoft.com/office/drawing/2014/main" id="{85340F13-CA83-D69D-4F33-D4347BD1BF78}"/>
                </a:ext>
              </a:extLst>
            </p:cNvPr>
            <p:cNvSpPr/>
            <p:nvPr/>
          </p:nvSpPr>
          <p:spPr>
            <a:xfrm>
              <a:off x="4657482" y="4874010"/>
              <a:ext cx="2223982" cy="715863"/>
            </a:xfrm>
            <a:prstGeom prst="flowChartTerminator">
              <a:avLst/>
            </a:prstGeom>
            <a:solidFill>
              <a:srgbClr val="E97132">
                <a:alpha val="80000"/>
              </a:srgbClr>
            </a:solidFill>
            <a:ln>
              <a:solidFill>
                <a:srgbClr val="E971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8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Faire appel aux fournisseurs d’équipements réseau à des fins de mise à jour critique des micrologiciels ou de diagnostics spécialisés.</a:t>
              </a:r>
            </a:p>
          </p:txBody>
        </p:sp>
        <p:sp>
          <p:nvSpPr>
            <p:cNvPr id="79" name="Flowchart: Terminator 78">
              <a:extLst>
                <a:ext uri="{FF2B5EF4-FFF2-40B4-BE49-F238E27FC236}">
                  <a16:creationId xmlns:a16="http://schemas.microsoft.com/office/drawing/2014/main" id="{7BF4B306-BF6E-3C11-97A2-314B116BB601}"/>
                </a:ext>
              </a:extLst>
            </p:cNvPr>
            <p:cNvSpPr/>
            <p:nvPr/>
          </p:nvSpPr>
          <p:spPr>
            <a:xfrm>
              <a:off x="7242537" y="1967212"/>
              <a:ext cx="2223982" cy="715863"/>
            </a:xfrm>
            <a:prstGeom prst="flowChartTerminator">
              <a:avLst/>
            </a:prstGeom>
            <a:solidFill>
              <a:srgbClr val="4EA72E">
                <a:alpha val="80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8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Consigner l’incident, alerter les équipes de sécurité et lancer une procédure préliminaire de verrouillage des données.</a:t>
              </a:r>
            </a:p>
          </p:txBody>
        </p:sp>
        <p:sp>
          <p:nvSpPr>
            <p:cNvPr id="80" name="Flowchart: Terminator 79">
              <a:extLst>
                <a:ext uri="{FF2B5EF4-FFF2-40B4-BE49-F238E27FC236}">
                  <a16:creationId xmlns:a16="http://schemas.microsoft.com/office/drawing/2014/main" id="{6728A035-064F-39DE-01D5-D53A66BA0B17}"/>
                </a:ext>
              </a:extLst>
            </p:cNvPr>
            <p:cNvSpPr/>
            <p:nvPr/>
          </p:nvSpPr>
          <p:spPr>
            <a:xfrm>
              <a:off x="7242537" y="2936146"/>
              <a:ext cx="2223982" cy="715863"/>
            </a:xfrm>
            <a:prstGeom prst="flowChartTerminator">
              <a:avLst/>
            </a:prstGeom>
            <a:solidFill>
              <a:srgbClr val="4EA72E">
                <a:alpha val="80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8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Effectuer une première analyse pour évaluer l’ampleur de la violation et identifier les systèmes compromis.</a:t>
              </a:r>
            </a:p>
          </p:txBody>
        </p:sp>
        <p:sp>
          <p:nvSpPr>
            <p:cNvPr id="81" name="Flowchart: Terminator 80">
              <a:extLst>
                <a:ext uri="{FF2B5EF4-FFF2-40B4-BE49-F238E27FC236}">
                  <a16:creationId xmlns:a16="http://schemas.microsoft.com/office/drawing/2014/main" id="{DA1F30FA-E09D-F7ED-6BB3-EA9A7CB0ADBD}"/>
                </a:ext>
              </a:extLst>
            </p:cNvPr>
            <p:cNvSpPr/>
            <p:nvPr/>
          </p:nvSpPr>
          <p:spPr>
            <a:xfrm>
              <a:off x="7242537" y="3905076"/>
              <a:ext cx="2223982" cy="715863"/>
            </a:xfrm>
            <a:prstGeom prst="flowChartTerminator">
              <a:avLst/>
            </a:prstGeom>
            <a:solidFill>
              <a:srgbClr val="4EA72E">
                <a:alpha val="80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8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Mener des audits de sécurité complets et mettre en œuvre des stratégies de remédiation afin de sécuriser tous les points de données.</a:t>
              </a:r>
            </a:p>
          </p:txBody>
        </p:sp>
        <p:sp>
          <p:nvSpPr>
            <p:cNvPr id="82" name="Flowchart: Terminator 81">
              <a:extLst>
                <a:ext uri="{FF2B5EF4-FFF2-40B4-BE49-F238E27FC236}">
                  <a16:creationId xmlns:a16="http://schemas.microsoft.com/office/drawing/2014/main" id="{03D9B196-BA07-B0CA-7B4A-C8E68E8280D4}"/>
                </a:ext>
              </a:extLst>
            </p:cNvPr>
            <p:cNvSpPr/>
            <p:nvPr/>
          </p:nvSpPr>
          <p:spPr>
            <a:xfrm>
              <a:off x="7242537" y="4874009"/>
              <a:ext cx="2223982" cy="715863"/>
            </a:xfrm>
            <a:prstGeom prst="flowChartTerminator">
              <a:avLst/>
            </a:prstGeom>
            <a:solidFill>
              <a:srgbClr val="4EA72E">
                <a:alpha val="80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8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Travailler avec des entreprises de cybersécurité pour mettre au point des solutions de détection des menaces et des techniques d’atténuation.</a:t>
              </a:r>
            </a:p>
          </p:txBody>
        </p:sp>
        <p:sp>
          <p:nvSpPr>
            <p:cNvPr id="83" name="Flowchart: Terminator 82">
              <a:extLst>
                <a:ext uri="{FF2B5EF4-FFF2-40B4-BE49-F238E27FC236}">
                  <a16:creationId xmlns:a16="http://schemas.microsoft.com/office/drawing/2014/main" id="{EACD8E14-40D7-4372-1A7E-5628780BDB4F}"/>
                </a:ext>
              </a:extLst>
            </p:cNvPr>
            <p:cNvSpPr/>
            <p:nvPr/>
          </p:nvSpPr>
          <p:spPr>
            <a:xfrm>
              <a:off x="9827592" y="1967213"/>
              <a:ext cx="2223982" cy="715863"/>
            </a:xfrm>
            <a:prstGeom prst="flowChartTerminator">
              <a:avLst/>
            </a:prstGeom>
            <a:solidFill>
              <a:srgbClr val="FFC000">
                <a:alpha val="8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8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Vérifier le statut des services auprès des fournisseurs de services cloud et communiquer les détails des pannes aux utilisateurs.</a:t>
              </a:r>
            </a:p>
          </p:txBody>
        </p:sp>
        <p:sp>
          <p:nvSpPr>
            <p:cNvPr id="84" name="Flowchart: Terminator 83">
              <a:extLst>
                <a:ext uri="{FF2B5EF4-FFF2-40B4-BE49-F238E27FC236}">
                  <a16:creationId xmlns:a16="http://schemas.microsoft.com/office/drawing/2014/main" id="{3EAB794E-5A46-932A-E118-CBDAEAD4267F}"/>
                </a:ext>
              </a:extLst>
            </p:cNvPr>
            <p:cNvSpPr/>
            <p:nvPr/>
          </p:nvSpPr>
          <p:spPr>
            <a:xfrm>
              <a:off x="9827592" y="2936147"/>
              <a:ext cx="2223982" cy="715863"/>
            </a:xfrm>
            <a:prstGeom prst="flowChartTerminator">
              <a:avLst/>
            </a:prstGeom>
            <a:solidFill>
              <a:srgbClr val="FFC000">
                <a:alpha val="8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8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Évaluer les intégrations API et vérifier les services connexes pour assurer la connectivité.</a:t>
              </a:r>
            </a:p>
          </p:txBody>
        </p:sp>
        <p:sp>
          <p:nvSpPr>
            <p:cNvPr id="85" name="Flowchart: Terminator 84">
              <a:extLst>
                <a:ext uri="{FF2B5EF4-FFF2-40B4-BE49-F238E27FC236}">
                  <a16:creationId xmlns:a16="http://schemas.microsoft.com/office/drawing/2014/main" id="{3C986181-75FB-37FD-DB24-F8AFA3B58AA4}"/>
                </a:ext>
              </a:extLst>
            </p:cNvPr>
            <p:cNvSpPr/>
            <p:nvPr/>
          </p:nvSpPr>
          <p:spPr>
            <a:xfrm>
              <a:off x="9827592" y="3905077"/>
              <a:ext cx="2223982" cy="715863"/>
            </a:xfrm>
            <a:prstGeom prst="flowChartTerminator">
              <a:avLst/>
            </a:prstGeom>
            <a:solidFill>
              <a:srgbClr val="FFC000">
                <a:alpha val="8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8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Coordonner avec les ingénieurs cloud la restauration des services et gérer les contrôles d’intégrité des données.</a:t>
              </a:r>
            </a:p>
          </p:txBody>
        </p:sp>
        <p:sp>
          <p:nvSpPr>
            <p:cNvPr id="86" name="Flowchart: Terminator 85">
              <a:extLst>
                <a:ext uri="{FF2B5EF4-FFF2-40B4-BE49-F238E27FC236}">
                  <a16:creationId xmlns:a16="http://schemas.microsoft.com/office/drawing/2014/main" id="{1F8E0943-4C6E-8F93-E18C-128816A2AB1A}"/>
                </a:ext>
              </a:extLst>
            </p:cNvPr>
            <p:cNvSpPr/>
            <p:nvPr/>
          </p:nvSpPr>
          <p:spPr>
            <a:xfrm>
              <a:off x="9827592" y="4874010"/>
              <a:ext cx="2223982" cy="715863"/>
            </a:xfrm>
            <a:prstGeom prst="flowChartTerminator">
              <a:avLst/>
            </a:prstGeom>
            <a:solidFill>
              <a:srgbClr val="FFC000">
                <a:alpha val="8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80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Communiquer avec les fournisseurs de services informatiques cloud afin de procéder à une analyse détaillée des causes profondes et d’éviter toute interruption future.</a:t>
              </a:r>
            </a:p>
          </p:txBody>
        </p:sp>
        <p:pic>
          <p:nvPicPr>
            <p:cNvPr id="87" name="Graphic 36" descr="Dessin de cercles reliés par des flèches">
              <a:extLst>
                <a:ext uri="{FF2B5EF4-FFF2-40B4-BE49-F238E27FC236}">
                  <a16:creationId xmlns:a16="http://schemas.microsoft.com/office/drawing/2014/main" id="{2461B125-52C8-1D4E-CA15-FB852CC00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29618" y="103152"/>
              <a:ext cx="449820" cy="449820"/>
            </a:xfrm>
            <a:prstGeom prst="rect">
              <a:avLst/>
            </a:prstGeom>
          </p:spPr>
        </p:pic>
        <p:pic>
          <p:nvPicPr>
            <p:cNvPr id="88" name="Graphic 38" descr="Dessin de terminal Cmd">
              <a:extLst>
                <a:ext uri="{FF2B5EF4-FFF2-40B4-BE49-F238E27FC236}">
                  <a16:creationId xmlns:a16="http://schemas.microsoft.com/office/drawing/2014/main" id="{FDA9D46A-50FD-60AB-3816-2C7E0BE9F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4673" y="103152"/>
              <a:ext cx="449820" cy="449820"/>
            </a:xfrm>
            <a:prstGeom prst="rect">
              <a:avLst/>
            </a:prstGeom>
          </p:spPr>
        </p:pic>
        <p:pic>
          <p:nvPicPr>
            <p:cNvPr id="89" name="Graphic 40" descr="Dessin de clé à molette">
              <a:extLst>
                <a:ext uri="{FF2B5EF4-FFF2-40B4-BE49-F238E27FC236}">
                  <a16:creationId xmlns:a16="http://schemas.microsoft.com/office/drawing/2014/main" id="{3D73BB35-47B3-69C7-861A-A88D26246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44563" y="103152"/>
              <a:ext cx="449820" cy="449820"/>
            </a:xfrm>
            <a:prstGeom prst="rect">
              <a:avLst/>
            </a:prstGeom>
          </p:spPr>
        </p:pic>
        <p:pic>
          <p:nvPicPr>
            <p:cNvPr id="90" name="Graphic 42" descr="Dessin de vlog">
              <a:extLst>
                <a:ext uri="{FF2B5EF4-FFF2-40B4-BE49-F238E27FC236}">
                  <a16:creationId xmlns:a16="http://schemas.microsoft.com/office/drawing/2014/main" id="{BAF8F6DC-A47E-5892-A096-5A57ABEC6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59508" y="1552"/>
              <a:ext cx="449820" cy="449820"/>
            </a:xfrm>
            <a:prstGeom prst="rect">
              <a:avLst/>
            </a:prstGeom>
          </p:spPr>
        </p:pic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575746F-CD3F-71C1-6643-18511CA6407A}"/>
                </a:ext>
              </a:extLst>
            </p:cNvPr>
            <p:cNvCxnSpPr>
              <a:cxnSpLocks/>
              <a:stCxn id="59" idx="3"/>
              <a:endCxn id="71" idx="1"/>
            </p:cNvCxnSpPr>
            <p:nvPr/>
          </p:nvCxnSpPr>
          <p:spPr>
            <a:xfrm>
              <a:off x="1711354" y="2325145"/>
              <a:ext cx="361073" cy="0"/>
            </a:xfrm>
            <a:prstGeom prst="straightConnector1">
              <a:avLst/>
            </a:prstGeom>
            <a:ln>
              <a:solidFill>
                <a:srgbClr val="0F9ED5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A7D04D6-98F7-5171-A6BE-B03CA0994124}"/>
                </a:ext>
              </a:extLst>
            </p:cNvPr>
            <p:cNvCxnSpPr>
              <a:cxnSpLocks/>
              <a:stCxn id="68" idx="3"/>
              <a:endCxn id="72" idx="1"/>
            </p:cNvCxnSpPr>
            <p:nvPr/>
          </p:nvCxnSpPr>
          <p:spPr>
            <a:xfrm flipV="1">
              <a:off x="1711354" y="3294079"/>
              <a:ext cx="361073" cy="2"/>
            </a:xfrm>
            <a:prstGeom prst="straightConnector1">
              <a:avLst/>
            </a:prstGeom>
            <a:ln>
              <a:solidFill>
                <a:srgbClr val="0F9ED5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4C6E932-6B87-A2EA-608E-8354DE711525}"/>
                </a:ext>
              </a:extLst>
            </p:cNvPr>
            <p:cNvCxnSpPr>
              <a:cxnSpLocks/>
              <a:stCxn id="69" idx="3"/>
              <a:endCxn id="73" idx="1"/>
            </p:cNvCxnSpPr>
            <p:nvPr/>
          </p:nvCxnSpPr>
          <p:spPr>
            <a:xfrm flipV="1">
              <a:off x="1711354" y="4263009"/>
              <a:ext cx="361073" cy="8"/>
            </a:xfrm>
            <a:prstGeom prst="straightConnector1">
              <a:avLst/>
            </a:prstGeom>
            <a:ln>
              <a:solidFill>
                <a:srgbClr val="0F9ED5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15225CA5-8B71-930E-30F8-BDF48B31C841}"/>
                </a:ext>
              </a:extLst>
            </p:cNvPr>
            <p:cNvCxnSpPr>
              <a:cxnSpLocks/>
              <a:stCxn id="70" idx="3"/>
              <a:endCxn id="74" idx="1"/>
            </p:cNvCxnSpPr>
            <p:nvPr/>
          </p:nvCxnSpPr>
          <p:spPr>
            <a:xfrm>
              <a:off x="1711354" y="5231942"/>
              <a:ext cx="361073" cy="0"/>
            </a:xfrm>
            <a:prstGeom prst="straightConnector1">
              <a:avLst/>
            </a:prstGeom>
            <a:ln>
              <a:solidFill>
                <a:srgbClr val="0F9ED5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3F084361-7076-D613-8D58-DA020FF55427}"/>
                </a:ext>
              </a:extLst>
            </p:cNvPr>
            <p:cNvCxnSpPr>
              <a:cxnSpLocks/>
              <a:stCxn id="71" idx="3"/>
              <a:endCxn id="75" idx="1"/>
            </p:cNvCxnSpPr>
            <p:nvPr/>
          </p:nvCxnSpPr>
          <p:spPr>
            <a:xfrm>
              <a:off x="4296409" y="2325145"/>
              <a:ext cx="361073" cy="0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A69E5BB0-50FE-B9E6-EFAC-386666C0E3A1}"/>
                </a:ext>
              </a:extLst>
            </p:cNvPr>
            <p:cNvCxnSpPr>
              <a:cxnSpLocks/>
              <a:stCxn id="72" idx="3"/>
              <a:endCxn id="76" idx="1"/>
            </p:cNvCxnSpPr>
            <p:nvPr/>
          </p:nvCxnSpPr>
          <p:spPr>
            <a:xfrm>
              <a:off x="4296409" y="3294079"/>
              <a:ext cx="361073" cy="0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6EEB463C-A004-1111-2276-6E015B14E372}"/>
                </a:ext>
              </a:extLst>
            </p:cNvPr>
            <p:cNvCxnSpPr>
              <a:cxnSpLocks/>
              <a:stCxn id="73" idx="3"/>
              <a:endCxn id="77" idx="1"/>
            </p:cNvCxnSpPr>
            <p:nvPr/>
          </p:nvCxnSpPr>
          <p:spPr>
            <a:xfrm>
              <a:off x="4296409" y="4263009"/>
              <a:ext cx="361073" cy="0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BF6BEC37-AB83-1477-9083-65764F536FB0}"/>
                </a:ext>
              </a:extLst>
            </p:cNvPr>
            <p:cNvCxnSpPr>
              <a:cxnSpLocks/>
              <a:stCxn id="74" idx="3"/>
              <a:endCxn id="78" idx="1"/>
            </p:cNvCxnSpPr>
            <p:nvPr/>
          </p:nvCxnSpPr>
          <p:spPr>
            <a:xfrm>
              <a:off x="4296409" y="5231942"/>
              <a:ext cx="361073" cy="0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2F0A4694-2D8E-6116-9D16-AE9352B152D4}"/>
                </a:ext>
              </a:extLst>
            </p:cNvPr>
            <p:cNvCxnSpPr>
              <a:cxnSpLocks/>
              <a:stCxn id="75" idx="3"/>
              <a:endCxn id="79" idx="1"/>
            </p:cNvCxnSpPr>
            <p:nvPr/>
          </p:nvCxnSpPr>
          <p:spPr>
            <a:xfrm flipV="1">
              <a:off x="6881464" y="2325144"/>
              <a:ext cx="361073" cy="1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B40AB30E-58B2-8CB2-B1FD-F09A27C32246}"/>
                </a:ext>
              </a:extLst>
            </p:cNvPr>
            <p:cNvCxnSpPr>
              <a:cxnSpLocks/>
              <a:stCxn id="76" idx="3"/>
              <a:endCxn id="80" idx="1"/>
            </p:cNvCxnSpPr>
            <p:nvPr/>
          </p:nvCxnSpPr>
          <p:spPr>
            <a:xfrm flipV="1">
              <a:off x="6881464" y="3294078"/>
              <a:ext cx="361073" cy="1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0AFA3E2-E15B-688A-91B4-3217FFD96D36}"/>
                </a:ext>
              </a:extLst>
            </p:cNvPr>
            <p:cNvCxnSpPr>
              <a:cxnSpLocks/>
              <a:stCxn id="77" idx="3"/>
              <a:endCxn id="81" idx="1"/>
            </p:cNvCxnSpPr>
            <p:nvPr/>
          </p:nvCxnSpPr>
          <p:spPr>
            <a:xfrm flipV="1">
              <a:off x="6881464" y="4263008"/>
              <a:ext cx="361073" cy="1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C04DBE67-F523-3CA6-CDB0-1956D3CA674A}"/>
                </a:ext>
              </a:extLst>
            </p:cNvPr>
            <p:cNvCxnSpPr>
              <a:cxnSpLocks/>
              <a:stCxn id="78" idx="3"/>
              <a:endCxn id="82" idx="1"/>
            </p:cNvCxnSpPr>
            <p:nvPr/>
          </p:nvCxnSpPr>
          <p:spPr>
            <a:xfrm flipV="1">
              <a:off x="6881464" y="5231941"/>
              <a:ext cx="361073" cy="1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E2EDC778-3DB3-BDCE-7E53-DFEABD77A8D6}"/>
                </a:ext>
              </a:extLst>
            </p:cNvPr>
            <p:cNvCxnSpPr>
              <a:cxnSpLocks/>
              <a:stCxn id="79" idx="3"/>
              <a:endCxn id="83" idx="1"/>
            </p:cNvCxnSpPr>
            <p:nvPr/>
          </p:nvCxnSpPr>
          <p:spPr>
            <a:xfrm>
              <a:off x="9466519" y="2325144"/>
              <a:ext cx="361073" cy="1"/>
            </a:xfrm>
            <a:prstGeom prst="straightConnector1">
              <a:avLst/>
            </a:prstGeom>
            <a:ln>
              <a:solidFill>
                <a:srgbClr val="FFC00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8B9E6692-E1F7-FA03-76E0-B9CC73B4AAF3}"/>
                </a:ext>
              </a:extLst>
            </p:cNvPr>
            <p:cNvCxnSpPr>
              <a:cxnSpLocks/>
              <a:stCxn id="80" idx="3"/>
              <a:endCxn id="84" idx="1"/>
            </p:cNvCxnSpPr>
            <p:nvPr/>
          </p:nvCxnSpPr>
          <p:spPr>
            <a:xfrm>
              <a:off x="9466519" y="3294078"/>
              <a:ext cx="361073" cy="1"/>
            </a:xfrm>
            <a:prstGeom prst="straightConnector1">
              <a:avLst/>
            </a:prstGeom>
            <a:ln>
              <a:solidFill>
                <a:srgbClr val="FFC00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1E164F3E-6E6D-926D-4659-B8EA3111ACC3}"/>
                </a:ext>
              </a:extLst>
            </p:cNvPr>
            <p:cNvCxnSpPr>
              <a:cxnSpLocks/>
              <a:stCxn id="81" idx="3"/>
              <a:endCxn id="85" idx="1"/>
            </p:cNvCxnSpPr>
            <p:nvPr/>
          </p:nvCxnSpPr>
          <p:spPr>
            <a:xfrm>
              <a:off x="9466519" y="4263008"/>
              <a:ext cx="361073" cy="1"/>
            </a:xfrm>
            <a:prstGeom prst="straightConnector1">
              <a:avLst/>
            </a:prstGeom>
            <a:ln>
              <a:solidFill>
                <a:srgbClr val="FFC00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3CF18C60-A0C6-14EA-3D88-085AE90DCAA7}"/>
                </a:ext>
              </a:extLst>
            </p:cNvPr>
            <p:cNvCxnSpPr>
              <a:cxnSpLocks/>
              <a:stCxn id="82" idx="3"/>
              <a:endCxn id="86" idx="1"/>
            </p:cNvCxnSpPr>
            <p:nvPr/>
          </p:nvCxnSpPr>
          <p:spPr>
            <a:xfrm>
              <a:off x="9466519" y="5231941"/>
              <a:ext cx="361073" cy="1"/>
            </a:xfrm>
            <a:prstGeom prst="straightConnector1">
              <a:avLst/>
            </a:prstGeom>
            <a:ln>
              <a:solidFill>
                <a:srgbClr val="FFC00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125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436890"/>
              </p:ext>
            </p:extLst>
          </p:nvPr>
        </p:nvGraphicFramePr>
        <p:xfrm>
          <a:off x="787790" y="1050352"/>
          <a:ext cx="10227213" cy="2549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549191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</a:t>
                      </a:r>
                      <a:r>
                        <a:rPr lang="fr-FR" sz="14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Smartsheet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sur le site Web sont fournis à titre de référence uniquement. Bien que nous nous efforcions de maintenir l’information à jour et exacte,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677</Words>
  <Application>Microsoft Office PowerPoint</Application>
  <PresentationFormat>Widescreen</PresentationFormat>
  <Paragraphs>37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Agustina Moschcovich</dc:creator>
  <cp:lastModifiedBy>Chris Green</cp:lastModifiedBy>
  <cp:revision>25</cp:revision>
  <dcterms:created xsi:type="dcterms:W3CDTF">2024-06-23T02:36:30Z</dcterms:created>
  <dcterms:modified xsi:type="dcterms:W3CDTF">2024-10-28T03:45:27Z</dcterms:modified>
</cp:coreProperties>
</file>