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7" r:id="rId2"/>
    <p:sldId id="256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866"/>
    <a:srgbClr val="F05C4F"/>
    <a:srgbClr val="9C92C8"/>
    <a:srgbClr val="C8C2E0"/>
    <a:srgbClr val="000000"/>
    <a:srgbClr val="97D0B1"/>
    <a:srgbClr val="406352"/>
    <a:srgbClr val="737373"/>
    <a:srgbClr val="33D6AD"/>
    <a:srgbClr val="001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8" autoAdjust="0"/>
    <p:restoredTop sz="94651"/>
  </p:normalViewPr>
  <p:slideViewPr>
    <p:cSldViewPr snapToGrid="0">
      <p:cViewPr varScale="1">
        <p:scale>
          <a:sx n="59" d="100"/>
          <a:sy n="59" d="100"/>
        </p:scale>
        <p:origin x="90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B7025-4018-49F6-B050-59D8F10E5030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D7A5B-DC59-4C1D-AF2E-A7C5BA8F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07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79d9e62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e79d9e6279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g2e79d9e627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D7A6-44BD-D6A9-D55B-B5901B834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5EAD59-4519-9FCD-B39C-187D6AF6C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5110F-1EE8-124F-A9B0-C87D86F1F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6A349-B1E8-D267-6F22-19AF2686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87765-B180-2FE9-4959-9717F81A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8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15B4A-238F-7DD8-9008-AB9E737DB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576227-3CFA-4CA4-E90F-BF7EC30C3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508E3-78C3-C128-5BA1-63F00AD33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50FDA-1150-F2CE-9570-6EF3DDB1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CA881-1EB5-113B-5564-24D96B2D0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FBD56C-1158-1330-B18E-6E5EED108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9280F-F22F-0D38-7A1D-6D533F0E1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0EB41-FA28-65C0-8FD6-5B045AC78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71C96-E78C-66B3-424A-429615C8A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EF0FB-652D-7D13-E3CB-41FA05FF1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5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FE4CC-91D0-23BE-B341-CA0BA8C7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5B640-BF25-831C-AE6B-24BA33A6A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87CAB-9CCC-5073-D260-F74FD120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03CE5-66C8-0F37-1BCB-F67754220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4C3CE-901D-6506-12C6-9D227C70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6967A-2B7E-27F7-6FB6-E756E73A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7B5F3-2EE0-4C03-65BD-59779E53C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982A7-A780-B568-1E19-9C4DFDA9E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7BE06-C164-E462-E7FC-A8BA3910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D636C-24C4-E3CA-3320-0A9F4557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2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FAAD2-37BE-F9CB-214B-B412C760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00116-014B-6263-F4E2-630EC6545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B0F2D-8A14-0F9F-E979-657904083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659D1-E8B8-6D3F-08B6-0AB093D6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807FD-E0AF-8961-F864-B6CB93E64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493FB-0F2C-2AEC-3F0F-DCDC8496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7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0BB92-0B4A-4459-2307-CB85CDEEA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AD220-A626-4AD7-EEDB-7297C0A2F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054B2-E284-C60C-CFFF-435AAD9F8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457D66-B664-9076-336E-597882CE9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BD92D0-1AD4-036D-7E6D-5D9C58525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BDA72-8887-E2A7-D70F-A3B84CBC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C463FF-63FE-411E-820E-90AFA9D48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DC1345-2487-8CD8-C7BE-750607621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4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FC71C-ECDC-4E0B-035B-14BA1FB76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5225A-A95D-E532-DD6F-7D5B67EC3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F1EB7-DD64-A56E-D65C-08AFA083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B374C-8FB3-3858-EBF8-26A22DFBF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3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35E991-EAE9-63A9-9D01-8633888F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E2FA4C-0A8A-81D2-F176-2209C7E8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C79BB-39F1-DC4B-DF1C-895B06489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0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3FC58-C7CB-DA18-8EAC-E77CDAB6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1F3F-B32E-02F1-F395-AB64EB624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CF226-9817-20FB-7E62-461AE41CB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8364A-C3DD-B9FA-29B2-FB6F3FAD6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BB917-862C-00A6-5DB4-ABC4386F5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BDBA3-CA6A-25EE-42A7-EC7044ED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9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80A4-EF5C-C09F-705A-FE0586E3B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9B3D25-C201-26FE-B4D5-FC2B1298E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83C74-C571-FF1D-5151-36B2443F7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B2BDC-2992-C7BD-6C63-8AC200524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5DD9E-76CC-CB4D-D27E-67EEA3FA9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F54F1-71B6-6AF2-65B4-ABB249D6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0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AA5F9E-D0E2-06E6-5BBA-ED33E5B1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71F33-6D35-FF6F-AB7C-4E8EB9880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ABCB7-21D8-9DAF-B59B-25D902AE2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C322A-E287-F097-A6D5-EFB9616E0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23976-799C-A377-4815-94AB941CA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12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92000">
              <a:srgbClr val="737373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C4AD65-1A1A-5D38-30AC-4EF78B2D8807}"/>
              </a:ext>
            </a:extLst>
          </p:cNvPr>
          <p:cNvSpPr txBox="1"/>
          <p:nvPr/>
        </p:nvSpPr>
        <p:spPr>
          <a:xfrm>
            <a:off x="361544" y="1676962"/>
            <a:ext cx="4002409" cy="4409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 utiliser ce modèle : </a:t>
            </a:r>
            <a:br>
              <a:rPr lang="en-US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fr-FR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utilisez ce modèle pour gérer et faire remonter systématiquement les incidents en fonction de leur gravité, en garantissant des réponses opportunes et appropriées pour maintenir l’efficacité opérationnelle.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Caractéristiques notables du modèle : </a:t>
            </a:r>
            <a:br>
              <a:rPr lang="en-US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fr-FR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ce modèle comprend des colonnes Catégorie, Description, Résolution, Temps de réponse attendu et Temps de résolution attendu. La colonne Catégorie classe les niveaux de gravité de Demande de fonctionnalité à Urgent, fournissant des instructions claires pour la hiérarchisation et le traitement des incidents. </a:t>
            </a:r>
          </a:p>
        </p:txBody>
      </p:sp>
      <p:pic>
        <p:nvPicPr>
          <p:cNvPr id="90" name="Google Shape;90;p13">
            <a:hlinkClick r:id="rId3"/>
          </p:cNvPr>
          <p:cNvPicPr preferRelativeResize="0"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69968" y="496430"/>
            <a:ext cx="3744561" cy="74477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/>
          <p:nvPr/>
        </p:nvSpPr>
        <p:spPr>
          <a:xfrm>
            <a:off x="361543" y="258507"/>
            <a:ext cx="7608393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b="1" dirty="0">
                <a:solidFill>
                  <a:srgbClr val="0110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Modèle de matrice de remontée et gestion des incidents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83900A-2F04-BA7D-357A-82D8C478E0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72066" y="2463748"/>
            <a:ext cx="6720086" cy="3155992"/>
          </a:xfrm>
          <a:prstGeom prst="rect">
            <a:avLst/>
          </a:prstGeom>
          <a:effectLst>
            <a:outerShdw blurRad="304800" dist="114300" dir="996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9EA558F-2BA9-24E0-CD66-A49A1D91A513}"/>
              </a:ext>
            </a:extLst>
          </p:cNvPr>
          <p:cNvSpPr txBox="1"/>
          <p:nvPr/>
        </p:nvSpPr>
        <p:spPr>
          <a:xfrm>
            <a:off x="232095" y="186282"/>
            <a:ext cx="113611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0110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Matrice de remontée et gestion des incidents</a:t>
            </a:r>
            <a:r>
              <a:rPr lang="fr-FR" sz="2800" b="1" i="0" u="none" strike="noStrike" dirty="0">
                <a:solidFill>
                  <a:srgbClr val="011033"/>
                </a:solidFill>
                <a:effectLst/>
                <a:latin typeface="Century Gothic" panose="020B0502020202020204" pitchFamily="34" charset="0"/>
              </a:rPr>
              <a:t>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82D8299-A807-5ABF-7DE3-601FA3D5FD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590311"/>
              </p:ext>
            </p:extLst>
          </p:nvPr>
        </p:nvGraphicFramePr>
        <p:xfrm>
          <a:off x="232095" y="796954"/>
          <a:ext cx="11680270" cy="5424232"/>
        </p:xfrm>
        <a:graphic>
          <a:graphicData uri="http://schemas.openxmlformats.org/drawingml/2006/table">
            <a:tbl>
              <a:tblPr firstRow="1" firstCol="1" bandRow="1"/>
              <a:tblGrid>
                <a:gridCol w="2336054">
                  <a:extLst>
                    <a:ext uri="{9D8B030D-6E8A-4147-A177-3AD203B41FA5}">
                      <a16:colId xmlns:a16="http://schemas.microsoft.com/office/drawing/2014/main" val="2612716007"/>
                    </a:ext>
                  </a:extLst>
                </a:gridCol>
                <a:gridCol w="2336054">
                  <a:extLst>
                    <a:ext uri="{9D8B030D-6E8A-4147-A177-3AD203B41FA5}">
                      <a16:colId xmlns:a16="http://schemas.microsoft.com/office/drawing/2014/main" val="1883996066"/>
                    </a:ext>
                  </a:extLst>
                </a:gridCol>
                <a:gridCol w="2336054">
                  <a:extLst>
                    <a:ext uri="{9D8B030D-6E8A-4147-A177-3AD203B41FA5}">
                      <a16:colId xmlns:a16="http://schemas.microsoft.com/office/drawing/2014/main" val="1689261197"/>
                    </a:ext>
                  </a:extLst>
                </a:gridCol>
                <a:gridCol w="2336054">
                  <a:extLst>
                    <a:ext uri="{9D8B030D-6E8A-4147-A177-3AD203B41FA5}">
                      <a16:colId xmlns:a16="http://schemas.microsoft.com/office/drawing/2014/main" val="2459441263"/>
                    </a:ext>
                  </a:extLst>
                </a:gridCol>
                <a:gridCol w="2336054">
                  <a:extLst>
                    <a:ext uri="{9D8B030D-6E8A-4147-A177-3AD203B41FA5}">
                      <a16:colId xmlns:a16="http://schemas.microsoft.com/office/drawing/2014/main" val="4236928023"/>
                    </a:ext>
                  </a:extLst>
                </a:gridCol>
              </a:tblGrid>
              <a:tr h="51645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highlight>
                            <a:srgbClr val="757171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Catégorie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highlight>
                            <a:srgbClr val="32A5DE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Description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A5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Résolution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FFFFFF"/>
                          </a:solidFill>
                          <a:effectLst/>
                          <a:highlight>
                            <a:srgbClr val="32A5DE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Temps de réponse attendu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A5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Temps de résolution attendu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739684"/>
                  </a:ext>
                </a:extLst>
              </a:tr>
              <a:tr h="97721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highlight>
                            <a:srgbClr val="C9C9C9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Demande de fonctionnalité</a:t>
                      </a:r>
                      <a:br>
                        <a:rPr lang="en-US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C9C9C9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C9C9C9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Demandes d’ajout de nouvelles fonctionnalités ou améliorations aux services existants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Décrire en détail la fonctionnalité ou l’amélioration souhaitée.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Décrire les étapes de l’évaluation et de l’intégration éventuelle de la fonctionnalité demandée.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Fournir les premiers commentaires sous une semaine.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 temps de résolution varie en fonction de la complexité et doit être estimé lors de la vérification initiale.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8283639"/>
                  </a:ext>
                </a:extLst>
              </a:tr>
              <a:tr h="926106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Faible</a:t>
                      </a:r>
                      <a:br>
                        <a:rPr lang="en-US" sz="1100" b="1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Incidents mineurs ayant un impact minime sur les opérations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Décrire brièvement le problème mineur et la portée limitée de son impact.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Proposer des mesures correctives ou des solutions de contournement simples pour résoudre le problème.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Accuser réception sous quatre heures.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Résolution sous un jour ouvrable.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342029"/>
                  </a:ext>
                </a:extLst>
              </a:tr>
              <a:tr h="97721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Normal</a:t>
                      </a:r>
                      <a:br>
                        <a:rPr lang="en-US" sz="1100" b="1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Incidents standard qui affectent quelques utilisateurs, mais ne perturbent pas les activités fondamentales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Donner un aperçu de l’incident, en insistant sur les domaines et les groupes d’utilisateurs touchés.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Définir des procédures pour traiter et corriger l’incident en temps opportun.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Répondre sous deux heures.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Résoudre sous quatre heures.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836096"/>
                  </a:ext>
                </a:extLst>
              </a:tr>
              <a:tr h="97721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highlight>
                            <a:srgbClr val="F4B084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Élevé</a:t>
                      </a:r>
                      <a:br>
                        <a:rPr lang="en-US" sz="1100" b="1">
                          <a:solidFill>
                            <a:srgbClr val="000000"/>
                          </a:solidFill>
                          <a:effectLst/>
                          <a:highlight>
                            <a:srgbClr val="F4B084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4B084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Incidents graves affectant de nombreux utilisateurs ou des fonctionnalités critiques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Rédiger un compte rendu détaillé de l’incident, de sa gravité et des risques s’il n’est pas géré.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Prendre des mesures stratégiques pour atténuer les effets de l’incident et rétablir le fonctionnement normal des activités.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Répondre immédiatement, sous une heure.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Résoudre sous une heure ou dès que possible.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7210848"/>
                  </a:ext>
                </a:extLst>
              </a:tr>
              <a:tr h="1050037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highlight>
                            <a:srgbClr val="FF5050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Urgent</a:t>
                      </a:r>
                      <a:br>
                        <a:rPr lang="en-US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5050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F5050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Incidents critiques nécessitant des mesures immédiates afin d’éviter des perturbations majeures ou d’y remédier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Fournir des informations détaillées sur l’urgence, y compris sur les systèmes concernés et les perturbations potentielles.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Réaliser des interventions immédiates et décisives pour résoudre l’incident et en minimiser l’impact.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Répondre immédiatement, sous 15 minutes.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Résoudre immédiatement, sous 30 minutes dans l’idéal.</a:t>
                      </a:r>
                    </a:p>
                  </a:txBody>
                  <a:tcPr marL="50477" marR="50477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301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251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383502"/>
              </p:ext>
            </p:extLst>
          </p:nvPr>
        </p:nvGraphicFramePr>
        <p:xfrm>
          <a:off x="787790" y="1050352"/>
          <a:ext cx="10227213" cy="2525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525605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4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534</Words>
  <Application>Microsoft Office PowerPoint</Application>
  <PresentationFormat>Widescreen</PresentationFormat>
  <Paragraphs>39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Agustina Moschcovich</dc:creator>
  <cp:lastModifiedBy>Chris Green</cp:lastModifiedBy>
  <cp:revision>20</cp:revision>
  <dcterms:created xsi:type="dcterms:W3CDTF">2024-06-23T02:36:30Z</dcterms:created>
  <dcterms:modified xsi:type="dcterms:W3CDTF">2024-10-23T09:24:35Z</dcterms:modified>
</cp:coreProperties>
</file>