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97" r:id="rId2"/>
    <p:sldId id="299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A3DF"/>
    <a:srgbClr val="EF8B47"/>
    <a:srgbClr val="8EA9DB"/>
    <a:srgbClr val="32A5DE"/>
    <a:srgbClr val="0099FF"/>
    <a:srgbClr val="F9DC7C"/>
    <a:srgbClr val="F2A16A"/>
    <a:srgbClr val="68BCE6"/>
    <a:srgbClr val="FFD757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68" autoAdjust="0"/>
    <p:restoredTop sz="94651"/>
  </p:normalViewPr>
  <p:slideViewPr>
    <p:cSldViewPr snapToGrid="0">
      <p:cViewPr varScale="1">
        <p:scale>
          <a:sx n="83" d="100"/>
          <a:sy n="83" d="100"/>
        </p:scale>
        <p:origin x="102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CB7025-4018-49F6-B050-59D8F10E5030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D7A5B-DC59-4C1D-AF2E-A7C5BA8F2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07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e79d9e627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e79d9e6279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g2e79d9e6279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2D7A6-44BD-D6A9-D55B-B5901B834D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5EAD59-4519-9FCD-B39C-187D6AF6CC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45110F-1EE8-124F-A9B0-C87D86F1F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6A349-B1E8-D267-6F22-19AF2686F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687765-B180-2FE9-4959-9717F81A6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682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15B4A-238F-7DD8-9008-AB9E737DB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576227-3CFA-4CA4-E90F-BF7EC30C3B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3508E3-78C3-C128-5BA1-63F00AD33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50FDA-1150-F2CE-9570-6EF3DDB12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CA881-1EB5-113B-5564-24D96B2D0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678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FBD56C-1158-1330-B18E-6E5EED108E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49280F-F22F-0D38-7A1D-6D533F0E18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0EB41-FA28-65C0-8FD6-5B045AC78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471C96-E78C-66B3-424A-429615C8A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EF0FB-652D-7D13-E3CB-41FA05FF1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756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FE4CC-91D0-23BE-B341-CA0BA8C77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5B640-BF25-831C-AE6B-24BA33A6A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87CAB-9CCC-5073-D260-F74FD1200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F03CE5-66C8-0F37-1BCB-F67754220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4C3CE-901D-6506-12C6-9D227C707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40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6967A-2B7E-27F7-6FB6-E756E73A2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7B5F3-2EE0-4C03-65BD-59779E53CD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982A7-A780-B568-1E19-9C4DFDA9E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7BE06-C164-E462-E7FC-A8BA39100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3D636C-24C4-E3CA-3320-0A9F4557A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225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FAAD2-37BE-F9CB-214B-B412C7605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00116-014B-6263-F4E2-630EC65454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7B0F2D-8A14-0F9F-E979-657904083B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7659D1-E8B8-6D3F-08B6-0AB093D6D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9807FD-E0AF-8961-F864-B6CB93E64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6493FB-0F2C-2AEC-3F0F-DCDC84960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679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0BB92-0B4A-4459-2307-CB85CDEEA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CAD220-A626-4AD7-EEDB-7297C0A2F8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3054B2-E284-C60C-CFFF-435AAD9F8F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457D66-B664-9076-336E-597882CE98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BD92D0-1AD4-036D-7E6D-5D9C585250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2BDA72-8887-E2A7-D70F-A3B84CBCF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C463FF-63FE-411E-820E-90AFA9D48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DC1345-2487-8CD8-C7BE-750607621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346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FC71C-ECDC-4E0B-035B-14BA1FB76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65225A-A95D-E532-DD6F-7D5B67EC3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0F1EB7-DD64-A56E-D65C-08AFA0830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8B374C-8FB3-3858-EBF8-26A22DFBF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237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35E991-EAE9-63A9-9D01-8633888F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E2FA4C-0A8A-81D2-F176-2209C7E86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4C79BB-39F1-DC4B-DF1C-895B06489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703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3FC58-C7CB-DA18-8EAC-E77CDAB6A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51F3F-B32E-02F1-F395-AB64EB624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ECF226-9817-20FB-7E62-461AE41CB9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A8364A-C3DD-B9FA-29B2-FB6F3FAD6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BB917-862C-00A6-5DB4-ABC4386F5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9BDBA3-CA6A-25EE-42A7-EC7044ED1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895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980A4-EF5C-C09F-705A-FE0586E3B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9B3D25-C201-26FE-B4D5-FC2B1298EC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283C74-C571-FF1D-5151-36B2443F71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4B2BDC-2992-C7BD-6C63-8AC200524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85DD9E-76CC-CB4D-D27E-67EEA3FA9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FF54F1-71B6-6AF2-65B4-ABB249D69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304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AA5F9E-D0E2-06E6-5BBA-ED33E5B15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E71F33-6D35-FF6F-AB7C-4E8EB9880D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ABCB7-21D8-9DAF-B59B-25D902AE28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E09F09-59B3-489E-8070-C50CD83CC364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C322A-E287-F097-A6D5-EFB9616E0A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C23976-799C-A377-4815-94AB941CAB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01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r.smartsheet.com/try-it?trp=1812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1000">
              <a:srgbClr val="67A3DF">
                <a:lumMod val="82000"/>
                <a:lumOff val="18000"/>
              </a:srgbClr>
            </a:gs>
            <a:gs pos="92000">
              <a:srgbClr val="737373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DC4AD65-1A1A-5D38-30AC-4EF78B2D8807}"/>
              </a:ext>
            </a:extLst>
          </p:cNvPr>
          <p:cNvSpPr txBox="1"/>
          <p:nvPr/>
        </p:nvSpPr>
        <p:spPr>
          <a:xfrm>
            <a:off x="361544" y="1596083"/>
            <a:ext cx="4716642" cy="4729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fr-FR" sz="14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Quand utiliser ce modèle : </a:t>
            </a:r>
            <a:br>
              <a:rPr lang="en-US" sz="14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</a:br>
            <a:r>
              <a:rPr lang="fr-FR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utilisez ce modèle pour gérer et faire remonter systématiquement les problèmes liés à l’équipe commerciale, en veillant à ce que les problèmes potentiels soient traités par le propriétaire approprié afin de minimiser les impacts négatifs sur les performances de vente.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fr-FR" sz="14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Caractéristiques notables du modèle : </a:t>
            </a:r>
            <a:br>
              <a:rPr lang="en-US" sz="14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</a:br>
            <a:r>
              <a:rPr lang="fr-FR" sz="14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ce modèle comprend des colonnes Remontée, Propriété, Probabilité (1 étant la plus faible, 5 la plus élevée), Impact sur les ventes, Score et Atténuation, fournissant une approche structurée pour évaluer la probabilité et l’impact des problèmes et mettre en œuvre des stratégies d’atténuation efficaces.</a:t>
            </a:r>
          </a:p>
        </p:txBody>
      </p:sp>
      <p:pic>
        <p:nvPicPr>
          <p:cNvPr id="90" name="Google Shape;90;p13">
            <a:hlinkClick r:id="rId3"/>
          </p:cNvPr>
          <p:cNvPicPr preferRelativeResize="0"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69968" y="496430"/>
            <a:ext cx="3744561" cy="744775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3"/>
          <p:cNvSpPr txBox="1"/>
          <p:nvPr/>
        </p:nvSpPr>
        <p:spPr>
          <a:xfrm>
            <a:off x="361543" y="258507"/>
            <a:ext cx="7949700" cy="1107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000" b="1" dirty="0">
                <a:solidFill>
                  <a:srgbClr val="01103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Modèle de matrice de remontée des problèmes pour l’équipe commerciale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1B7166-713E-8E75-0845-DABCEEDE3B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18561" y="2280235"/>
            <a:ext cx="6096000" cy="3000257"/>
          </a:xfrm>
          <a:prstGeom prst="rect">
            <a:avLst/>
          </a:prstGeom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CC76685-8E47-54E6-A2FD-F2BF982AE5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15978"/>
              </p:ext>
            </p:extLst>
          </p:nvPr>
        </p:nvGraphicFramePr>
        <p:xfrm>
          <a:off x="335561" y="763398"/>
          <a:ext cx="11492915" cy="5592079"/>
        </p:xfrm>
        <a:graphic>
          <a:graphicData uri="http://schemas.openxmlformats.org/drawingml/2006/table">
            <a:tbl>
              <a:tblPr firstRow="1" firstCol="1" bandRow="1"/>
              <a:tblGrid>
                <a:gridCol w="2295390">
                  <a:extLst>
                    <a:ext uri="{9D8B030D-6E8A-4147-A177-3AD203B41FA5}">
                      <a16:colId xmlns:a16="http://schemas.microsoft.com/office/drawing/2014/main" val="1527047560"/>
                    </a:ext>
                  </a:extLst>
                </a:gridCol>
                <a:gridCol w="2011959">
                  <a:extLst>
                    <a:ext uri="{9D8B030D-6E8A-4147-A177-3AD203B41FA5}">
                      <a16:colId xmlns:a16="http://schemas.microsoft.com/office/drawing/2014/main" val="3470005370"/>
                    </a:ext>
                  </a:extLst>
                </a:gridCol>
                <a:gridCol w="1351490">
                  <a:extLst>
                    <a:ext uri="{9D8B030D-6E8A-4147-A177-3AD203B41FA5}">
                      <a16:colId xmlns:a16="http://schemas.microsoft.com/office/drawing/2014/main" val="4037171865"/>
                    </a:ext>
                  </a:extLst>
                </a:gridCol>
                <a:gridCol w="1594592">
                  <a:extLst>
                    <a:ext uri="{9D8B030D-6E8A-4147-A177-3AD203B41FA5}">
                      <a16:colId xmlns:a16="http://schemas.microsoft.com/office/drawing/2014/main" val="1598818119"/>
                    </a:ext>
                  </a:extLst>
                </a:gridCol>
                <a:gridCol w="1796391">
                  <a:extLst>
                    <a:ext uri="{9D8B030D-6E8A-4147-A177-3AD203B41FA5}">
                      <a16:colId xmlns:a16="http://schemas.microsoft.com/office/drawing/2014/main" val="3844360737"/>
                    </a:ext>
                  </a:extLst>
                </a:gridCol>
                <a:gridCol w="2443093">
                  <a:extLst>
                    <a:ext uri="{9D8B030D-6E8A-4147-A177-3AD203B41FA5}">
                      <a16:colId xmlns:a16="http://schemas.microsoft.com/office/drawing/2014/main" val="3126137574"/>
                    </a:ext>
                  </a:extLst>
                </a:gridCol>
              </a:tblGrid>
              <a:tr h="947856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050" b="1">
                          <a:solidFill>
                            <a:srgbClr val="000000"/>
                          </a:solidFill>
                          <a:effectLst/>
                          <a:highlight>
                            <a:srgbClr val="FFC000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Remontée</a:t>
                      </a:r>
                    </a:p>
                  </a:txBody>
                  <a:tcPr marL="7202" marR="7202" marT="7202" marB="91440" anchor="b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050" b="1">
                          <a:solidFill>
                            <a:srgbClr val="000000"/>
                          </a:solidFill>
                          <a:effectLst/>
                          <a:highlight>
                            <a:srgbClr val="32A5DE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Propriétaire</a:t>
                      </a:r>
                    </a:p>
                  </a:txBody>
                  <a:tcPr marL="7202" marR="7202" marT="7202" marB="91440" anchor="b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2A5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highlight>
                            <a:srgbClr val="EF8B47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Probabilité </a:t>
                      </a:r>
                      <a:br>
                        <a:rPr lang="en-US" sz="900" b="1">
                          <a:solidFill>
                            <a:srgbClr val="000000"/>
                          </a:solidFill>
                          <a:effectLst/>
                          <a:highlight>
                            <a:srgbClr val="EF8B47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highlight>
                            <a:srgbClr val="EF8B47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(1 - Plus faible,</a:t>
                      </a:r>
                      <a:br>
                        <a:rPr lang="en-US" sz="900" b="1">
                          <a:solidFill>
                            <a:srgbClr val="000000"/>
                          </a:solidFill>
                          <a:effectLst/>
                          <a:highlight>
                            <a:srgbClr val="EF8B47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highlight>
                            <a:srgbClr val="EF8B47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5 - Plus élevée)</a:t>
                      </a:r>
                    </a:p>
                  </a:txBody>
                  <a:tcPr marL="7202" marR="7202" marT="7202" marB="91440" anchor="b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8B4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highlight>
                            <a:srgbClr val="8EA9DB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Impact </a:t>
                      </a:r>
                      <a:br>
                        <a:rPr lang="en-US" sz="9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8EA9DB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highlight>
                            <a:srgbClr val="8EA9DB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(1 - Plus faible,</a:t>
                      </a:r>
                      <a:br>
                        <a:rPr lang="en-US" sz="9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8EA9DB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fr-FR" sz="900" b="1">
                          <a:solidFill>
                            <a:srgbClr val="000000"/>
                          </a:solidFill>
                          <a:effectLst/>
                          <a:highlight>
                            <a:srgbClr val="8EA9DB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5 - Plus élevé)</a:t>
                      </a:r>
                    </a:p>
                  </a:txBody>
                  <a:tcPr marL="7202" marR="7202" marT="7202" marB="91440" anchor="b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050" b="1">
                          <a:solidFill>
                            <a:srgbClr val="000000"/>
                          </a:solidFill>
                          <a:effectLst/>
                          <a:highlight>
                            <a:srgbClr val="FF89FF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Score</a:t>
                      </a:r>
                    </a:p>
                  </a:txBody>
                  <a:tcPr marL="7202" marR="7202" marT="7202" marB="91440" anchor="b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050" b="1">
                          <a:solidFill>
                            <a:srgbClr val="000000"/>
                          </a:solidFill>
                          <a:effectLst/>
                          <a:highlight>
                            <a:srgbClr val="70AD47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Atténuation</a:t>
                      </a:r>
                    </a:p>
                  </a:txBody>
                  <a:tcPr marL="7202" marR="7202" marT="7202" marB="91440" anchor="b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368914"/>
                  </a:ext>
                </a:extLst>
              </a:tr>
              <a:tr h="683603"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FFD757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Décrit la nature du problème commercial</a:t>
                      </a:r>
                    </a:p>
                  </a:txBody>
                  <a:tcPr marL="108032" marR="7202" marT="7202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5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68BCE6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Identifie la personne ou le rôle responsable du traitement de la remontée</a:t>
                      </a:r>
                    </a:p>
                  </a:txBody>
                  <a:tcPr marL="108032" marR="7202" marT="7202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BC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F2A16A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Évalue la probabilité que le problème se produise</a:t>
                      </a:r>
                    </a:p>
                  </a:txBody>
                  <a:tcPr marL="108032" marR="7202" marT="7202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A16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A7BCE3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Évalue l’effet potentiel sur le processus de vente ou les résultats</a:t>
                      </a:r>
                    </a:p>
                  </a:txBody>
                  <a:tcPr marL="108032" marR="7202" marT="7202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C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FFA3FF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Calculé en multipliant la probabilité par l’impact afin de hiérarchiser les problèmes</a:t>
                      </a:r>
                    </a:p>
                  </a:txBody>
                  <a:tcPr marL="108032" marR="7202" marT="7202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8EC26A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Détaille les mesures à prendre pour résoudre ou prévenir le problème</a:t>
                      </a:r>
                    </a:p>
                  </a:txBody>
                  <a:tcPr marL="108032" marR="7202" marT="7202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C2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056385"/>
                  </a:ext>
                </a:extLst>
              </a:tr>
              <a:tr h="738449"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0C1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Retard de livraison des produits</a:t>
                      </a:r>
                      <a:br>
                        <a:rPr lang="en-US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FFF0C1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fr-FR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FFF0C1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L’expédition de produits à de gros clients est retardée.</a:t>
                      </a:r>
                    </a:p>
                  </a:txBody>
                  <a:tcPr marL="108032" marR="7202" marT="7202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highlight>
                            <a:srgbClr val="BAE1F4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Responsable logistique</a:t>
                      </a:r>
                    </a:p>
                  </a:txBody>
                  <a:tcPr marL="108032" marR="7202" marT="7202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E1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>
                          <a:solidFill>
                            <a:srgbClr val="000000"/>
                          </a:solidFill>
                          <a:effectLst/>
                          <a:highlight>
                            <a:srgbClr val="FBDDC9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7202" marR="7202" marT="7202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>
                          <a:solidFill>
                            <a:srgbClr val="000000"/>
                          </a:solidFill>
                          <a:effectLst/>
                          <a:highlight>
                            <a:srgbClr val="DCE5F4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7202" marR="7202" marT="7202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rgbClr val="000000"/>
                          </a:solidFill>
                          <a:effectLst/>
                          <a:highlight>
                            <a:srgbClr val="FFCDFF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7202" marR="7202" marT="7202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C9E2B8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Mettre en place un suivi en temps réel et améliorer la coordination avec les partenaires afin de garantir une livraison dans les délais.</a:t>
                      </a:r>
                    </a:p>
                  </a:txBody>
                  <a:tcPr marL="108032" marR="7202" marT="7202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E2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882293"/>
                  </a:ext>
                </a:extLst>
              </a:tr>
              <a:tr h="624114"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0C1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Prévisions de ventes inexactes</a:t>
                      </a:r>
                      <a:br>
                        <a:rPr lang="en-US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FFF0C1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fr-FR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FFF0C1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Les prévisions ne correspondent pas aux résultats commerciaux réels.</a:t>
                      </a:r>
                    </a:p>
                  </a:txBody>
                  <a:tcPr marL="108032" marR="7202" marT="7202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highlight>
                            <a:srgbClr val="BAE1F4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Analyste commercial</a:t>
                      </a:r>
                    </a:p>
                  </a:txBody>
                  <a:tcPr marL="108032" marR="7202" marT="7202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E1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>
                          <a:solidFill>
                            <a:srgbClr val="000000"/>
                          </a:solidFill>
                          <a:effectLst/>
                          <a:highlight>
                            <a:srgbClr val="FBDDC9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7202" marR="7202" marT="7202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>
                          <a:solidFill>
                            <a:srgbClr val="000000"/>
                          </a:solidFill>
                          <a:effectLst/>
                          <a:highlight>
                            <a:srgbClr val="DCE5F4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7202" marR="7202" marT="7202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rgbClr val="000000"/>
                          </a:solidFill>
                          <a:effectLst/>
                          <a:highlight>
                            <a:srgbClr val="FFCDFF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7202" marR="7202" marT="7202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C9E2B8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Affiner les modèles de prévision à l’aide de données historiques et d’analyses de marché afin d’en améliorer la précision.</a:t>
                      </a:r>
                    </a:p>
                  </a:txBody>
                  <a:tcPr marL="108032" marR="7202" marT="7202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E2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174790"/>
                  </a:ext>
                </a:extLst>
              </a:tr>
              <a:tr h="899886"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0C1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Renouvellements de contrats clients à risque</a:t>
                      </a:r>
                      <a:br>
                        <a:rPr lang="en-US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FFF0C1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fr-FR" sz="900" spc="-20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F0C1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Des offres concurrentes peuvent causer la perte de clients clés au moment du renouvellement du contrat.</a:t>
                      </a:r>
                    </a:p>
                  </a:txBody>
                  <a:tcPr marL="108032" marR="7202" marT="7202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highlight>
                            <a:srgbClr val="BAE1F4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Gestionnaire de compte</a:t>
                      </a:r>
                    </a:p>
                  </a:txBody>
                  <a:tcPr marL="108032" marR="7202" marT="7202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E1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>
                          <a:solidFill>
                            <a:srgbClr val="000000"/>
                          </a:solidFill>
                          <a:effectLst/>
                          <a:highlight>
                            <a:srgbClr val="FBDDC9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7202" marR="7202" marT="7202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>
                          <a:solidFill>
                            <a:srgbClr val="000000"/>
                          </a:solidFill>
                          <a:effectLst/>
                          <a:highlight>
                            <a:srgbClr val="DCE5F4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7202" marR="7202" marT="7202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rgbClr val="000000"/>
                          </a:solidFill>
                          <a:effectLst/>
                          <a:highlight>
                            <a:srgbClr val="FFCDFF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7202" marR="7202" marT="7202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C9E2B8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Interagir de manière proactive avec les clients pour comprendre leurs besoins et adapter les offres. Mettre en place des mesures incitatives de fidélisation pour favoriser le renouvellement des contrats.</a:t>
                      </a:r>
                    </a:p>
                  </a:txBody>
                  <a:tcPr marL="108032" marR="7202" marT="7202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E2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920336"/>
                  </a:ext>
                </a:extLst>
              </a:tr>
              <a:tr h="856342"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0C1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Respect des réglementations commerciales</a:t>
                      </a:r>
                      <a:br>
                        <a:rPr lang="en-US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FFF0C1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fr-FR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FFF0C1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Les nouveaux produits peuvent ne pas être conformes aux nouvelles réglementations.</a:t>
                      </a:r>
                    </a:p>
                  </a:txBody>
                  <a:tcPr marL="108032" marR="7202" marT="7202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highlight>
                            <a:srgbClr val="BAE1F4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Responsable de la conformité</a:t>
                      </a:r>
                    </a:p>
                  </a:txBody>
                  <a:tcPr marL="108032" marR="7202" marT="7202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E1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>
                          <a:solidFill>
                            <a:srgbClr val="000000"/>
                          </a:solidFill>
                          <a:effectLst/>
                          <a:highlight>
                            <a:srgbClr val="FBDDC9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7202" marR="7202" marT="7202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>
                          <a:solidFill>
                            <a:srgbClr val="000000"/>
                          </a:solidFill>
                          <a:effectLst/>
                          <a:highlight>
                            <a:srgbClr val="DCE5F4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7202" marR="7202" marT="7202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rgbClr val="000000"/>
                          </a:solidFill>
                          <a:effectLst/>
                          <a:highlight>
                            <a:srgbClr val="FFCDFF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7202" marR="7202" marT="7202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C9E2B8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Former régulièrement les équipes de vente aux changements réglementaires et à l’amélioration des processus d’audit pour garantir la conformité.</a:t>
                      </a:r>
                    </a:p>
                  </a:txBody>
                  <a:tcPr marL="108032" marR="7202" marT="7202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E2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094046"/>
                  </a:ext>
                </a:extLst>
              </a:tr>
              <a:tr h="841829"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0C1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Pénétration du marché dans de nouvelles régions</a:t>
                      </a:r>
                      <a:br>
                        <a:rPr lang="en-US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FFF0C1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fr-FR" sz="900" spc="-10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F0C1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 développement de sa présence sur le marché dans de nouvelles régions présente son lot de défis.</a:t>
                      </a:r>
                    </a:p>
                  </a:txBody>
                  <a:tcPr marL="108032" marR="7202" marT="7202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highlight>
                            <a:srgbClr val="BAE1F4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Responsable régional des ventes</a:t>
                      </a:r>
                    </a:p>
                  </a:txBody>
                  <a:tcPr marL="108032" marR="7202" marT="7202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E1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>
                          <a:solidFill>
                            <a:srgbClr val="000000"/>
                          </a:solidFill>
                          <a:effectLst/>
                          <a:highlight>
                            <a:srgbClr val="FBDDC9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7202" marR="7202" marT="7202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>
                          <a:solidFill>
                            <a:srgbClr val="000000"/>
                          </a:solidFill>
                          <a:effectLst/>
                          <a:highlight>
                            <a:srgbClr val="DCE5F4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7202" marR="7202" marT="7202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rgbClr val="000000"/>
                          </a:solidFill>
                          <a:effectLst/>
                          <a:highlight>
                            <a:srgbClr val="FFCDFF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7202" marR="7202" marT="7202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C9E2B8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Élaborer des stratégies marketing et des partenariats locaux afin d’accroître la visibilité de la marque et la pénétration du marché.</a:t>
                      </a:r>
                    </a:p>
                  </a:txBody>
                  <a:tcPr marL="108032" marR="7202" marT="7202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E2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324332"/>
                  </a:ext>
                </a:extLst>
              </a:tr>
            </a:tbl>
          </a:graphicData>
        </a:graphic>
      </p:graphicFrame>
      <p:pic>
        <p:nvPicPr>
          <p:cNvPr id="4102" name="Picture 7" descr="Fond noir avec carré noir ; description générée automatiquement avec un niveau de confiance moyen">
            <a:extLst>
              <a:ext uri="{FF2B5EF4-FFF2-40B4-BE49-F238E27FC236}">
                <a16:creationId xmlns:a16="http://schemas.microsoft.com/office/drawing/2014/main" id="{9B8883E5-C7DF-8485-7815-D0B9342E25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9667" y="796951"/>
            <a:ext cx="365125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8" descr="Fond noir avec carré noir ; description générée automatiquement avec un niveau de confiance moyen">
            <a:extLst>
              <a:ext uri="{FF2B5EF4-FFF2-40B4-BE49-F238E27FC236}">
                <a16:creationId xmlns:a16="http://schemas.microsoft.com/office/drawing/2014/main" id="{7F00F239-8D5C-57B0-FAC8-48F855906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009" y="792213"/>
            <a:ext cx="365125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9" descr="Fond noir avec carré noir ; description générée automatiquement avec un niveau de confiance moyen">
            <a:extLst>
              <a:ext uri="{FF2B5EF4-FFF2-40B4-BE49-F238E27FC236}">
                <a16:creationId xmlns:a16="http://schemas.microsoft.com/office/drawing/2014/main" id="{1C2CA840-230A-4F36-9E5C-EFE17F46C3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0383" y="792213"/>
            <a:ext cx="365125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10" descr="Fond noir avec carré noir ; description générée automatiquement avec un niveau de confiance moyen">
            <a:extLst>
              <a:ext uri="{FF2B5EF4-FFF2-40B4-BE49-F238E27FC236}">
                <a16:creationId xmlns:a16="http://schemas.microsoft.com/office/drawing/2014/main" id="{FA9FFD17-6C68-BE27-099B-704C130102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8990" y="797858"/>
            <a:ext cx="365125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11" descr="Fond noir avec carré noir ; description générée automatiquement avec un niveau de confiance moyen">
            <a:extLst>
              <a:ext uri="{FF2B5EF4-FFF2-40B4-BE49-F238E27FC236}">
                <a16:creationId xmlns:a16="http://schemas.microsoft.com/office/drawing/2014/main" id="{7D27C617-8B64-DED8-A53D-295C825334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1467" y="796952"/>
            <a:ext cx="365125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7" name="Picture 12" descr="Fond noir avec carré noir ; description générée automatiquement avec un niveau de confiance moyen">
            <a:extLst>
              <a:ext uri="{FF2B5EF4-FFF2-40B4-BE49-F238E27FC236}">
                <a16:creationId xmlns:a16="http://schemas.microsoft.com/office/drawing/2014/main" id="{DB3C0604-1113-74C7-F04B-2CB5642652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3438" y="797405"/>
            <a:ext cx="365125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37173C0-C8FD-7964-306E-FC918AF9F99F}"/>
              </a:ext>
            </a:extLst>
          </p:cNvPr>
          <p:cNvSpPr txBox="1"/>
          <p:nvPr/>
        </p:nvSpPr>
        <p:spPr>
          <a:xfrm>
            <a:off x="335561" y="172798"/>
            <a:ext cx="1149291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01103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Matrice de remontée des problèmes pour l’équipe commerciale</a:t>
            </a:r>
          </a:p>
        </p:txBody>
      </p:sp>
    </p:spTree>
    <p:extLst>
      <p:ext uri="{BB962C8B-B14F-4D97-AF65-F5344CB8AC3E}">
        <p14:creationId xmlns:p14="http://schemas.microsoft.com/office/powerpoint/2010/main" val="2215494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876057"/>
              </p:ext>
            </p:extLst>
          </p:nvPr>
        </p:nvGraphicFramePr>
        <p:xfrm>
          <a:off x="787790" y="1050352"/>
          <a:ext cx="10227213" cy="25201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52016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</a:t>
                      </a:r>
                      <a:r>
                        <a:rPr lang="fr-FR" sz="1400" b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Smartsheet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sur le site Web sont fournis à titre de référence uniquement. Bien que nous nous efforcions de maintenir l’information à jour et exacte,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Toute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577</Words>
  <Application>Microsoft Office PowerPoint</Application>
  <PresentationFormat>Widescreen</PresentationFormat>
  <Paragraphs>51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Century Gothic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Agustina Moschcovich</dc:creator>
  <cp:lastModifiedBy>Chris Green</cp:lastModifiedBy>
  <cp:revision>40</cp:revision>
  <dcterms:created xsi:type="dcterms:W3CDTF">2024-06-23T02:36:30Z</dcterms:created>
  <dcterms:modified xsi:type="dcterms:W3CDTF">2024-10-25T03:32:53Z</dcterms:modified>
</cp:coreProperties>
</file>