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9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3DF"/>
    <a:srgbClr val="EF8B47"/>
    <a:srgbClr val="8EA9DB"/>
    <a:srgbClr val="32A5DE"/>
    <a:srgbClr val="0099FF"/>
    <a:srgbClr val="F9DC7C"/>
    <a:srgbClr val="F2A16A"/>
    <a:srgbClr val="68BCE6"/>
    <a:srgbClr val="FFD75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8" autoAdjust="0"/>
    <p:restoredTop sz="94651"/>
  </p:normalViewPr>
  <p:slideViewPr>
    <p:cSldViewPr snapToGrid="0">
      <p:cViewPr varScale="1">
        <p:scale>
          <a:sx n="83" d="100"/>
          <a:sy n="83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2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67A3DF">
                <a:lumMod val="82000"/>
                <a:lumOff val="18000"/>
              </a:srgbClr>
            </a:gs>
            <a:gs pos="92000">
              <a:srgbClr val="73737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61544" y="1596083"/>
            <a:ext cx="4716642" cy="472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: </a:t>
            </a:r>
            <a:br>
              <a:rPr lang="en-US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utilisez ce modèle pour gérer et faire remonter systématiquement les problèmes liés à l’équipe commerciale, en veillant à ce que les problèmes potentiels soient traités par le propriétaire approprié afin de minimiser les impacts négatifs sur les performances de vente.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br>
              <a:rPr lang="en-US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modèle comprend des colonnes Remontée, Propriété, Probabilité (1 étant la plus faible, 5 la plus élevée), Impact sur les ventes, Score et Atténuation, fournissant une approche structurée pour évaluer la probabilité et l’impact des problèmes et mettre en œuvre des stratégies d’atténuation efficaces.</a:t>
            </a:r>
          </a:p>
        </p:txBody>
      </p:sp>
      <p:pic>
        <p:nvPicPr>
          <p:cNvPr id="90" name="Google Shape;90;p13">
            <a:hlinkClick r:id="rId3"/>
          </p:cNvPr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9968" y="496430"/>
            <a:ext cx="3744561" cy="74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61543" y="258507"/>
            <a:ext cx="79497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Modèle de matrice de remontée des problèmes pour l’équipe commerciale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B7166-713E-8E75-0845-DABCEEDE3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18561" y="2280235"/>
            <a:ext cx="6096000" cy="3000257"/>
          </a:xfrm>
          <a:prstGeom prst="rect">
            <a:avLst/>
          </a:prstGeom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C76685-8E47-54E6-A2FD-F2BF982AE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5978"/>
              </p:ext>
            </p:extLst>
          </p:nvPr>
        </p:nvGraphicFramePr>
        <p:xfrm>
          <a:off x="335561" y="763398"/>
          <a:ext cx="11492915" cy="5592079"/>
        </p:xfrm>
        <a:graphic>
          <a:graphicData uri="http://schemas.openxmlformats.org/drawingml/2006/table">
            <a:tbl>
              <a:tblPr firstRow="1" firstCol="1" bandRow="1"/>
              <a:tblGrid>
                <a:gridCol w="2295390">
                  <a:extLst>
                    <a:ext uri="{9D8B030D-6E8A-4147-A177-3AD203B41FA5}">
                      <a16:colId xmlns:a16="http://schemas.microsoft.com/office/drawing/2014/main" val="1527047560"/>
                    </a:ext>
                  </a:extLst>
                </a:gridCol>
                <a:gridCol w="2011959">
                  <a:extLst>
                    <a:ext uri="{9D8B030D-6E8A-4147-A177-3AD203B41FA5}">
                      <a16:colId xmlns:a16="http://schemas.microsoft.com/office/drawing/2014/main" val="3470005370"/>
                    </a:ext>
                  </a:extLst>
                </a:gridCol>
                <a:gridCol w="1351490">
                  <a:extLst>
                    <a:ext uri="{9D8B030D-6E8A-4147-A177-3AD203B41FA5}">
                      <a16:colId xmlns:a16="http://schemas.microsoft.com/office/drawing/2014/main" val="4037171865"/>
                    </a:ext>
                  </a:extLst>
                </a:gridCol>
                <a:gridCol w="1594592">
                  <a:extLst>
                    <a:ext uri="{9D8B030D-6E8A-4147-A177-3AD203B41FA5}">
                      <a16:colId xmlns:a16="http://schemas.microsoft.com/office/drawing/2014/main" val="1598818119"/>
                    </a:ext>
                  </a:extLst>
                </a:gridCol>
                <a:gridCol w="1796391">
                  <a:extLst>
                    <a:ext uri="{9D8B030D-6E8A-4147-A177-3AD203B41FA5}">
                      <a16:colId xmlns:a16="http://schemas.microsoft.com/office/drawing/2014/main" val="3844360737"/>
                    </a:ext>
                  </a:extLst>
                </a:gridCol>
                <a:gridCol w="2443093">
                  <a:extLst>
                    <a:ext uri="{9D8B030D-6E8A-4147-A177-3AD203B41FA5}">
                      <a16:colId xmlns:a16="http://schemas.microsoft.com/office/drawing/2014/main" val="3126137574"/>
                    </a:ext>
                  </a:extLst>
                </a:gridCol>
              </a:tblGrid>
              <a:tr h="94785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Remontée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effectLst/>
                          <a:highlight>
                            <a:srgbClr val="32A5DE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Propriétaire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5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EF8B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Probabilité </a:t>
                      </a:r>
                      <a:br>
                        <a:rPr lang="en-US" sz="900" b="1">
                          <a:solidFill>
                            <a:srgbClr val="000000"/>
                          </a:solidFill>
                          <a:effectLst/>
                          <a:highlight>
                            <a:srgbClr val="EF8B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EF8B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(1 - Plus faible,</a:t>
                      </a:r>
                      <a:br>
                        <a:rPr lang="en-US" sz="900" b="1">
                          <a:solidFill>
                            <a:srgbClr val="000000"/>
                          </a:solidFill>
                          <a:effectLst/>
                          <a:highlight>
                            <a:srgbClr val="EF8B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EF8B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5 - Plus élevée)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Impact </a:t>
                      </a:r>
                      <a:b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(1 - Plus faible,</a:t>
                      </a:r>
                      <a:b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highlight>
                            <a:srgbClr val="8EA9DB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5 - Plus élevé)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effectLst/>
                          <a:highlight>
                            <a:srgbClr val="FF89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Score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050" b="1">
                          <a:solidFill>
                            <a:srgbClr val="000000"/>
                          </a:solidFill>
                          <a:effectLst/>
                          <a:highlight>
                            <a:srgbClr val="70AD4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Atténuation</a:t>
                      </a:r>
                    </a:p>
                  </a:txBody>
                  <a:tcPr marL="7202" marR="7202" marT="7202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8914"/>
                  </a:ext>
                </a:extLst>
              </a:tr>
              <a:tr h="68360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D757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Décrit la nature du problème commercial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68BCE6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Identifie la personne ou le rôle responsable du traitement de la remontée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BC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2A16A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Évalue la probabilité que le problème se produise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1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A7BCE3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Évalue l’effet potentiel sur le processus de vente ou les résultats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C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A3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Calculé en multipliant la probabilité par l’impact afin de hiérarchiser les problèmes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8EC26A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Détaille les mesures à prendre pour résoudre ou prévenir le problème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056385"/>
                  </a:ext>
                </a:extLst>
              </a:tr>
              <a:tr h="73844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Retard de livraison des produits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L’expédition de produits à de gros clients est retardée.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highlight>
                            <a:srgbClr val="BAE1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Responsable logistique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FBDDC9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DCE5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CD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C9E2B8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Mettre en place un suivi en temps réel et améliorer la coordination avec les partenaires afin de garantir une livraison dans les délais.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2293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Prévisions de ventes inexactes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prévisions ne correspondent pas aux résultats commerciaux réels.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highlight>
                            <a:srgbClr val="BAE1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Analyste commercial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FBDDC9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DCE5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CD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C9E2B8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Affiner les modèles de prévision à l’aide de données historiques et d’analyses de marché afin d’en améliorer la précision.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74790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Renouvellements de contrats clients à risque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spc="-2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 offres concurrentes peuvent causer la perte de clients clés au moment du renouvellement du contrat.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highlight>
                            <a:srgbClr val="BAE1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Gestionnaire de compte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FBDDC9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DCE5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CD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C9E2B8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Interagir de manière proactive avec les clients pour comprendre leurs besoins et adapter les offres. Mettre en place des mesures incitatives de fidélisation pour favoriser le renouvellement des contrats.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20336"/>
                  </a:ext>
                </a:extLst>
              </a:tr>
              <a:tr h="85634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Respect des réglementations commerciales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nouveaux produits peuvent ne pas être conformes aux nouvelles réglementations.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highlight>
                            <a:srgbClr val="BAE1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Responsable de la conformité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FBDDC9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DCE5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CD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C9E2B8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Former régulièrement les équipes de vente aux changements réglementaires et à l’amélioration des processus d’audit pour garantir la conformité.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094046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Pénétration du marché dans de nouvelles régions</a:t>
                      </a:r>
                      <a:br>
                        <a:rPr lang="en-US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spc="-1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0C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développement de sa présence sur le marché dans de nouvelles régions présente son lot de défis.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highlight>
                            <a:srgbClr val="BAE1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Responsable régional des ventes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E1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FBDDC9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highlight>
                            <a:srgbClr val="DCE5F4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highlight>
                            <a:srgbClr val="FFCDFF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720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highlight>
                            <a:srgbClr val="C9E2B8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Élaborer des stratégies marketing et des partenariats locaux afin d’accroître la visibilité de la marque et la pénétration du marché.</a:t>
                      </a:r>
                    </a:p>
                  </a:txBody>
                  <a:tcPr marL="108032" marR="7202" marT="7202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2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24332"/>
                  </a:ext>
                </a:extLst>
              </a:tr>
            </a:tbl>
          </a:graphicData>
        </a:graphic>
      </p:graphicFrame>
      <p:pic>
        <p:nvPicPr>
          <p:cNvPr id="4102" name="Picture 7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9B8883E5-C7DF-8485-7815-D0B9342E2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67" y="796951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8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7F00F239-8D5C-57B0-FAC8-48F855906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09" y="792213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9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1C2CA840-230A-4F36-9E5C-EFE17F46C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3" y="792213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10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FA9FFD17-6C68-BE27-099B-704C13010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990" y="797858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11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7D27C617-8B64-DED8-A53D-295C8253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467" y="796952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2" descr="Fond noir avec carré noir ; description générée automatiquement avec un niveau de confiance moyen">
            <a:extLst>
              <a:ext uri="{FF2B5EF4-FFF2-40B4-BE49-F238E27FC236}">
                <a16:creationId xmlns:a16="http://schemas.microsoft.com/office/drawing/2014/main" id="{DB3C0604-1113-74C7-F04B-2CB564265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438" y="797405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7173C0-C8FD-7964-306E-FC918AF9F99F}"/>
              </a:ext>
            </a:extLst>
          </p:cNvPr>
          <p:cNvSpPr txBox="1"/>
          <p:nvPr/>
        </p:nvSpPr>
        <p:spPr>
          <a:xfrm>
            <a:off x="335561" y="172798"/>
            <a:ext cx="114929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Matrice de remontée des problèmes pour l’équipe commerciale</a:t>
            </a:r>
          </a:p>
        </p:txBody>
      </p:sp>
    </p:spTree>
    <p:extLst>
      <p:ext uri="{BB962C8B-B14F-4D97-AF65-F5344CB8AC3E}">
        <p14:creationId xmlns:p14="http://schemas.microsoft.com/office/powerpoint/2010/main" val="221549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76057"/>
              </p:ext>
            </p:extLst>
          </p:nvPr>
        </p:nvGraphicFramePr>
        <p:xfrm>
          <a:off x="787790" y="1050352"/>
          <a:ext cx="10227213" cy="2520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52016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577</Words>
  <Application>Microsoft Office PowerPoint</Application>
  <PresentationFormat>Widescreen</PresentationFormat>
  <Paragraphs>51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Chris Green</cp:lastModifiedBy>
  <cp:revision>40</cp:revision>
  <dcterms:created xsi:type="dcterms:W3CDTF">2024-06-23T02:36:30Z</dcterms:created>
  <dcterms:modified xsi:type="dcterms:W3CDTF">2024-10-25T03:32:53Z</dcterms:modified>
</cp:coreProperties>
</file>