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97" r:id="rId2"/>
    <p:sldId id="299" r:id="rId3"/>
    <p:sldId id="300" r:id="rId4"/>
    <p:sldId id="301"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A3DF"/>
    <a:srgbClr val="EF8B47"/>
    <a:srgbClr val="8EA9DB"/>
    <a:srgbClr val="32A5DE"/>
    <a:srgbClr val="0099FF"/>
    <a:srgbClr val="F9DC7C"/>
    <a:srgbClr val="F2A16A"/>
    <a:srgbClr val="68BCE6"/>
    <a:srgbClr val="FFD757"/>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83" autoAdjust="0"/>
    <p:restoredTop sz="94684"/>
  </p:normalViewPr>
  <p:slideViewPr>
    <p:cSldViewPr snapToGrid="0">
      <p:cViewPr varScale="1">
        <p:scale>
          <a:sx n="78" d="100"/>
          <a:sy n="78" d="100"/>
        </p:scale>
        <p:origin x="120"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B7025-4018-49F6-B050-59D8F10E5030}" type="datetimeFigureOut">
              <a:rPr lang="en-US" smtClean="0"/>
              <a:t>10/25/2024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D7A5B-DC59-4C1D-AF2E-A7C5BA8F20FA}" type="slidenum">
              <a:rPr lang="en-US" smtClean="0"/>
              <a:t>‹#›</a:t>
            </a:fld>
            <a:endParaRPr lang="en-US"/>
          </a:p>
        </p:txBody>
      </p:sp>
    </p:spTree>
    <p:extLst>
      <p:ext uri="{BB962C8B-B14F-4D97-AF65-F5344CB8AC3E}">
        <p14:creationId xmlns:p14="http://schemas.microsoft.com/office/powerpoint/2010/main" val="2221807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e79d9e62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e79d9e627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g2e79d9e627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D7A6-44BD-D6A9-D55B-B5901B834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5EAD59-4519-9FCD-B39C-187D6AF6CC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45110F-1EE8-124F-A9B0-C87D86F1FD6D}"/>
              </a:ext>
            </a:extLst>
          </p:cNvPr>
          <p:cNvSpPr>
            <a:spLocks noGrp="1"/>
          </p:cNvSpPr>
          <p:nvPr>
            <p:ph type="dt" sz="half" idx="10"/>
          </p:nvPr>
        </p:nvSpPr>
        <p:spPr/>
        <p:txBody>
          <a:bodyPr/>
          <a:lstStyle/>
          <a:p>
            <a:fld id="{90E09F09-59B3-489E-8070-C50CD83CC364}" type="datetimeFigureOut">
              <a:rPr lang="en-US" smtClean="0"/>
              <a:t>10/25/2024</a:t>
            </a:fld>
            <a:endParaRPr lang="en-US"/>
          </a:p>
        </p:txBody>
      </p:sp>
      <p:sp>
        <p:nvSpPr>
          <p:cNvPr id="5" name="Footer Placeholder 4">
            <a:extLst>
              <a:ext uri="{FF2B5EF4-FFF2-40B4-BE49-F238E27FC236}">
                <a16:creationId xmlns:a16="http://schemas.microsoft.com/office/drawing/2014/main" id="{0B96A349-B1E8-D267-6F22-19AF2686F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87765-B180-2FE9-4959-9717F81A64DA}"/>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404068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5B4A-238F-7DD8-9008-AB9E737DB5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576227-3CFA-4CA4-E90F-BF7EC30C3B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3508E3-78C3-C128-5BA1-63F00AD3338E}"/>
              </a:ext>
            </a:extLst>
          </p:cNvPr>
          <p:cNvSpPr>
            <a:spLocks noGrp="1"/>
          </p:cNvSpPr>
          <p:nvPr>
            <p:ph type="dt" sz="half" idx="10"/>
          </p:nvPr>
        </p:nvSpPr>
        <p:spPr/>
        <p:txBody>
          <a:bodyPr/>
          <a:lstStyle/>
          <a:p>
            <a:fld id="{90E09F09-59B3-489E-8070-C50CD83CC364}" type="datetimeFigureOut">
              <a:rPr lang="en-US" smtClean="0"/>
              <a:t>10/25/2024</a:t>
            </a:fld>
            <a:endParaRPr lang="en-US"/>
          </a:p>
        </p:txBody>
      </p:sp>
      <p:sp>
        <p:nvSpPr>
          <p:cNvPr id="5" name="Footer Placeholder 4">
            <a:extLst>
              <a:ext uri="{FF2B5EF4-FFF2-40B4-BE49-F238E27FC236}">
                <a16:creationId xmlns:a16="http://schemas.microsoft.com/office/drawing/2014/main" id="{64D50FDA-1150-F2CE-9570-6EF3DDB12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CA881-1EB5-113B-5564-24D96B2D0A50}"/>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93267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FBD56C-1158-1330-B18E-6E5EED108E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49280F-F22F-0D38-7A1D-6D533F0E18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0EB41-FA28-65C0-8FD6-5B045AC78F1A}"/>
              </a:ext>
            </a:extLst>
          </p:cNvPr>
          <p:cNvSpPr>
            <a:spLocks noGrp="1"/>
          </p:cNvSpPr>
          <p:nvPr>
            <p:ph type="dt" sz="half" idx="10"/>
          </p:nvPr>
        </p:nvSpPr>
        <p:spPr/>
        <p:txBody>
          <a:bodyPr/>
          <a:lstStyle/>
          <a:p>
            <a:fld id="{90E09F09-59B3-489E-8070-C50CD83CC364}" type="datetimeFigureOut">
              <a:rPr lang="en-US" smtClean="0"/>
              <a:t>10/25/2024</a:t>
            </a:fld>
            <a:endParaRPr lang="en-US"/>
          </a:p>
        </p:txBody>
      </p:sp>
      <p:sp>
        <p:nvSpPr>
          <p:cNvPr id="5" name="Footer Placeholder 4">
            <a:extLst>
              <a:ext uri="{FF2B5EF4-FFF2-40B4-BE49-F238E27FC236}">
                <a16:creationId xmlns:a16="http://schemas.microsoft.com/office/drawing/2014/main" id="{76471C96-E78C-66B3-424A-429615C8A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EF0FB-652D-7D13-E3CB-41FA05FF1AF0}"/>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504756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FE4CC-91D0-23BE-B341-CA0BA8C770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D5B640-BF25-831C-AE6B-24BA33A6A6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87CAB-9CCC-5073-D260-F74FD1200D33}"/>
              </a:ext>
            </a:extLst>
          </p:cNvPr>
          <p:cNvSpPr>
            <a:spLocks noGrp="1"/>
          </p:cNvSpPr>
          <p:nvPr>
            <p:ph type="dt" sz="half" idx="10"/>
          </p:nvPr>
        </p:nvSpPr>
        <p:spPr/>
        <p:txBody>
          <a:bodyPr/>
          <a:lstStyle/>
          <a:p>
            <a:fld id="{90E09F09-59B3-489E-8070-C50CD83CC364}" type="datetimeFigureOut">
              <a:rPr lang="en-US" smtClean="0"/>
              <a:t>10/25/2024</a:t>
            </a:fld>
            <a:endParaRPr lang="en-US"/>
          </a:p>
        </p:txBody>
      </p:sp>
      <p:sp>
        <p:nvSpPr>
          <p:cNvPr id="5" name="Footer Placeholder 4">
            <a:extLst>
              <a:ext uri="{FF2B5EF4-FFF2-40B4-BE49-F238E27FC236}">
                <a16:creationId xmlns:a16="http://schemas.microsoft.com/office/drawing/2014/main" id="{5FF03CE5-66C8-0F37-1BCB-F67754220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4C3CE-901D-6506-12C6-9D227C707A55}"/>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038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967A-2B7E-27F7-6FB6-E756E73A20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E7B5F3-2EE0-4C03-65BD-59779E53CD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3982A7-A780-B568-1E19-9C4DFDA9E8C9}"/>
              </a:ext>
            </a:extLst>
          </p:cNvPr>
          <p:cNvSpPr>
            <a:spLocks noGrp="1"/>
          </p:cNvSpPr>
          <p:nvPr>
            <p:ph type="dt" sz="half" idx="10"/>
          </p:nvPr>
        </p:nvSpPr>
        <p:spPr/>
        <p:txBody>
          <a:bodyPr/>
          <a:lstStyle/>
          <a:p>
            <a:fld id="{90E09F09-59B3-489E-8070-C50CD83CC364}" type="datetimeFigureOut">
              <a:rPr lang="en-US" smtClean="0"/>
              <a:t>10/25/2024</a:t>
            </a:fld>
            <a:endParaRPr lang="en-US"/>
          </a:p>
        </p:txBody>
      </p:sp>
      <p:sp>
        <p:nvSpPr>
          <p:cNvPr id="5" name="Footer Placeholder 4">
            <a:extLst>
              <a:ext uri="{FF2B5EF4-FFF2-40B4-BE49-F238E27FC236}">
                <a16:creationId xmlns:a16="http://schemas.microsoft.com/office/drawing/2014/main" id="{5597BE06-C164-E462-E7FC-A8BA391001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636C-24C4-E3CA-3320-0A9F4557A471}"/>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484225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AAD2-37BE-F9CB-214B-B412C76050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00116-014B-6263-F4E2-630EC65454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7B0F2D-8A14-0F9F-E979-657904083B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7659D1-E8B8-6D3F-08B6-0AB093D6DC8F}"/>
              </a:ext>
            </a:extLst>
          </p:cNvPr>
          <p:cNvSpPr>
            <a:spLocks noGrp="1"/>
          </p:cNvSpPr>
          <p:nvPr>
            <p:ph type="dt" sz="half" idx="10"/>
          </p:nvPr>
        </p:nvSpPr>
        <p:spPr/>
        <p:txBody>
          <a:bodyPr/>
          <a:lstStyle/>
          <a:p>
            <a:fld id="{90E09F09-59B3-489E-8070-C50CD83CC364}" type="datetimeFigureOut">
              <a:rPr lang="en-US" smtClean="0"/>
              <a:t>10/25/2024</a:t>
            </a:fld>
            <a:endParaRPr lang="en-US"/>
          </a:p>
        </p:txBody>
      </p:sp>
      <p:sp>
        <p:nvSpPr>
          <p:cNvPr id="6" name="Footer Placeholder 5">
            <a:extLst>
              <a:ext uri="{FF2B5EF4-FFF2-40B4-BE49-F238E27FC236}">
                <a16:creationId xmlns:a16="http://schemas.microsoft.com/office/drawing/2014/main" id="{1E9807FD-E0AF-8961-F864-B6CB93E645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6493FB-0F2C-2AEC-3F0F-DCDC849605E1}"/>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422867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0BB92-0B4A-4459-2307-CB85CDEEAF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CAD220-A626-4AD7-EEDB-7297C0A2F8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3054B2-E284-C60C-CFFF-435AAD9F8F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457D66-B664-9076-336E-597882CE98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BD92D0-1AD4-036D-7E6D-5D9C585250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2BDA72-8887-E2A7-D70F-A3B84CBCF264}"/>
              </a:ext>
            </a:extLst>
          </p:cNvPr>
          <p:cNvSpPr>
            <a:spLocks noGrp="1"/>
          </p:cNvSpPr>
          <p:nvPr>
            <p:ph type="dt" sz="half" idx="10"/>
          </p:nvPr>
        </p:nvSpPr>
        <p:spPr/>
        <p:txBody>
          <a:bodyPr/>
          <a:lstStyle/>
          <a:p>
            <a:fld id="{90E09F09-59B3-489E-8070-C50CD83CC364}" type="datetimeFigureOut">
              <a:rPr lang="en-US" smtClean="0"/>
              <a:t>10/25/2024</a:t>
            </a:fld>
            <a:endParaRPr lang="en-US"/>
          </a:p>
        </p:txBody>
      </p:sp>
      <p:sp>
        <p:nvSpPr>
          <p:cNvPr id="8" name="Footer Placeholder 7">
            <a:extLst>
              <a:ext uri="{FF2B5EF4-FFF2-40B4-BE49-F238E27FC236}">
                <a16:creationId xmlns:a16="http://schemas.microsoft.com/office/drawing/2014/main" id="{EBC463FF-63FE-411E-820E-90AFA9D48A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DC1345-2487-8CD8-C7BE-750607621782}"/>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60634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C71C-ECDC-4E0B-035B-14BA1FB764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65225A-A95D-E532-DD6F-7D5B67EC3AE3}"/>
              </a:ext>
            </a:extLst>
          </p:cNvPr>
          <p:cNvSpPr>
            <a:spLocks noGrp="1"/>
          </p:cNvSpPr>
          <p:nvPr>
            <p:ph type="dt" sz="half" idx="10"/>
          </p:nvPr>
        </p:nvSpPr>
        <p:spPr/>
        <p:txBody>
          <a:bodyPr/>
          <a:lstStyle/>
          <a:p>
            <a:fld id="{90E09F09-59B3-489E-8070-C50CD83CC364}" type="datetimeFigureOut">
              <a:rPr lang="en-US" smtClean="0"/>
              <a:t>10/25/2024</a:t>
            </a:fld>
            <a:endParaRPr lang="en-US"/>
          </a:p>
        </p:txBody>
      </p:sp>
      <p:sp>
        <p:nvSpPr>
          <p:cNvPr id="4" name="Footer Placeholder 3">
            <a:extLst>
              <a:ext uri="{FF2B5EF4-FFF2-40B4-BE49-F238E27FC236}">
                <a16:creationId xmlns:a16="http://schemas.microsoft.com/office/drawing/2014/main" id="{930F1EB7-DD64-A56E-D65C-08AFA0830C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8B374C-8FB3-3858-EBF8-26A22DFBF9B9}"/>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356323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35E991-EAE9-63A9-9D01-8633888FD980}"/>
              </a:ext>
            </a:extLst>
          </p:cNvPr>
          <p:cNvSpPr>
            <a:spLocks noGrp="1"/>
          </p:cNvSpPr>
          <p:nvPr>
            <p:ph type="dt" sz="half" idx="10"/>
          </p:nvPr>
        </p:nvSpPr>
        <p:spPr/>
        <p:txBody>
          <a:bodyPr/>
          <a:lstStyle/>
          <a:p>
            <a:fld id="{90E09F09-59B3-489E-8070-C50CD83CC364}" type="datetimeFigureOut">
              <a:rPr lang="en-US" smtClean="0"/>
              <a:t>10/25/2024</a:t>
            </a:fld>
            <a:endParaRPr lang="en-US"/>
          </a:p>
        </p:txBody>
      </p:sp>
      <p:sp>
        <p:nvSpPr>
          <p:cNvPr id="3" name="Footer Placeholder 2">
            <a:extLst>
              <a:ext uri="{FF2B5EF4-FFF2-40B4-BE49-F238E27FC236}">
                <a16:creationId xmlns:a16="http://schemas.microsoft.com/office/drawing/2014/main" id="{39E2FA4C-0A8A-81D2-F176-2209C7E869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4C79BB-39F1-DC4B-DF1C-895B06489BF9}"/>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62670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3FC58-C7CB-DA18-8EAC-E77CDAB6A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51F3F-B32E-02F1-F395-AB64EB6247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ECF226-9817-20FB-7E62-461AE41CB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A8364A-C3DD-B9FA-29B2-FB6F3FAD6430}"/>
              </a:ext>
            </a:extLst>
          </p:cNvPr>
          <p:cNvSpPr>
            <a:spLocks noGrp="1"/>
          </p:cNvSpPr>
          <p:nvPr>
            <p:ph type="dt" sz="half" idx="10"/>
          </p:nvPr>
        </p:nvSpPr>
        <p:spPr/>
        <p:txBody>
          <a:bodyPr/>
          <a:lstStyle/>
          <a:p>
            <a:fld id="{90E09F09-59B3-489E-8070-C50CD83CC364}" type="datetimeFigureOut">
              <a:rPr lang="en-US" smtClean="0"/>
              <a:t>10/25/2024</a:t>
            </a:fld>
            <a:endParaRPr lang="en-US"/>
          </a:p>
        </p:txBody>
      </p:sp>
      <p:sp>
        <p:nvSpPr>
          <p:cNvPr id="6" name="Footer Placeholder 5">
            <a:extLst>
              <a:ext uri="{FF2B5EF4-FFF2-40B4-BE49-F238E27FC236}">
                <a16:creationId xmlns:a16="http://schemas.microsoft.com/office/drawing/2014/main" id="{E66BB917-862C-00A6-5DB4-ABC4386F59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9BDBA3-CA6A-25EE-42A7-EC7044ED101E}"/>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218189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80A4-EF5C-C09F-705A-FE0586E3B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9B3D25-C201-26FE-B4D5-FC2B1298EC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283C74-C571-FF1D-5151-36B2443F7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4B2BDC-2992-C7BD-6C63-8AC200524A36}"/>
              </a:ext>
            </a:extLst>
          </p:cNvPr>
          <p:cNvSpPr>
            <a:spLocks noGrp="1"/>
          </p:cNvSpPr>
          <p:nvPr>
            <p:ph type="dt" sz="half" idx="10"/>
          </p:nvPr>
        </p:nvSpPr>
        <p:spPr/>
        <p:txBody>
          <a:bodyPr/>
          <a:lstStyle/>
          <a:p>
            <a:fld id="{90E09F09-59B3-489E-8070-C50CD83CC364}" type="datetimeFigureOut">
              <a:rPr lang="en-US" smtClean="0"/>
              <a:t>10/25/2024</a:t>
            </a:fld>
            <a:endParaRPr lang="en-US"/>
          </a:p>
        </p:txBody>
      </p:sp>
      <p:sp>
        <p:nvSpPr>
          <p:cNvPr id="6" name="Footer Placeholder 5">
            <a:extLst>
              <a:ext uri="{FF2B5EF4-FFF2-40B4-BE49-F238E27FC236}">
                <a16:creationId xmlns:a16="http://schemas.microsoft.com/office/drawing/2014/main" id="{E485DD9E-76CC-CB4D-D27E-67EEA3FA9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FF54F1-71B6-6AF2-65B4-ABB249D696BF}"/>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52330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A5F9E-D0E2-06E6-5BBA-ED33E5B158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E71F33-6D35-FF6F-AB7C-4E8EB9880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EABCB7-21D8-9DAF-B59B-25D902AE2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E09F09-59B3-489E-8070-C50CD83CC364}" type="datetimeFigureOut">
              <a:rPr lang="en-US" smtClean="0"/>
              <a:t>10/25/2024</a:t>
            </a:fld>
            <a:endParaRPr lang="en-US"/>
          </a:p>
        </p:txBody>
      </p:sp>
      <p:sp>
        <p:nvSpPr>
          <p:cNvPr id="5" name="Footer Placeholder 4">
            <a:extLst>
              <a:ext uri="{FF2B5EF4-FFF2-40B4-BE49-F238E27FC236}">
                <a16:creationId xmlns:a16="http://schemas.microsoft.com/office/drawing/2014/main" id="{696C322A-E287-F097-A6D5-EFB9616E0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0C23976-799C-A377-4815-94AB941CAB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03649-8F28-4ADE-8A7F-AF0847E9D09B}" type="slidenum">
              <a:rPr lang="en-US" smtClean="0"/>
              <a:t>‹#›</a:t>
            </a:fld>
            <a:endParaRPr lang="en-US"/>
          </a:p>
        </p:txBody>
      </p:sp>
    </p:spTree>
    <p:extLst>
      <p:ext uri="{BB962C8B-B14F-4D97-AF65-F5344CB8AC3E}">
        <p14:creationId xmlns:p14="http://schemas.microsoft.com/office/powerpoint/2010/main" val="421630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fr.smartsheet.com/try-it?trp=18125"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accent3">
                <a:lumMod val="20000"/>
                <a:lumOff val="80000"/>
              </a:schemeClr>
            </a:gs>
            <a:gs pos="88000">
              <a:schemeClr val="bg1">
                <a:lumMod val="65000"/>
              </a:schemeClr>
            </a:gs>
          </a:gsLst>
          <a:path path="circle">
            <a:fillToRect t="100000" r="100000"/>
          </a:path>
          <a:tileRect l="-100000" b="-100000"/>
        </a:gradFill>
        <a:effectLst/>
      </p:bgPr>
    </p:bg>
    <p:spTree>
      <p:nvGrpSpPr>
        <p:cNvPr id="1" name="Shape 88"/>
        <p:cNvGrpSpPr/>
        <p:nvPr/>
      </p:nvGrpSpPr>
      <p:grpSpPr>
        <a:xfrm>
          <a:off x="0" y="0"/>
          <a:ext cx="0" cy="0"/>
          <a:chOff x="0" y="0"/>
          <a:chExt cx="0" cy="0"/>
        </a:xfrm>
      </p:grpSpPr>
      <p:sp>
        <p:nvSpPr>
          <p:cNvPr id="2" name="TextBox 1">
            <a:extLst>
              <a:ext uri="{FF2B5EF4-FFF2-40B4-BE49-F238E27FC236}">
                <a16:creationId xmlns:a16="http://schemas.microsoft.com/office/drawing/2014/main" id="{EDC4AD65-1A1A-5D38-30AC-4EF78B2D8807}"/>
              </a:ext>
            </a:extLst>
          </p:cNvPr>
          <p:cNvSpPr txBox="1"/>
          <p:nvPr/>
        </p:nvSpPr>
        <p:spPr>
          <a:xfrm>
            <a:off x="361544" y="1596083"/>
            <a:ext cx="4145142" cy="4729564"/>
          </a:xfrm>
          <a:prstGeom prst="rect">
            <a:avLst/>
          </a:prstGeom>
          <a:noFill/>
        </p:spPr>
        <p:txBody>
          <a:bodyPr wrap="square" rtlCol="0">
            <a:spAutoFit/>
          </a:bodyPr>
          <a:lstStyle/>
          <a:p>
            <a:pPr algn="l" rtl="0">
              <a:lnSpc>
                <a:spcPct val="150000"/>
              </a:lnSpc>
              <a:spcBef>
                <a:spcPts val="0"/>
              </a:spcBef>
              <a:spcAft>
                <a:spcPts val="1200"/>
              </a:spcAft>
            </a:pPr>
            <a:r>
              <a:rPr lang="fr-FR" sz="1400" b="1" i="0" u="none" strike="noStrike" dirty="0">
                <a:solidFill>
                  <a:srgbClr val="000000"/>
                </a:solidFill>
                <a:effectLst/>
                <a:latin typeface="Century Gothic" panose="020B0502020202020204" pitchFamily="34" charset="0"/>
              </a:rPr>
              <a:t>Quand utiliser ce modèle : </a:t>
            </a:r>
            <a:br>
              <a:rPr lang="en-US" sz="1400" b="1" i="0" u="none" strike="noStrike" dirty="0">
                <a:solidFill>
                  <a:srgbClr val="000000"/>
                </a:solidFill>
                <a:effectLst/>
                <a:latin typeface="Century Gothic" panose="020B0502020202020204" pitchFamily="34" charset="0"/>
              </a:rPr>
            </a:br>
            <a:r>
              <a:rPr lang="fr-FR" sz="1400" dirty="0">
                <a:solidFill>
                  <a:srgbClr val="000000"/>
                </a:solidFill>
                <a:latin typeface="Century Gothic" panose="020B0502020202020204" pitchFamily="34" charset="0"/>
              </a:rPr>
              <a:t>utilisez ce modèle dans le cadre de projets simples et à petite échelle lorsque vous devez documenter un processus de remontée des problèmes clair et facile à suivre.</a:t>
            </a:r>
          </a:p>
          <a:p>
            <a:pPr algn="l" rtl="0">
              <a:lnSpc>
                <a:spcPct val="150000"/>
              </a:lnSpc>
              <a:spcBef>
                <a:spcPts val="0"/>
              </a:spcBef>
              <a:spcAft>
                <a:spcPts val="1200"/>
              </a:spcAft>
            </a:pPr>
            <a:r>
              <a:rPr lang="fr-FR" sz="1400" b="1" i="0" u="none" strike="noStrike" dirty="0">
                <a:solidFill>
                  <a:srgbClr val="000000"/>
                </a:solidFill>
                <a:effectLst/>
                <a:latin typeface="Century Gothic" panose="020B0502020202020204" pitchFamily="34" charset="0"/>
              </a:rPr>
              <a:t>Caractéristiques notables du modèle : </a:t>
            </a:r>
            <a:br>
              <a:rPr lang="en-US" sz="1400" b="1" i="0" u="none" strike="noStrike" dirty="0">
                <a:solidFill>
                  <a:srgbClr val="000000"/>
                </a:solidFill>
                <a:effectLst/>
                <a:latin typeface="Century Gothic" panose="020B0502020202020204" pitchFamily="34" charset="0"/>
              </a:rPr>
            </a:br>
            <a:r>
              <a:rPr lang="fr-FR" sz="1400" i="0" u="none" strike="noStrike" dirty="0">
                <a:solidFill>
                  <a:srgbClr val="000000"/>
                </a:solidFill>
                <a:effectLst/>
                <a:latin typeface="Century Gothic" panose="020B0502020202020204" pitchFamily="34" charset="0"/>
              </a:rPr>
              <a:t>ce modèle contient des espaces vous permettant de documenter le niveau de gravité de chaque projet ou problème individuel (par exemple, Critique, Urgent, Important ou Normal). Vous pouvez également utiliser ce modèle pour documenter la phase et le flux de travail de remontée spécifique.</a:t>
            </a:r>
          </a:p>
        </p:txBody>
      </p:sp>
      <p:pic>
        <p:nvPicPr>
          <p:cNvPr id="90" name="Google Shape;90;p13">
            <a:hlinkClick r:id="rId3"/>
          </p:cNvPr>
          <p:cNvPicPr preferRelativeResize="0"/>
          <p:nvPr/>
        </p:nvPicPr>
        <p:blipFill>
          <a:blip r:embed="rId4">
            <a:extLst>
              <a:ext uri="{28A0092B-C50C-407E-A947-70E740481C1C}">
                <a14:useLocalDpi xmlns:a14="http://schemas.microsoft.com/office/drawing/2010/main" val="0"/>
              </a:ext>
            </a:extLst>
          </a:blip>
          <a:srcRect/>
          <a:stretch/>
        </p:blipFill>
        <p:spPr>
          <a:xfrm>
            <a:off x="7969968" y="362206"/>
            <a:ext cx="3744561" cy="744775"/>
          </a:xfrm>
          <a:prstGeom prst="rect">
            <a:avLst/>
          </a:prstGeom>
          <a:noFill/>
          <a:ln>
            <a:noFill/>
          </a:ln>
        </p:spPr>
      </p:pic>
      <p:sp>
        <p:nvSpPr>
          <p:cNvPr id="91" name="Google Shape;91;p13"/>
          <p:cNvSpPr txBox="1"/>
          <p:nvPr/>
        </p:nvSpPr>
        <p:spPr>
          <a:xfrm>
            <a:off x="361543" y="146591"/>
            <a:ext cx="7509838" cy="11695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3200" b="1" dirty="0">
                <a:solidFill>
                  <a:srgbClr val="011033"/>
                </a:solidFill>
                <a:latin typeface="Century Gothic"/>
                <a:ea typeface="Century Gothic"/>
                <a:cs typeface="Century Gothic"/>
                <a:sym typeface="Century Gothic"/>
              </a:rPr>
              <a:t>Modèle simple de matrice de remontée des problèmes - Exemple</a:t>
            </a:r>
          </a:p>
        </p:txBody>
      </p:sp>
      <p:pic>
        <p:nvPicPr>
          <p:cNvPr id="4" name="Picture 3">
            <a:extLst>
              <a:ext uri="{FF2B5EF4-FFF2-40B4-BE49-F238E27FC236}">
                <a16:creationId xmlns:a16="http://schemas.microsoft.com/office/drawing/2014/main" id="{90E9DC94-2D20-13A9-EA36-68B14BBB2147}"/>
              </a:ext>
            </a:extLst>
          </p:cNvPr>
          <p:cNvPicPr>
            <a:picLocks noChangeAspect="1"/>
          </p:cNvPicPr>
          <p:nvPr/>
        </p:nvPicPr>
        <p:blipFill>
          <a:blip r:embed="rId5"/>
          <a:stretch>
            <a:fillRect/>
          </a:stretch>
        </p:blipFill>
        <p:spPr>
          <a:xfrm>
            <a:off x="6083300" y="3422650"/>
            <a:ext cx="25400" cy="12700"/>
          </a:xfrm>
          <a:prstGeom prst="rect">
            <a:avLst/>
          </a:prstGeom>
        </p:spPr>
      </p:pic>
      <p:pic>
        <p:nvPicPr>
          <p:cNvPr id="3" name="Picture 2" descr="A screen shot of a chart&#10;&#10;Description automatically generated">
            <a:extLst>
              <a:ext uri="{FF2B5EF4-FFF2-40B4-BE49-F238E27FC236}">
                <a16:creationId xmlns:a16="http://schemas.microsoft.com/office/drawing/2014/main" id="{B431CDD1-4D27-2B84-B2E8-3A6D1147B2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1319" y="1390627"/>
            <a:ext cx="4964203" cy="2937600"/>
          </a:xfrm>
          <a:prstGeom prst="rect">
            <a:avLst/>
          </a:prstGeom>
          <a:effectLst>
            <a:outerShdw blurRad="98933" dir="2700000" sx="101000" sy="101000" algn="ctr" rotWithShape="0">
              <a:srgbClr val="000000">
                <a:alpha val="40000"/>
              </a:srgbClr>
            </a:outerShdw>
          </a:effectLst>
        </p:spPr>
      </p:pic>
      <p:pic>
        <p:nvPicPr>
          <p:cNvPr id="5" name="Picture 4">
            <a:extLst>
              <a:ext uri="{FF2B5EF4-FFF2-40B4-BE49-F238E27FC236}">
                <a16:creationId xmlns:a16="http://schemas.microsoft.com/office/drawing/2014/main" id="{C233749E-F081-14FF-C878-0B16255B46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6104" y="2652247"/>
            <a:ext cx="6009759" cy="2870254"/>
          </a:xfrm>
          <a:prstGeom prst="rect">
            <a:avLst/>
          </a:prstGeom>
          <a:effectLst>
            <a:outerShdw blurRad="98933" dir="2700000" sx="101000" sy="101000" algn="ctr" rotWithShape="0">
              <a:srgbClr val="000000">
                <a:alpha val="40000"/>
              </a:srgbClr>
            </a:outerShdw>
          </a:effectLst>
        </p:spPr>
      </p:pic>
      <p:pic>
        <p:nvPicPr>
          <p:cNvPr id="6" name="Picture 5" descr="A group of people icons with text&#10;&#10;Description automatically generated">
            <a:extLst>
              <a:ext uri="{FF2B5EF4-FFF2-40B4-BE49-F238E27FC236}">
                <a16:creationId xmlns:a16="http://schemas.microsoft.com/office/drawing/2014/main" id="{8D586E46-9818-069E-717B-45BEFFB502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4396" y="3998573"/>
            <a:ext cx="5904000" cy="2621317"/>
          </a:xfrm>
          <a:prstGeom prst="rect">
            <a:avLst/>
          </a:prstGeom>
          <a:effectLst>
            <a:outerShdw blurRad="98933" dist="50800" dir="2700000" sx="101000" sy="101000" algn="ctr"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7173C0-C8FD-7964-306E-FC918AF9F99F}"/>
              </a:ext>
            </a:extLst>
          </p:cNvPr>
          <p:cNvSpPr txBox="1"/>
          <p:nvPr/>
        </p:nvSpPr>
        <p:spPr>
          <a:xfrm>
            <a:off x="335561" y="172798"/>
            <a:ext cx="10231886" cy="523220"/>
          </a:xfrm>
          <a:prstGeom prst="rect">
            <a:avLst/>
          </a:prstGeom>
          <a:noFill/>
        </p:spPr>
        <p:txBody>
          <a:bodyPr wrap="square">
            <a:spAutoFit/>
          </a:bodyPr>
          <a:lstStyle/>
          <a:p>
            <a:pPr rtl="0">
              <a:spcBef>
                <a:spcPts val="0"/>
              </a:spcBef>
              <a:spcAft>
                <a:spcPts val="0"/>
              </a:spcAft>
            </a:pPr>
            <a:r>
              <a:rPr lang="fr-FR" sz="2800" b="1" dirty="0">
                <a:solidFill>
                  <a:srgbClr val="011033"/>
                </a:solidFill>
                <a:latin typeface="Century Gothic"/>
                <a:ea typeface="Century Gothic"/>
                <a:cs typeface="Century Gothic"/>
                <a:sym typeface="Century Gothic"/>
              </a:rPr>
              <a:t>Matrice simple de remontée des problèmes - Exemple</a:t>
            </a:r>
          </a:p>
        </p:txBody>
      </p:sp>
      <p:sp>
        <p:nvSpPr>
          <p:cNvPr id="3" name="TextBox 2">
            <a:extLst>
              <a:ext uri="{FF2B5EF4-FFF2-40B4-BE49-F238E27FC236}">
                <a16:creationId xmlns:a16="http://schemas.microsoft.com/office/drawing/2014/main" id="{F771D92A-7D23-60DC-B10B-337B332505F7}"/>
              </a:ext>
            </a:extLst>
          </p:cNvPr>
          <p:cNvSpPr txBox="1"/>
          <p:nvPr/>
        </p:nvSpPr>
        <p:spPr>
          <a:xfrm>
            <a:off x="335560" y="643117"/>
            <a:ext cx="11118007" cy="292388"/>
          </a:xfrm>
          <a:prstGeom prst="rect">
            <a:avLst/>
          </a:prstGeom>
          <a:noFill/>
        </p:spPr>
        <p:txBody>
          <a:bodyPr wrap="square">
            <a:spAutoFit/>
          </a:bodyPr>
          <a:lstStyle/>
          <a:p>
            <a:pPr rtl="0"/>
            <a:r>
              <a:rPr lang="fr-FR" sz="1300" b="0" i="0" u="none" strike="noStrike" dirty="0">
                <a:solidFill>
                  <a:srgbClr val="595959"/>
                </a:solidFill>
                <a:effectLst/>
                <a:highlight>
                  <a:srgbClr val="FFFFFF"/>
                </a:highlight>
                <a:latin typeface="Century Gothic" panose="020B0502020202020204" pitchFamily="34" charset="0"/>
              </a:rPr>
              <a:t>Vous pouvez modifier ce texte, le personnaliser en incluant les détails de votre processus de remontée et modifier la police ou le style.</a:t>
            </a:r>
            <a:r>
              <a:rPr lang="fr-FR" sz="1300" dirty="0"/>
              <a:t> </a:t>
            </a:r>
          </a:p>
        </p:txBody>
      </p:sp>
      <p:graphicFrame>
        <p:nvGraphicFramePr>
          <p:cNvPr id="4" name="Table 3">
            <a:extLst>
              <a:ext uri="{FF2B5EF4-FFF2-40B4-BE49-F238E27FC236}">
                <a16:creationId xmlns:a16="http://schemas.microsoft.com/office/drawing/2014/main" id="{35CEE1F2-8CC9-7C01-36C2-3A0E2BF564B1}"/>
              </a:ext>
            </a:extLst>
          </p:cNvPr>
          <p:cNvGraphicFramePr>
            <a:graphicFrameLocks noGrp="1"/>
          </p:cNvGraphicFramePr>
          <p:nvPr>
            <p:extLst>
              <p:ext uri="{D42A27DB-BD31-4B8C-83A1-F6EECF244321}">
                <p14:modId xmlns:p14="http://schemas.microsoft.com/office/powerpoint/2010/main" val="3964242944"/>
              </p:ext>
            </p:extLst>
          </p:nvPr>
        </p:nvGraphicFramePr>
        <p:xfrm>
          <a:off x="1968091" y="1087150"/>
          <a:ext cx="8255815" cy="2490546"/>
        </p:xfrm>
        <a:graphic>
          <a:graphicData uri="http://schemas.openxmlformats.org/drawingml/2006/table">
            <a:tbl>
              <a:tblPr/>
              <a:tblGrid>
                <a:gridCol w="682203">
                  <a:extLst>
                    <a:ext uri="{9D8B030D-6E8A-4147-A177-3AD203B41FA5}">
                      <a16:colId xmlns:a16="http://schemas.microsoft.com/office/drawing/2014/main" val="2294429020"/>
                    </a:ext>
                  </a:extLst>
                </a:gridCol>
                <a:gridCol w="450948">
                  <a:extLst>
                    <a:ext uri="{9D8B030D-6E8A-4147-A177-3AD203B41FA5}">
                      <a16:colId xmlns:a16="http://schemas.microsoft.com/office/drawing/2014/main" val="1365030514"/>
                    </a:ext>
                  </a:extLst>
                </a:gridCol>
                <a:gridCol w="1780666">
                  <a:extLst>
                    <a:ext uri="{9D8B030D-6E8A-4147-A177-3AD203B41FA5}">
                      <a16:colId xmlns:a16="http://schemas.microsoft.com/office/drawing/2014/main" val="3498662468"/>
                    </a:ext>
                  </a:extLst>
                </a:gridCol>
                <a:gridCol w="1780666">
                  <a:extLst>
                    <a:ext uri="{9D8B030D-6E8A-4147-A177-3AD203B41FA5}">
                      <a16:colId xmlns:a16="http://schemas.microsoft.com/office/drawing/2014/main" val="3507590247"/>
                    </a:ext>
                  </a:extLst>
                </a:gridCol>
                <a:gridCol w="1780666">
                  <a:extLst>
                    <a:ext uri="{9D8B030D-6E8A-4147-A177-3AD203B41FA5}">
                      <a16:colId xmlns:a16="http://schemas.microsoft.com/office/drawing/2014/main" val="1570924643"/>
                    </a:ext>
                  </a:extLst>
                </a:gridCol>
                <a:gridCol w="1780666">
                  <a:extLst>
                    <a:ext uri="{9D8B030D-6E8A-4147-A177-3AD203B41FA5}">
                      <a16:colId xmlns:a16="http://schemas.microsoft.com/office/drawing/2014/main" val="3274667194"/>
                    </a:ext>
                  </a:extLst>
                </a:gridCol>
              </a:tblGrid>
              <a:tr h="435241">
                <a:tc>
                  <a:txBody>
                    <a:bodyPr/>
                    <a:lstStyle/>
                    <a:p>
                      <a:pPr algn="l" fontAlgn="ctr"/>
                      <a:endParaRPr lang="en-US" sz="1400" b="0" i="0" u="none" strike="noStrike">
                        <a:solidFill>
                          <a:srgbClr val="000000"/>
                        </a:solidFill>
                        <a:effectLst/>
                        <a:latin typeface="Century Gothic" panose="020B0502020202020204" pitchFamily="34" charset="0"/>
                      </a:endParaRPr>
                    </a:p>
                  </a:txBody>
                  <a:tcPr marL="95250" marR="6350" marT="6350" marB="0" anchor="ctr">
                    <a:lnL>
                      <a:noFill/>
                    </a:lnL>
                    <a:lnR>
                      <a:noFill/>
                    </a:lnR>
                    <a:lnT>
                      <a:noFill/>
                    </a:lnT>
                    <a:lnB>
                      <a:noFill/>
                    </a:lnB>
                    <a:noFill/>
                  </a:tcPr>
                </a:tc>
                <a:tc>
                  <a:txBody>
                    <a:bodyPr/>
                    <a:lstStyle/>
                    <a:p>
                      <a:pPr algn="l" fontAlgn="ctr"/>
                      <a:endParaRPr lang="en-US" sz="1400" b="0" i="0" u="none" strike="noStrike">
                        <a:solidFill>
                          <a:srgbClr val="000000"/>
                        </a:solidFill>
                        <a:effectLst/>
                        <a:latin typeface="Century Gothic" panose="020B0502020202020204" pitchFamily="34" charset="0"/>
                      </a:endParaRPr>
                    </a:p>
                  </a:txBody>
                  <a:tcPr marL="95250" marR="6350" marT="6350" marB="0" anchor="ctr">
                    <a:lnL>
                      <a:noFill/>
                    </a:lnL>
                    <a:lnR w="6350" cap="flat" cmpd="sng" algn="ctr">
                      <a:solidFill>
                        <a:srgbClr val="A6A6A6"/>
                      </a:solidFill>
                      <a:prstDash val="solid"/>
                      <a:round/>
                      <a:headEnd type="none" w="med" len="med"/>
                      <a:tailEnd type="none" w="med" len="med"/>
                    </a:lnR>
                    <a:lnT>
                      <a:noFill/>
                    </a:lnT>
                    <a:lnB>
                      <a:noFill/>
                    </a:lnB>
                    <a:noFill/>
                  </a:tcPr>
                </a:tc>
                <a:tc gridSpan="4">
                  <a:txBody>
                    <a:bodyPr/>
                    <a:lstStyle/>
                    <a:p>
                      <a:pPr algn="ctr" rtl="0" fontAlgn="ctr"/>
                      <a:r>
                        <a:rPr lang="fr-FR" sz="1400" b="0" i="0" u="none" strike="noStrike">
                          <a:solidFill>
                            <a:srgbClr val="000000"/>
                          </a:solidFill>
                          <a:effectLst/>
                          <a:latin typeface="Century Gothic" panose="020B0502020202020204" pitchFamily="34" charset="0"/>
                        </a:rPr>
                        <a:t>ÉTAT DU PROJET</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0CEC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3212785"/>
                  </a:ext>
                </a:extLst>
              </a:tr>
              <a:tr h="411061">
                <a:tc>
                  <a:txBody>
                    <a:bodyPr/>
                    <a:lstStyle/>
                    <a:p>
                      <a:pPr algn="l" rtl="0" fontAlgn="ctr"/>
                      <a:r>
                        <a:rPr lang="fr-FR" sz="1400" b="0" i="0" u="none" strike="noStrike">
                          <a:solidFill>
                            <a:srgbClr val="000000"/>
                          </a:solidFill>
                          <a:effectLst/>
                          <a:latin typeface="Century Gothic" panose="020B0502020202020204" pitchFamily="34" charset="0"/>
                        </a:rPr>
                        <a:t> </a:t>
                      </a:r>
                    </a:p>
                  </a:txBody>
                  <a:tcPr marL="95250" marR="6350" marT="6350" marB="0" anchor="ctr">
                    <a:lnL>
                      <a:noFill/>
                    </a:lnL>
                    <a:lnR>
                      <a:noFill/>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l" rtl="0" fontAlgn="ctr"/>
                      <a:r>
                        <a:rPr lang="fr-FR" sz="1400" b="0" i="0" u="none" strike="noStrike">
                          <a:solidFill>
                            <a:srgbClr val="000000"/>
                          </a:solidFill>
                          <a:effectLst/>
                          <a:latin typeface="Century Gothic" panose="020B0502020202020204" pitchFamily="34" charset="0"/>
                        </a:rPr>
                        <a:t> </a:t>
                      </a:r>
                    </a:p>
                  </a:txBody>
                  <a:tcPr marL="95250" marR="6350" marT="6350" marB="0" anchor="ctr">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fr-FR" sz="1400" b="0" i="0" u="none" strike="noStrike">
                          <a:solidFill>
                            <a:srgbClr val="000000"/>
                          </a:solidFill>
                          <a:effectLst/>
                          <a:latin typeface="Century Gothic" panose="020B0502020202020204" pitchFamily="34" charset="0"/>
                        </a:rPr>
                        <a:t>S1</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fr-FR" sz="1400" b="0" i="0" u="none" strike="noStrike">
                          <a:solidFill>
                            <a:srgbClr val="000000"/>
                          </a:solidFill>
                          <a:effectLst/>
                          <a:latin typeface="Century Gothic" panose="020B0502020202020204" pitchFamily="34" charset="0"/>
                        </a:rPr>
                        <a:t>S2</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fr-FR" sz="1400" b="0" i="0" u="none" strike="noStrike">
                          <a:solidFill>
                            <a:srgbClr val="000000"/>
                          </a:solidFill>
                          <a:effectLst/>
                          <a:latin typeface="Century Gothic" panose="020B0502020202020204" pitchFamily="34" charset="0"/>
                        </a:rPr>
                        <a:t>S3</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fr-FR" sz="1400" b="0" i="0" u="none" strike="noStrike">
                          <a:solidFill>
                            <a:srgbClr val="000000"/>
                          </a:solidFill>
                          <a:effectLst/>
                          <a:latin typeface="Century Gothic" panose="020B0502020202020204" pitchFamily="34" charset="0"/>
                        </a:rPr>
                        <a:t>S4</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3172544098"/>
                  </a:ext>
                </a:extLst>
              </a:tr>
              <a:tr h="411061">
                <a:tc rowSpan="4">
                  <a:txBody>
                    <a:bodyPr/>
                    <a:lstStyle/>
                    <a:p>
                      <a:pPr algn="ctr" rtl="0" fontAlgn="ctr"/>
                      <a:r>
                        <a:rPr lang="fr-FR" sz="1400" b="0" i="0" u="none" strike="noStrike">
                          <a:solidFill>
                            <a:srgbClr val="000000"/>
                          </a:solidFill>
                          <a:effectLst/>
                          <a:latin typeface="Century Gothic" panose="020B0502020202020204" pitchFamily="34" charset="0"/>
                        </a:rPr>
                        <a:t>PHASES</a:t>
                      </a:r>
                    </a:p>
                  </a:txBody>
                  <a:tcPr marL="6350" marR="6350" marT="6350" marB="0" vert="vert27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0CECE"/>
                    </a:solidFill>
                  </a:tcPr>
                </a:tc>
                <a:tc>
                  <a:txBody>
                    <a:bodyPr/>
                    <a:lstStyle/>
                    <a:p>
                      <a:pPr algn="ctr" rtl="0" fontAlgn="ctr"/>
                      <a:r>
                        <a:rPr lang="fr-FR" sz="1400" b="0" i="0" u="none" strike="noStrike">
                          <a:solidFill>
                            <a:srgbClr val="000000"/>
                          </a:solidFill>
                          <a:effectLst/>
                          <a:latin typeface="Century Gothic" panose="020B0502020202020204" pitchFamily="34" charset="0"/>
                        </a:rPr>
                        <a:t>P1</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fr-FR" sz="1400" b="0" i="0" u="none" strike="noStrike">
                          <a:solidFill>
                            <a:srgbClr val="000000"/>
                          </a:solidFill>
                          <a:effectLst/>
                          <a:latin typeface="Century Gothic" panose="020B0502020202020204" pitchFamily="34" charset="0"/>
                        </a:rPr>
                        <a:t>Critique</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4F4F"/>
                    </a:solidFill>
                  </a:tcPr>
                </a:tc>
                <a:tc>
                  <a:txBody>
                    <a:bodyPr/>
                    <a:lstStyle/>
                    <a:p>
                      <a:pPr algn="ctr" rtl="0" fontAlgn="ctr"/>
                      <a:r>
                        <a:rPr lang="fr-FR" sz="1400" b="0" i="0" u="none" strike="noStrike">
                          <a:solidFill>
                            <a:srgbClr val="000000"/>
                          </a:solidFill>
                          <a:effectLst/>
                          <a:latin typeface="Century Gothic" panose="020B0502020202020204" pitchFamily="34" charset="0"/>
                        </a:rPr>
                        <a:t>Critique</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4F4F"/>
                    </a:solidFill>
                  </a:tcPr>
                </a:tc>
                <a:tc>
                  <a:txBody>
                    <a:bodyPr/>
                    <a:lstStyle/>
                    <a:p>
                      <a:pPr algn="ctr" rtl="0" fontAlgn="ctr"/>
                      <a:r>
                        <a:rPr lang="fr-FR" sz="1400" b="0" i="0" u="none" strike="noStrike">
                          <a:solidFill>
                            <a:srgbClr val="000000"/>
                          </a:solidFill>
                          <a:effectLst/>
                          <a:latin typeface="Century Gothic" panose="020B0502020202020204" pitchFamily="34" charset="0"/>
                        </a:rPr>
                        <a:t>Gestion urgente</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7D31"/>
                    </a:solidFill>
                  </a:tcPr>
                </a:tc>
                <a:tc>
                  <a:txBody>
                    <a:bodyPr/>
                    <a:lstStyle/>
                    <a:p>
                      <a:pPr algn="ctr" rtl="0" fontAlgn="ctr"/>
                      <a:r>
                        <a:rPr lang="fr-FR" sz="1400" b="0" i="0" u="none" strike="noStrike">
                          <a:solidFill>
                            <a:srgbClr val="000000"/>
                          </a:solidFill>
                          <a:effectLst/>
                          <a:latin typeface="Century Gothic" panose="020B0502020202020204" pitchFamily="34" charset="0"/>
                        </a:rPr>
                        <a:t>Important</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val="69406947"/>
                  </a:ext>
                </a:extLst>
              </a:tr>
              <a:tr h="411061">
                <a:tc vMerge="1">
                  <a:txBody>
                    <a:bodyPr/>
                    <a:lstStyle/>
                    <a:p>
                      <a:endParaRPr lang="en-US"/>
                    </a:p>
                  </a:txBody>
                  <a:tcPr/>
                </a:tc>
                <a:tc>
                  <a:txBody>
                    <a:bodyPr/>
                    <a:lstStyle/>
                    <a:p>
                      <a:pPr algn="ctr" rtl="0" fontAlgn="ctr"/>
                      <a:r>
                        <a:rPr lang="fr-FR" sz="1400" b="0" i="0" u="none" strike="noStrike">
                          <a:solidFill>
                            <a:srgbClr val="000000"/>
                          </a:solidFill>
                          <a:effectLst/>
                          <a:latin typeface="Century Gothic" panose="020B0502020202020204" pitchFamily="34" charset="0"/>
                        </a:rPr>
                        <a:t>P2</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fr-FR" sz="1400" b="0" i="0" u="none" strike="noStrike">
                          <a:solidFill>
                            <a:srgbClr val="000000"/>
                          </a:solidFill>
                          <a:effectLst/>
                          <a:latin typeface="Century Gothic" panose="020B0502020202020204" pitchFamily="34" charset="0"/>
                        </a:rPr>
                        <a:t>Critique</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4F4F"/>
                    </a:solidFill>
                  </a:tcPr>
                </a:tc>
                <a:tc>
                  <a:txBody>
                    <a:bodyPr/>
                    <a:lstStyle/>
                    <a:p>
                      <a:pPr algn="ctr" rtl="0" fontAlgn="ctr"/>
                      <a:r>
                        <a:rPr lang="fr-FR" sz="1400" b="0" i="0" u="none" strike="noStrike">
                          <a:solidFill>
                            <a:srgbClr val="000000"/>
                          </a:solidFill>
                          <a:effectLst/>
                          <a:latin typeface="Century Gothic" panose="020B0502020202020204" pitchFamily="34" charset="0"/>
                        </a:rPr>
                        <a:t>Gestion urgente</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7D31"/>
                    </a:solidFill>
                  </a:tcPr>
                </a:tc>
                <a:tc>
                  <a:txBody>
                    <a:bodyPr/>
                    <a:lstStyle/>
                    <a:p>
                      <a:pPr algn="ctr" rtl="0" fontAlgn="ctr"/>
                      <a:r>
                        <a:rPr lang="fr-FR" sz="1400" b="0" i="0" u="none" strike="noStrike">
                          <a:solidFill>
                            <a:srgbClr val="000000"/>
                          </a:solidFill>
                          <a:effectLst/>
                          <a:latin typeface="Century Gothic" panose="020B0502020202020204" pitchFamily="34" charset="0"/>
                        </a:rPr>
                        <a:t>Important</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rtl="0" fontAlgn="ctr"/>
                      <a:r>
                        <a:rPr lang="fr-FR" sz="1400" b="0" i="0" u="none" strike="noStrike">
                          <a:solidFill>
                            <a:srgbClr val="000000"/>
                          </a:solidFill>
                          <a:effectLst/>
                          <a:latin typeface="Century Gothic" panose="020B0502020202020204" pitchFamily="34" charset="0"/>
                        </a:rPr>
                        <a:t>Gestion urgente</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7D31"/>
                    </a:solidFill>
                  </a:tcPr>
                </a:tc>
                <a:extLst>
                  <a:ext uri="{0D108BD9-81ED-4DB2-BD59-A6C34878D82A}">
                    <a16:rowId xmlns:a16="http://schemas.microsoft.com/office/drawing/2014/main" val="3751954385"/>
                  </a:ext>
                </a:extLst>
              </a:tr>
              <a:tr h="411061">
                <a:tc vMerge="1">
                  <a:txBody>
                    <a:bodyPr/>
                    <a:lstStyle/>
                    <a:p>
                      <a:endParaRPr lang="en-US"/>
                    </a:p>
                  </a:txBody>
                  <a:tcPr/>
                </a:tc>
                <a:tc>
                  <a:txBody>
                    <a:bodyPr/>
                    <a:lstStyle/>
                    <a:p>
                      <a:pPr algn="ctr" rtl="0" fontAlgn="ctr"/>
                      <a:r>
                        <a:rPr lang="fr-FR" sz="1400" b="0" i="0" u="none" strike="noStrike">
                          <a:solidFill>
                            <a:srgbClr val="000000"/>
                          </a:solidFill>
                          <a:effectLst/>
                          <a:latin typeface="Century Gothic" panose="020B0502020202020204" pitchFamily="34" charset="0"/>
                        </a:rPr>
                        <a:t>P3</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fr-FR" sz="1400" b="0" i="0" u="none" strike="noStrike">
                          <a:solidFill>
                            <a:srgbClr val="000000"/>
                          </a:solidFill>
                          <a:effectLst/>
                          <a:latin typeface="Century Gothic" panose="020B0502020202020204" pitchFamily="34" charset="0"/>
                        </a:rPr>
                        <a:t>Gestion urgente</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7D31"/>
                    </a:solidFill>
                  </a:tcPr>
                </a:tc>
                <a:tc>
                  <a:txBody>
                    <a:bodyPr/>
                    <a:lstStyle/>
                    <a:p>
                      <a:pPr algn="ctr" rtl="0" fontAlgn="ctr"/>
                      <a:r>
                        <a:rPr lang="fr-FR" sz="1400" b="0" i="0" u="none" strike="noStrike">
                          <a:solidFill>
                            <a:srgbClr val="000000"/>
                          </a:solidFill>
                          <a:effectLst/>
                          <a:latin typeface="Century Gothic" panose="020B0502020202020204" pitchFamily="34" charset="0"/>
                        </a:rPr>
                        <a:t>Important</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rtl="0" fontAlgn="ctr"/>
                      <a:r>
                        <a:rPr lang="fr-FR" sz="1400" b="0" i="0" u="none" strike="noStrike">
                          <a:solidFill>
                            <a:srgbClr val="000000"/>
                          </a:solidFill>
                          <a:effectLst/>
                          <a:latin typeface="Century Gothic" panose="020B0502020202020204" pitchFamily="34" charset="0"/>
                        </a:rPr>
                        <a:t>Gestion urgente</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7D31"/>
                    </a:solidFill>
                  </a:tcPr>
                </a:tc>
                <a:tc>
                  <a:txBody>
                    <a:bodyPr/>
                    <a:lstStyle/>
                    <a:p>
                      <a:pPr algn="ctr" rtl="0" fontAlgn="ctr"/>
                      <a:r>
                        <a:rPr lang="fr-FR" sz="1400" b="0" i="0" u="none" strike="noStrike">
                          <a:solidFill>
                            <a:srgbClr val="000000"/>
                          </a:solidFill>
                          <a:effectLst/>
                          <a:latin typeface="Century Gothic" panose="020B0502020202020204" pitchFamily="34" charset="0"/>
                        </a:rPr>
                        <a:t>Normal</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AD47"/>
                    </a:solidFill>
                  </a:tcPr>
                </a:tc>
                <a:extLst>
                  <a:ext uri="{0D108BD9-81ED-4DB2-BD59-A6C34878D82A}">
                    <a16:rowId xmlns:a16="http://schemas.microsoft.com/office/drawing/2014/main" val="485610095"/>
                  </a:ext>
                </a:extLst>
              </a:tr>
              <a:tr h="411061">
                <a:tc vMerge="1">
                  <a:txBody>
                    <a:bodyPr/>
                    <a:lstStyle/>
                    <a:p>
                      <a:endParaRPr lang="en-US"/>
                    </a:p>
                  </a:txBody>
                  <a:tcPr/>
                </a:tc>
                <a:tc>
                  <a:txBody>
                    <a:bodyPr/>
                    <a:lstStyle/>
                    <a:p>
                      <a:pPr algn="ctr" rtl="0" fontAlgn="ctr"/>
                      <a:r>
                        <a:rPr lang="fr-FR" sz="1400" b="0" i="0" u="none" strike="noStrike">
                          <a:solidFill>
                            <a:srgbClr val="000000"/>
                          </a:solidFill>
                          <a:effectLst/>
                          <a:latin typeface="Century Gothic" panose="020B0502020202020204" pitchFamily="34" charset="0"/>
                        </a:rPr>
                        <a:t>P4</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fr-FR" sz="1400" b="0" i="0" u="none" strike="noStrike">
                          <a:solidFill>
                            <a:srgbClr val="000000"/>
                          </a:solidFill>
                          <a:effectLst/>
                          <a:latin typeface="Century Gothic" panose="020B0502020202020204" pitchFamily="34" charset="0"/>
                        </a:rPr>
                        <a:t>Important</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rtl="0" fontAlgn="ctr"/>
                      <a:r>
                        <a:rPr lang="fr-FR" sz="1400" b="0" i="0" u="none" strike="noStrike">
                          <a:solidFill>
                            <a:srgbClr val="000000"/>
                          </a:solidFill>
                          <a:effectLst/>
                          <a:latin typeface="Century Gothic" panose="020B0502020202020204" pitchFamily="34" charset="0"/>
                        </a:rPr>
                        <a:t>Gestion urgente</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7D31"/>
                    </a:solidFill>
                  </a:tcPr>
                </a:tc>
                <a:tc>
                  <a:txBody>
                    <a:bodyPr/>
                    <a:lstStyle/>
                    <a:p>
                      <a:pPr algn="ctr" rtl="0" fontAlgn="ctr"/>
                      <a:r>
                        <a:rPr lang="fr-FR" sz="1400" b="0" i="0" u="none" strike="noStrike">
                          <a:solidFill>
                            <a:srgbClr val="000000"/>
                          </a:solidFill>
                          <a:effectLst/>
                          <a:latin typeface="Century Gothic" panose="020B0502020202020204" pitchFamily="34" charset="0"/>
                        </a:rPr>
                        <a:t>Normal</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AD47"/>
                    </a:solidFill>
                  </a:tcPr>
                </a:tc>
                <a:tc>
                  <a:txBody>
                    <a:bodyPr/>
                    <a:lstStyle/>
                    <a:p>
                      <a:pPr algn="ctr" rtl="0" fontAlgn="ctr"/>
                      <a:r>
                        <a:rPr lang="fr-FR" sz="1400" b="0" i="0" u="none" strike="noStrike">
                          <a:solidFill>
                            <a:srgbClr val="000000"/>
                          </a:solidFill>
                          <a:effectLst/>
                          <a:latin typeface="Century Gothic" panose="020B0502020202020204" pitchFamily="34" charset="0"/>
                        </a:rPr>
                        <a:t>Normal</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AD47"/>
                    </a:solidFill>
                  </a:tcPr>
                </a:tc>
                <a:extLst>
                  <a:ext uri="{0D108BD9-81ED-4DB2-BD59-A6C34878D82A}">
                    <a16:rowId xmlns:a16="http://schemas.microsoft.com/office/drawing/2014/main" val="1137893666"/>
                  </a:ext>
                </a:extLst>
              </a:tr>
            </a:tbl>
          </a:graphicData>
        </a:graphic>
      </p:graphicFrame>
      <p:graphicFrame>
        <p:nvGraphicFramePr>
          <p:cNvPr id="6" name="Table 5">
            <a:extLst>
              <a:ext uri="{FF2B5EF4-FFF2-40B4-BE49-F238E27FC236}">
                <a16:creationId xmlns:a16="http://schemas.microsoft.com/office/drawing/2014/main" id="{12C27798-EB56-CD56-1E1E-0CBED21FABC1}"/>
              </a:ext>
            </a:extLst>
          </p:cNvPr>
          <p:cNvGraphicFramePr>
            <a:graphicFrameLocks noGrp="1"/>
          </p:cNvGraphicFramePr>
          <p:nvPr>
            <p:extLst>
              <p:ext uri="{D42A27DB-BD31-4B8C-83A1-F6EECF244321}">
                <p14:modId xmlns:p14="http://schemas.microsoft.com/office/powerpoint/2010/main" val="274194864"/>
              </p:ext>
            </p:extLst>
          </p:nvPr>
        </p:nvGraphicFramePr>
        <p:xfrm>
          <a:off x="630621" y="3793139"/>
          <a:ext cx="9593285" cy="2588807"/>
        </p:xfrm>
        <a:graphic>
          <a:graphicData uri="http://schemas.openxmlformats.org/drawingml/2006/table">
            <a:tbl>
              <a:tblPr/>
              <a:tblGrid>
                <a:gridCol w="1321473">
                  <a:extLst>
                    <a:ext uri="{9D8B030D-6E8A-4147-A177-3AD203B41FA5}">
                      <a16:colId xmlns:a16="http://schemas.microsoft.com/office/drawing/2014/main" val="1445985838"/>
                    </a:ext>
                  </a:extLst>
                </a:gridCol>
                <a:gridCol w="8271812">
                  <a:extLst>
                    <a:ext uri="{9D8B030D-6E8A-4147-A177-3AD203B41FA5}">
                      <a16:colId xmlns:a16="http://schemas.microsoft.com/office/drawing/2014/main" val="3393151175"/>
                    </a:ext>
                  </a:extLst>
                </a:gridCol>
              </a:tblGrid>
              <a:tr h="694020">
                <a:tc>
                  <a:txBody>
                    <a:bodyPr/>
                    <a:lstStyle/>
                    <a:p>
                      <a:pPr algn="l" rtl="0" fontAlgn="ctr"/>
                      <a:r>
                        <a:rPr lang="fr-FR" sz="1400" b="0" i="0" u="none" strike="noStrike">
                          <a:solidFill>
                            <a:srgbClr val="000000"/>
                          </a:solidFill>
                          <a:effectLst/>
                          <a:latin typeface="Century Gothic" panose="020B0502020202020204" pitchFamily="34" charset="0"/>
                        </a:rPr>
                        <a:t>Critique</a:t>
                      </a:r>
                    </a:p>
                  </a:txBody>
                  <a:tcPr marL="95250" marR="6350" marT="6350" marB="0" anchor="ctr">
                    <a:lnL>
                      <a:noFill/>
                    </a:lnL>
                    <a:lnR w="6350" cap="flat" cmpd="sng" algn="ctr">
                      <a:solidFill>
                        <a:srgbClr val="A6A6A6"/>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F4F4F"/>
                    </a:solidFill>
                  </a:tcPr>
                </a:tc>
                <a:tc>
                  <a:txBody>
                    <a:bodyPr/>
                    <a:lstStyle/>
                    <a:p>
                      <a:pPr algn="l" rtl="0" fontAlgn="ctr"/>
                      <a:r>
                        <a:rPr lang="fr-FR" sz="1400" b="0" i="0" u="none" strike="noStrike">
                          <a:solidFill>
                            <a:srgbClr val="000000"/>
                          </a:solidFill>
                          <a:effectLst/>
                          <a:latin typeface="Century Gothic" panose="020B0502020202020204" pitchFamily="34" charset="0"/>
                        </a:rPr>
                        <a:t>Chez Positive Charge, une remontée « critique » présente un risque immédiat pour le fonctionnement du système et nécessite une attention urgente afin d’éviter un temps d’arrêt important.</a:t>
                      </a:r>
                    </a:p>
                  </a:txBody>
                  <a:tcPr marL="18288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744191478"/>
                  </a:ext>
                </a:extLst>
              </a:tr>
              <a:tr h="536514">
                <a:tc>
                  <a:txBody>
                    <a:bodyPr/>
                    <a:lstStyle/>
                    <a:p>
                      <a:pPr algn="l" rtl="0" fontAlgn="ctr"/>
                      <a:r>
                        <a:rPr lang="fr-FR" sz="1400" b="0" i="0" u="none" strike="noStrike" dirty="0">
                          <a:solidFill>
                            <a:srgbClr val="000000"/>
                          </a:solidFill>
                          <a:effectLst/>
                          <a:latin typeface="Century Gothic" panose="020B0502020202020204" pitchFamily="34" charset="0"/>
                        </a:rPr>
                        <a:t>Gestion urgente</a:t>
                      </a:r>
                    </a:p>
                  </a:txBody>
                  <a:tcPr marL="95250" marR="6350" marT="6350" marB="0" anchor="ctr">
                    <a:lnL>
                      <a:noFill/>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7D31"/>
                    </a:solidFill>
                  </a:tcPr>
                </a:tc>
                <a:tc>
                  <a:txBody>
                    <a:bodyPr/>
                    <a:lstStyle/>
                    <a:p>
                      <a:pPr algn="l" rtl="0" fontAlgn="ctr"/>
                      <a:r>
                        <a:rPr lang="fr-FR" sz="1400" b="0" i="0" u="none" strike="noStrike">
                          <a:solidFill>
                            <a:srgbClr val="000000"/>
                          </a:solidFill>
                          <a:effectLst/>
                          <a:latin typeface="Century Gothic" panose="020B0502020202020204" pitchFamily="34" charset="0"/>
                        </a:rPr>
                        <a:t>Chez Positive Charge, une remontée « Urgente » signale un impact significatif sur une fonctionnalité ou un service qui nécessite une action rapide pour rétablir le service complet.</a:t>
                      </a:r>
                    </a:p>
                  </a:txBody>
                  <a:tcPr marL="18288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935420651"/>
                  </a:ext>
                </a:extLst>
              </a:tr>
              <a:tr h="688970">
                <a:tc>
                  <a:txBody>
                    <a:bodyPr/>
                    <a:lstStyle/>
                    <a:p>
                      <a:pPr algn="l" rtl="0" fontAlgn="ctr"/>
                      <a:r>
                        <a:rPr lang="fr-FR" sz="1400" b="0" i="0" u="none" strike="noStrike">
                          <a:solidFill>
                            <a:srgbClr val="000000"/>
                          </a:solidFill>
                          <a:effectLst/>
                          <a:latin typeface="Century Gothic" panose="020B0502020202020204" pitchFamily="34" charset="0"/>
                        </a:rPr>
                        <a:t>Important</a:t>
                      </a:r>
                    </a:p>
                  </a:txBody>
                  <a:tcPr marL="95250" marR="6350" marT="6350"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l" rtl="0" fontAlgn="ctr"/>
                      <a:r>
                        <a:rPr lang="fr-FR" sz="1400" b="0" i="0" u="none" strike="noStrike">
                          <a:solidFill>
                            <a:srgbClr val="000000"/>
                          </a:solidFill>
                          <a:effectLst/>
                          <a:latin typeface="Century Gothic" panose="020B0502020202020204" pitchFamily="34" charset="0"/>
                        </a:rPr>
                        <a:t>Chez Positive Charge, une remontée « Importante » indique des problèmes qui affectent les performances, mais ne compromettent pas les opérations de façon grave et qui doivent être traités en priorité afin d’être rapidement résolus.</a:t>
                      </a:r>
                    </a:p>
                  </a:txBody>
                  <a:tcPr marL="18288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081532646"/>
                  </a:ext>
                </a:extLst>
              </a:tr>
              <a:tr h="669303">
                <a:tc>
                  <a:txBody>
                    <a:bodyPr/>
                    <a:lstStyle/>
                    <a:p>
                      <a:pPr algn="l" rtl="0" fontAlgn="ctr"/>
                      <a:r>
                        <a:rPr lang="fr-FR" sz="1400" b="0" i="0" u="none" strike="noStrike">
                          <a:solidFill>
                            <a:srgbClr val="000000"/>
                          </a:solidFill>
                          <a:effectLst/>
                          <a:latin typeface="Century Gothic" panose="020B0502020202020204" pitchFamily="34" charset="0"/>
                        </a:rPr>
                        <a:t>Normal</a:t>
                      </a:r>
                    </a:p>
                  </a:txBody>
                  <a:tcPr marL="95250" marR="6350" marT="6350"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AD47"/>
                    </a:solidFill>
                  </a:tcPr>
                </a:tc>
                <a:tc>
                  <a:txBody>
                    <a:bodyPr/>
                    <a:lstStyle/>
                    <a:p>
                      <a:pPr algn="l" rtl="0" fontAlgn="ctr"/>
                      <a:r>
                        <a:rPr lang="fr-FR" sz="1400" b="0" i="0" u="none" strike="noStrike" dirty="0">
                          <a:solidFill>
                            <a:srgbClr val="000000"/>
                          </a:solidFill>
                          <a:effectLst/>
                          <a:latin typeface="Century Gothic" panose="020B0502020202020204" pitchFamily="34" charset="0"/>
                        </a:rPr>
                        <a:t>Chez Positive Charge, une remontée « Normale » concerne des problèmes de routine qui ont un impact minimal sur les opérations et peuvent être résolus via des processus d’assistance standard.</a:t>
                      </a:r>
                    </a:p>
                  </a:txBody>
                  <a:tcPr marL="18288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129312235"/>
                  </a:ext>
                </a:extLst>
              </a:tr>
            </a:tbl>
          </a:graphicData>
        </a:graphic>
      </p:graphicFrame>
    </p:spTree>
    <p:extLst>
      <p:ext uri="{BB962C8B-B14F-4D97-AF65-F5344CB8AC3E}">
        <p14:creationId xmlns:p14="http://schemas.microsoft.com/office/powerpoint/2010/main" val="221549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417BAEF-7B0B-19B0-974D-A12574539003}"/>
              </a:ext>
            </a:extLst>
          </p:cNvPr>
          <p:cNvGraphicFramePr>
            <a:graphicFrameLocks noGrp="1"/>
          </p:cNvGraphicFramePr>
          <p:nvPr>
            <p:extLst>
              <p:ext uri="{D42A27DB-BD31-4B8C-83A1-F6EECF244321}">
                <p14:modId xmlns:p14="http://schemas.microsoft.com/office/powerpoint/2010/main" val="68234762"/>
              </p:ext>
            </p:extLst>
          </p:nvPr>
        </p:nvGraphicFramePr>
        <p:xfrm>
          <a:off x="378903" y="1241837"/>
          <a:ext cx="11434194" cy="4970976"/>
        </p:xfrm>
        <a:graphic>
          <a:graphicData uri="http://schemas.openxmlformats.org/drawingml/2006/table">
            <a:tbl>
              <a:tblPr firstRow="1" firstCol="1" bandRow="1"/>
              <a:tblGrid>
                <a:gridCol w="1336775">
                  <a:extLst>
                    <a:ext uri="{9D8B030D-6E8A-4147-A177-3AD203B41FA5}">
                      <a16:colId xmlns:a16="http://schemas.microsoft.com/office/drawing/2014/main" val="1845594425"/>
                    </a:ext>
                  </a:extLst>
                </a:gridCol>
                <a:gridCol w="1461155">
                  <a:extLst>
                    <a:ext uri="{9D8B030D-6E8A-4147-A177-3AD203B41FA5}">
                      <a16:colId xmlns:a16="http://schemas.microsoft.com/office/drawing/2014/main" val="2622472647"/>
                    </a:ext>
                  </a:extLst>
                </a:gridCol>
                <a:gridCol w="1489399">
                  <a:extLst>
                    <a:ext uri="{9D8B030D-6E8A-4147-A177-3AD203B41FA5}">
                      <a16:colId xmlns:a16="http://schemas.microsoft.com/office/drawing/2014/main" val="3028039852"/>
                    </a:ext>
                  </a:extLst>
                </a:gridCol>
                <a:gridCol w="1429373">
                  <a:extLst>
                    <a:ext uri="{9D8B030D-6E8A-4147-A177-3AD203B41FA5}">
                      <a16:colId xmlns:a16="http://schemas.microsoft.com/office/drawing/2014/main" val="4138004897"/>
                    </a:ext>
                  </a:extLst>
                </a:gridCol>
                <a:gridCol w="1429373">
                  <a:extLst>
                    <a:ext uri="{9D8B030D-6E8A-4147-A177-3AD203B41FA5}">
                      <a16:colId xmlns:a16="http://schemas.microsoft.com/office/drawing/2014/main" val="3808359168"/>
                    </a:ext>
                  </a:extLst>
                </a:gridCol>
                <a:gridCol w="1429373">
                  <a:extLst>
                    <a:ext uri="{9D8B030D-6E8A-4147-A177-3AD203B41FA5}">
                      <a16:colId xmlns:a16="http://schemas.microsoft.com/office/drawing/2014/main" val="3654276862"/>
                    </a:ext>
                  </a:extLst>
                </a:gridCol>
                <a:gridCol w="1429373">
                  <a:extLst>
                    <a:ext uri="{9D8B030D-6E8A-4147-A177-3AD203B41FA5}">
                      <a16:colId xmlns:a16="http://schemas.microsoft.com/office/drawing/2014/main" val="2147069316"/>
                    </a:ext>
                  </a:extLst>
                </a:gridCol>
                <a:gridCol w="1429373">
                  <a:extLst>
                    <a:ext uri="{9D8B030D-6E8A-4147-A177-3AD203B41FA5}">
                      <a16:colId xmlns:a16="http://schemas.microsoft.com/office/drawing/2014/main" val="3002154604"/>
                    </a:ext>
                  </a:extLst>
                </a:gridCol>
              </a:tblGrid>
              <a:tr h="276633">
                <a:tc>
                  <a:txBody>
                    <a:bodyPr/>
                    <a:lstStyle/>
                    <a:p>
                      <a:pPr marL="0" marR="0" algn="ctr" rtl="0">
                        <a:lnSpc>
                          <a:spcPct val="107000"/>
                        </a:lnSpc>
                        <a:spcBef>
                          <a:spcPts val="0"/>
                        </a:spcBef>
                        <a:spcAft>
                          <a:spcPts val="0"/>
                        </a:spcAft>
                      </a:pPr>
                      <a:r>
                        <a:rPr lang="fr-FR" sz="1050">
                          <a:effectLst/>
                          <a:latin typeface="Century Gothic" panose="020B0502020202020204" pitchFamily="34" charset="0"/>
                          <a:ea typeface="Calibri" panose="020F0502020204030204" pitchFamily="34" charset="0"/>
                          <a:cs typeface="Calibri" panose="020F0502020204030204" pitchFamily="34" charset="0"/>
                        </a:rPr>
                        <a:t> </a:t>
                      </a:r>
                    </a:p>
                  </a:txBody>
                  <a:tcPr marL="45295" marR="45295" marT="0" marB="0">
                    <a:lnL>
                      <a:noFill/>
                    </a:lnL>
                    <a:lnR w="12700" cap="flat" cmpd="sng" algn="ctr">
                      <a:solidFill>
                        <a:srgbClr val="595959"/>
                      </a:solidFill>
                      <a:prstDash val="solid"/>
                      <a:round/>
                      <a:headEnd type="none" w="med" len="med"/>
                      <a:tailEnd type="none" w="med" len="med"/>
                    </a:lnR>
                    <a:lnT>
                      <a:noFill/>
                    </a:lnT>
                    <a:lnB>
                      <a:noFill/>
                    </a:lnB>
                    <a:noFill/>
                  </a:tcPr>
                </a:tc>
                <a:tc>
                  <a:txBody>
                    <a:bodyPr/>
                    <a:lstStyle/>
                    <a:p>
                      <a:pPr marL="0" marR="0" algn="ctr" rtl="0">
                        <a:lnSpc>
                          <a:spcPct val="107000"/>
                        </a:lnSpc>
                        <a:spcBef>
                          <a:spcPts val="0"/>
                        </a:spcBef>
                        <a:spcAft>
                          <a:spcPts val="0"/>
                        </a:spcAft>
                      </a:pPr>
                      <a:r>
                        <a:rPr lang="fr-FR" sz="105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Niveau 1</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FF4F4F"/>
                    </a:solidFill>
                  </a:tcPr>
                </a:tc>
                <a:tc>
                  <a:txBody>
                    <a:bodyPr/>
                    <a:lstStyle/>
                    <a:p>
                      <a:pPr marL="0" marR="0" algn="ctr" rtl="0">
                        <a:lnSpc>
                          <a:spcPct val="107000"/>
                        </a:lnSpc>
                        <a:spcBef>
                          <a:spcPts val="0"/>
                        </a:spcBef>
                        <a:spcAft>
                          <a:spcPts val="0"/>
                        </a:spcAft>
                      </a:pPr>
                      <a:r>
                        <a:rPr lang="fr-FR" sz="105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Niveau 2</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D7D31"/>
                    </a:solidFill>
                  </a:tcPr>
                </a:tc>
                <a:tc>
                  <a:txBody>
                    <a:bodyPr/>
                    <a:lstStyle/>
                    <a:p>
                      <a:pPr marL="0" marR="0" algn="ctr" rtl="0">
                        <a:lnSpc>
                          <a:spcPct val="107000"/>
                        </a:lnSpc>
                        <a:spcBef>
                          <a:spcPts val="0"/>
                        </a:spcBef>
                        <a:spcAft>
                          <a:spcPts val="0"/>
                        </a:spcAft>
                      </a:pPr>
                      <a:r>
                        <a:rPr lang="fr-FR" sz="105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Niveau 3</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F4B084"/>
                    </a:solidFill>
                  </a:tcPr>
                </a:tc>
                <a:tc>
                  <a:txBody>
                    <a:bodyPr/>
                    <a:lstStyle/>
                    <a:p>
                      <a:pPr marL="0" marR="0" algn="ctr" rtl="0">
                        <a:lnSpc>
                          <a:spcPct val="107000"/>
                        </a:lnSpc>
                        <a:spcBef>
                          <a:spcPts val="0"/>
                        </a:spcBef>
                        <a:spcAft>
                          <a:spcPts val="0"/>
                        </a:spcAft>
                      </a:pPr>
                      <a:r>
                        <a:rPr lang="fr-FR" sz="105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Niveau 4</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FFE699"/>
                    </a:solidFill>
                  </a:tcPr>
                </a:tc>
                <a:tc>
                  <a:txBody>
                    <a:bodyPr/>
                    <a:lstStyle/>
                    <a:p>
                      <a:pPr marL="0" marR="0" algn="ctr" rtl="0">
                        <a:lnSpc>
                          <a:spcPct val="107000"/>
                        </a:lnSpc>
                        <a:spcBef>
                          <a:spcPts val="0"/>
                        </a:spcBef>
                        <a:spcAft>
                          <a:spcPts val="0"/>
                        </a:spcAft>
                      </a:pPr>
                      <a:r>
                        <a:rPr lang="fr-FR" sz="105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Niveau 5</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B4C6E7"/>
                    </a:solidFill>
                  </a:tcPr>
                </a:tc>
                <a:tc>
                  <a:txBody>
                    <a:bodyPr/>
                    <a:lstStyle/>
                    <a:p>
                      <a:pPr marL="0" marR="0" algn="ctr" rtl="0">
                        <a:lnSpc>
                          <a:spcPct val="107000"/>
                        </a:lnSpc>
                        <a:spcBef>
                          <a:spcPts val="0"/>
                        </a:spcBef>
                        <a:spcAft>
                          <a:spcPts val="0"/>
                        </a:spcAft>
                      </a:pPr>
                      <a:r>
                        <a:rPr lang="fr-FR" sz="105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Niveau 6</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BDD7EE"/>
                    </a:solidFill>
                  </a:tcPr>
                </a:tc>
                <a:tc>
                  <a:txBody>
                    <a:bodyPr/>
                    <a:lstStyle/>
                    <a:p>
                      <a:pPr marL="0" marR="0" algn="ctr" rtl="0">
                        <a:lnSpc>
                          <a:spcPct val="107000"/>
                        </a:lnSpc>
                        <a:spcBef>
                          <a:spcPts val="0"/>
                        </a:spcBef>
                        <a:spcAft>
                          <a:spcPts val="0"/>
                        </a:spcAft>
                      </a:pPr>
                      <a:r>
                        <a:rPr lang="fr-FR" sz="105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Niveau 7</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C6E0B4"/>
                    </a:solidFill>
                  </a:tcPr>
                </a:tc>
                <a:extLst>
                  <a:ext uri="{0D108BD9-81ED-4DB2-BD59-A6C34878D82A}">
                    <a16:rowId xmlns:a16="http://schemas.microsoft.com/office/drawing/2014/main" val="2378640895"/>
                  </a:ext>
                </a:extLst>
              </a:tr>
              <a:tr h="1419742">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 </a:t>
                      </a:r>
                    </a:p>
                  </a:txBody>
                  <a:tcPr marL="45295" marR="45295" marT="0" marB="0">
                    <a:lnL>
                      <a:noFill/>
                    </a:lnL>
                    <a:lnR w="12700" cap="flat" cmpd="sng" algn="ctr">
                      <a:solidFill>
                        <a:srgbClr val="595959"/>
                      </a:solidFill>
                      <a:prstDash val="solid"/>
                      <a:round/>
                      <a:headEnd type="none" w="med" len="med"/>
                      <a:tailEnd type="none" w="med" len="med"/>
                    </a:lnR>
                    <a:lnT>
                      <a:noFill/>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Une mesure immédiate est requise en raison d’une défaillance potentielle du système ou d’une perte financière importante.</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Les problèmes hautement prioritaires affectant des fonctionnalités majeures doivent être résolus en quelques heures.</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Les problèmes modérément urgents et touchant plusieurs utilisateurs doivent être traités sous un jour ouvrable.</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Les problèmes faiblement urgents et affectant un nombre limité d’utilisateurs doivent être résolus sous trois jours ouvrables.</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Les problèmes mineurs ayant un impact négligeable doivent être résolus selon le délai de réponse standard d’une semaine.</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Les mises à jour ou améliorations planifiées peuvent être intégrées pendant les cycles de mise à jour réguliers.</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Des améliorations ou demandes à long terme sont planifiées et mises en œuvre dans le cadre de mises à niveau stratégiques.</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218210568"/>
                  </a:ext>
                </a:extLst>
              </a:tr>
              <a:tr h="486941">
                <a:tc rowSpan="2">
                  <a:txBody>
                    <a:bodyPr/>
                    <a:lstStyle/>
                    <a:p>
                      <a:pPr marL="0" marR="0" algn="ctr" rtl="0">
                        <a:lnSpc>
                          <a:spcPct val="107000"/>
                        </a:lnSpc>
                        <a:spcBef>
                          <a:spcPts val="0"/>
                        </a:spcBef>
                        <a:spcAft>
                          <a:spcPts val="0"/>
                        </a:spcAft>
                      </a:pPr>
                      <a:r>
                        <a:rPr lang="fr-FR" sz="1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Exploration des niveaux de</a:t>
                      </a:r>
                      <a:br>
                        <a:rPr lang="fr-FR" sz="1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br>
                      <a:r>
                        <a:rPr lang="fr-FR" sz="1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remontée chez Positive Charge :</a:t>
                      </a:r>
                    </a:p>
                    <a:p>
                      <a:pPr marL="0" marR="0" algn="ctr" rtl="0">
                        <a:lnSpc>
                          <a:spcPct val="107000"/>
                        </a:lnSpc>
                        <a:spcBef>
                          <a:spcPts val="0"/>
                        </a:spcBef>
                        <a:spcAft>
                          <a:spcPts val="0"/>
                        </a:spcAft>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 </a:t>
                      </a:r>
                    </a:p>
                    <a:p>
                      <a:pPr marL="0" marR="0" algn="ctr" rtl="0">
                        <a:lnSpc>
                          <a:spcPct val="107000"/>
                        </a:lnSpc>
                        <a:spcBef>
                          <a:spcPts val="0"/>
                        </a:spcBef>
                        <a:spcAft>
                          <a:spcPts val="0"/>
                        </a:spcAft>
                      </a:pPr>
                      <a:r>
                        <a:rPr lang="fr-FR" sz="1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matrice détaillée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8EA9DB"/>
                    </a:solid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Réponse immédiate requise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Priorité élevée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Urgence modérée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Urgence faible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Problèmes mineurs</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Améliorations planifiées</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Améliorations stratégiques</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extLst>
                  <a:ext uri="{0D108BD9-81ED-4DB2-BD59-A6C34878D82A}">
                    <a16:rowId xmlns:a16="http://schemas.microsoft.com/office/drawing/2014/main" val="687450903"/>
                  </a:ext>
                </a:extLst>
              </a:tr>
              <a:tr h="1269063">
                <a:tc vMerge="1">
                  <a:txBody>
                    <a:bodyPr/>
                    <a:lstStyle/>
                    <a:p>
                      <a:endParaRPr lang="en-US"/>
                    </a:p>
                  </a:txBody>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Gérer les défaillances du système afin d’éviter toute perturbation importante.</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Résoudre les problèmes de fonctionnalités critiques sous quelques heures afin de maintenir l’intégrité du service.</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Gérer les problèmes qui affectent les utilisateurs sous un jour ouvrable.</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Gérer les problèmes limités des utilisateurs sous trois jours.</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Assurer un traitement selon le délai de réponse standard d’une semaine.</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Intégrer les mises à jour dans nos cycles de maintenance réguliers.</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Planifier et exécuter des mesures dans le cadre d’améliorations à long terme.</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295196433"/>
                  </a:ext>
                </a:extLst>
              </a:tr>
              <a:tr h="414948">
                <a:tc rowSpan="2">
                  <a:txBody>
                    <a:bodyPr/>
                    <a:lstStyle/>
                    <a:p>
                      <a:pPr marL="0" marR="0" algn="ctr" rtl="0">
                        <a:lnSpc>
                          <a:spcPct val="107000"/>
                        </a:lnSpc>
                        <a:spcBef>
                          <a:spcPts val="0"/>
                        </a:spcBef>
                        <a:spcAft>
                          <a:spcPts val="0"/>
                        </a:spcAft>
                      </a:pPr>
                      <a:r>
                        <a:rPr lang="fr-FR" sz="1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Comprendre l’échelle de remontée chez Positive Charge :</a:t>
                      </a:r>
                    </a:p>
                    <a:p>
                      <a:pPr marL="0" marR="0" algn="ctr" rtl="0">
                        <a:lnSpc>
                          <a:spcPct val="107000"/>
                        </a:lnSpc>
                        <a:spcBef>
                          <a:spcPts val="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 </a:t>
                      </a:r>
                    </a:p>
                    <a:p>
                      <a:pPr marL="0" marR="0" algn="ctr" rtl="0">
                        <a:lnSpc>
                          <a:spcPct val="107000"/>
                        </a:lnSpc>
                        <a:spcBef>
                          <a:spcPts val="0"/>
                        </a:spcBef>
                        <a:spcAft>
                          <a:spcPts val="0"/>
                        </a:spcAft>
                      </a:pPr>
                      <a:r>
                        <a:rPr lang="fr-FR" sz="1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d’une gestion immédiate à une gestion de routine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92D050"/>
                    </a:solid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Gestion immédiate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Gestion urgente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Gestion rapide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Gestion de routine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Gestion standard</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Gestion normale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Gestion planifiée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extLst>
                  <a:ext uri="{0D108BD9-81ED-4DB2-BD59-A6C34878D82A}">
                    <a16:rowId xmlns:a16="http://schemas.microsoft.com/office/drawing/2014/main" val="881880596"/>
                  </a:ext>
                </a:extLst>
              </a:tr>
              <a:tr h="1103649">
                <a:tc vMerge="1">
                  <a:txBody>
                    <a:bodyPr/>
                    <a:lstStyle/>
                    <a:p>
                      <a:endParaRPr lang="en-US"/>
                    </a:p>
                  </a:txBody>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Les problèmes critiques du système exigent une attention urgente.</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Les problèmes affectant les principales fonctionnalités doivent être rapidement résolus.</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Les problèmes à impact modéré doivent être résolus sous un jour.</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Les problèmes à impact limité sont traités sous trois jours ouvrables.</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Le délai de résolution standard d’une semaine s’applique.</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Les améliorations du système peuvent être intégrées selon un cycle régulier.</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Les améliorations continues du système doivent être mises en œuvre de manière stratégique.</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4002604986"/>
                  </a:ext>
                </a:extLst>
              </a:tr>
            </a:tbl>
          </a:graphicData>
        </a:graphic>
      </p:graphicFrame>
      <p:sp>
        <p:nvSpPr>
          <p:cNvPr id="2" name="TextBox 1">
            <a:extLst>
              <a:ext uri="{FF2B5EF4-FFF2-40B4-BE49-F238E27FC236}">
                <a16:creationId xmlns:a16="http://schemas.microsoft.com/office/drawing/2014/main" id="{6D218E6F-27AE-67FC-9EC0-EB672B928CCC}"/>
              </a:ext>
            </a:extLst>
          </p:cNvPr>
          <p:cNvSpPr txBox="1"/>
          <p:nvPr/>
        </p:nvSpPr>
        <p:spPr>
          <a:xfrm>
            <a:off x="335560" y="172798"/>
            <a:ext cx="10750361" cy="523220"/>
          </a:xfrm>
          <a:prstGeom prst="rect">
            <a:avLst/>
          </a:prstGeom>
          <a:noFill/>
        </p:spPr>
        <p:txBody>
          <a:bodyPr wrap="square">
            <a:spAutoFit/>
          </a:bodyPr>
          <a:lstStyle/>
          <a:p>
            <a:pPr rtl="0">
              <a:spcBef>
                <a:spcPts val="0"/>
              </a:spcBef>
              <a:spcAft>
                <a:spcPts val="0"/>
              </a:spcAft>
            </a:pPr>
            <a:r>
              <a:rPr lang="fr-FR" sz="2800" b="1" dirty="0">
                <a:solidFill>
                  <a:srgbClr val="011033"/>
                </a:solidFill>
                <a:latin typeface="Century Gothic"/>
                <a:ea typeface="Century Gothic"/>
                <a:cs typeface="Century Gothic"/>
                <a:sym typeface="Century Gothic"/>
              </a:rPr>
              <a:t>Matrice simple de remontée des problèmes - Exemple</a:t>
            </a:r>
          </a:p>
        </p:txBody>
      </p:sp>
      <p:sp>
        <p:nvSpPr>
          <p:cNvPr id="4" name="TextBox 3">
            <a:extLst>
              <a:ext uri="{FF2B5EF4-FFF2-40B4-BE49-F238E27FC236}">
                <a16:creationId xmlns:a16="http://schemas.microsoft.com/office/drawing/2014/main" id="{B9C668B2-B422-4303-755E-370A3F41EADE}"/>
              </a:ext>
            </a:extLst>
          </p:cNvPr>
          <p:cNvSpPr txBox="1"/>
          <p:nvPr/>
        </p:nvSpPr>
        <p:spPr>
          <a:xfrm>
            <a:off x="335560" y="643117"/>
            <a:ext cx="11344250" cy="292388"/>
          </a:xfrm>
          <a:prstGeom prst="rect">
            <a:avLst/>
          </a:prstGeom>
          <a:noFill/>
        </p:spPr>
        <p:txBody>
          <a:bodyPr wrap="square">
            <a:spAutoFit/>
          </a:bodyPr>
          <a:lstStyle/>
          <a:p>
            <a:pPr rtl="0"/>
            <a:r>
              <a:rPr lang="fr-FR" sz="1300" b="0" i="0" u="none" strike="noStrike" dirty="0">
                <a:solidFill>
                  <a:srgbClr val="595959"/>
                </a:solidFill>
                <a:effectLst/>
                <a:highlight>
                  <a:srgbClr val="FFFFFF"/>
                </a:highlight>
                <a:latin typeface="Century Gothic" panose="020B0502020202020204" pitchFamily="34" charset="0"/>
              </a:rPr>
              <a:t>Vous pouvez modifier ce texte, le personnaliser en incluant les détails de votre processus de remontée et modifier la police ou le style.</a:t>
            </a:r>
            <a:r>
              <a:rPr lang="fr-FR" sz="1300" dirty="0"/>
              <a:t> </a:t>
            </a:r>
          </a:p>
        </p:txBody>
      </p:sp>
    </p:spTree>
    <p:extLst>
      <p:ext uri="{BB962C8B-B14F-4D97-AF65-F5344CB8AC3E}">
        <p14:creationId xmlns:p14="http://schemas.microsoft.com/office/powerpoint/2010/main" val="241643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00000-0008-0000-0200-0000C70E0000}"/>
              </a:ext>
            </a:extLst>
          </p:cNvPr>
          <p:cNvGrpSpPr/>
          <p:nvPr/>
        </p:nvGrpSpPr>
        <p:grpSpPr>
          <a:xfrm>
            <a:off x="398098" y="1358298"/>
            <a:ext cx="11395805" cy="4661523"/>
            <a:chOff x="0" y="0"/>
            <a:chExt cx="11395805" cy="4632388"/>
          </a:xfrm>
        </p:grpSpPr>
        <p:sp>
          <p:nvSpPr>
            <p:cNvPr id="4" name="Rectangle 14">
              <a:extLst>
                <a:ext uri="{FF2B5EF4-FFF2-40B4-BE49-F238E27FC236}">
                  <a16:creationId xmlns:a16="http://schemas.microsoft.com/office/drawing/2014/main" id="{00000000-0008-0000-0200-0000C80E0000}"/>
                </a:ext>
              </a:extLst>
            </p:cNvPr>
            <p:cNvSpPr/>
            <p:nvPr/>
          </p:nvSpPr>
          <p:spPr>
            <a:xfrm>
              <a:off x="0" y="1895883"/>
              <a:ext cx="1534886" cy="1860773"/>
            </a:xfrm>
            <a:custGeom>
              <a:avLst/>
              <a:gdLst>
                <a:gd name="connsiteX0" fmla="*/ 255819 w 1534886"/>
                <a:gd name="connsiteY0" fmla="*/ 0 h 1860773"/>
                <a:gd name="connsiteX1" fmla="*/ 1279067 w 1534886"/>
                <a:gd name="connsiteY1" fmla="*/ 0 h 1860773"/>
                <a:gd name="connsiteX2" fmla="*/ 1534886 w 1534886"/>
                <a:gd name="connsiteY2" fmla="*/ 255819 h 1860773"/>
                <a:gd name="connsiteX3" fmla="*/ 1534886 w 1534886"/>
                <a:gd name="connsiteY3" fmla="*/ 1860773 h 1860773"/>
                <a:gd name="connsiteX4" fmla="*/ 1534886 w 1534886"/>
                <a:gd name="connsiteY4" fmla="*/ 1860773 h 1860773"/>
                <a:gd name="connsiteX5" fmla="*/ 0 w 1534886"/>
                <a:gd name="connsiteY5" fmla="*/ 1860773 h 1860773"/>
                <a:gd name="connsiteX6" fmla="*/ 0 w 1534886"/>
                <a:gd name="connsiteY6" fmla="*/ 1860773 h 1860773"/>
                <a:gd name="connsiteX7" fmla="*/ 0 w 1534886"/>
                <a:gd name="connsiteY7" fmla="*/ 255819 h 1860773"/>
                <a:gd name="connsiteX8" fmla="*/ 255819 w 1534886"/>
                <a:gd name="connsiteY8" fmla="*/ 0 h 1860773"/>
                <a:gd name="connsiteX0" fmla="*/ 255819 w 1534886"/>
                <a:gd name="connsiteY0" fmla="*/ 0 h 1860773"/>
                <a:gd name="connsiteX1" fmla="*/ 1279067 w 1534886"/>
                <a:gd name="connsiteY1" fmla="*/ 0 h 1860773"/>
                <a:gd name="connsiteX2" fmla="*/ 1534886 w 1534886"/>
                <a:gd name="connsiteY2" fmla="*/ 255819 h 1860773"/>
                <a:gd name="connsiteX3" fmla="*/ 1534886 w 1534886"/>
                <a:gd name="connsiteY3" fmla="*/ 1860773 h 1860773"/>
                <a:gd name="connsiteX4" fmla="*/ 1534886 w 1534886"/>
                <a:gd name="connsiteY4" fmla="*/ 1860773 h 1860773"/>
                <a:gd name="connsiteX5" fmla="*/ 0 w 1534886"/>
                <a:gd name="connsiteY5" fmla="*/ 1860773 h 1860773"/>
                <a:gd name="connsiteX6" fmla="*/ 0 w 1534886"/>
                <a:gd name="connsiteY6" fmla="*/ 1860773 h 1860773"/>
                <a:gd name="connsiteX7" fmla="*/ 0 w 1534886"/>
                <a:gd name="connsiteY7" fmla="*/ 255819 h 1860773"/>
                <a:gd name="connsiteX8" fmla="*/ 255819 w 1534886"/>
                <a:gd name="connsiteY8" fmla="*/ 0 h 186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4886" h="1860773">
                  <a:moveTo>
                    <a:pt x="255819" y="0"/>
                  </a:moveTo>
                  <a:lnTo>
                    <a:pt x="1279067" y="0"/>
                  </a:lnTo>
                  <a:cubicBezTo>
                    <a:pt x="1420352" y="0"/>
                    <a:pt x="1534886" y="114534"/>
                    <a:pt x="1534886" y="255819"/>
                  </a:cubicBezTo>
                  <a:lnTo>
                    <a:pt x="1534886" y="1860773"/>
                  </a:lnTo>
                  <a:lnTo>
                    <a:pt x="1534886" y="1860773"/>
                  </a:lnTo>
                  <a:lnTo>
                    <a:pt x="0" y="1860773"/>
                  </a:lnTo>
                  <a:lnTo>
                    <a:pt x="0" y="1860773"/>
                  </a:lnTo>
                  <a:lnTo>
                    <a:pt x="0" y="255819"/>
                  </a:lnTo>
                  <a:cubicBezTo>
                    <a:pt x="0" y="114534"/>
                    <a:pt x="114534" y="0"/>
                    <a:pt x="255819" y="0"/>
                  </a:cubicBezTo>
                  <a:close/>
                </a:path>
              </a:pathLst>
            </a:cu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fontAlgn="b"/>
              <a:endParaRPr lang="en-US" sz="1100" b="0" i="0" u="none" strike="noStrike">
                <a:solidFill>
                  <a:srgbClr val="000000"/>
                </a:solidFill>
                <a:effectLst/>
                <a:latin typeface="Century Gothic" panose="020B0502020202020204" pitchFamily="34" charset="0"/>
              </a:endParaRPr>
            </a:p>
          </p:txBody>
        </p:sp>
        <p:sp>
          <p:nvSpPr>
            <p:cNvPr id="6" name="Rectangle 15">
              <a:extLst>
                <a:ext uri="{FF2B5EF4-FFF2-40B4-BE49-F238E27FC236}">
                  <a16:creationId xmlns:a16="http://schemas.microsoft.com/office/drawing/2014/main" id="{00000000-0008-0000-0200-0000C90E0000}"/>
                </a:ext>
              </a:extLst>
            </p:cNvPr>
            <p:cNvSpPr/>
            <p:nvPr/>
          </p:nvSpPr>
          <p:spPr>
            <a:xfrm>
              <a:off x="2360429" y="973335"/>
              <a:ext cx="1542749" cy="1860206"/>
            </a:xfrm>
            <a:prstGeom prst="round2Same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fontAlgn="b"/>
              <a:endParaRPr lang="en-US" sz="1100" b="0" i="0" u="none" strike="noStrike">
                <a:solidFill>
                  <a:srgbClr val="000000"/>
                </a:solidFill>
                <a:effectLst/>
                <a:latin typeface="Century Gothic" panose="020B0502020202020204" pitchFamily="34" charset="0"/>
              </a:endParaRPr>
            </a:p>
          </p:txBody>
        </p:sp>
        <p:sp>
          <p:nvSpPr>
            <p:cNvPr id="8" name="Rectangle 17">
              <a:extLst>
                <a:ext uri="{FF2B5EF4-FFF2-40B4-BE49-F238E27FC236}">
                  <a16:creationId xmlns:a16="http://schemas.microsoft.com/office/drawing/2014/main" id="{00000000-0008-0000-0200-0000CA0E0000}"/>
                </a:ext>
              </a:extLst>
            </p:cNvPr>
            <p:cNvSpPr/>
            <p:nvPr/>
          </p:nvSpPr>
          <p:spPr>
            <a:xfrm>
              <a:off x="4727089" y="1890516"/>
              <a:ext cx="1534886" cy="1866072"/>
            </a:xfrm>
            <a:custGeom>
              <a:avLst/>
              <a:gdLst>
                <a:gd name="connsiteX0" fmla="*/ 255819 w 1534886"/>
                <a:gd name="connsiteY0" fmla="*/ 0 h 1860706"/>
                <a:gd name="connsiteX1" fmla="*/ 1279067 w 1534886"/>
                <a:gd name="connsiteY1" fmla="*/ 0 h 1860706"/>
                <a:gd name="connsiteX2" fmla="*/ 1534886 w 1534886"/>
                <a:gd name="connsiteY2" fmla="*/ 255819 h 1860706"/>
                <a:gd name="connsiteX3" fmla="*/ 1534886 w 1534886"/>
                <a:gd name="connsiteY3" fmla="*/ 1860706 h 1860706"/>
                <a:gd name="connsiteX4" fmla="*/ 1534886 w 1534886"/>
                <a:gd name="connsiteY4" fmla="*/ 1860706 h 1860706"/>
                <a:gd name="connsiteX5" fmla="*/ 0 w 1534886"/>
                <a:gd name="connsiteY5" fmla="*/ 1860706 h 1860706"/>
                <a:gd name="connsiteX6" fmla="*/ 0 w 1534886"/>
                <a:gd name="connsiteY6" fmla="*/ 1860706 h 1860706"/>
                <a:gd name="connsiteX7" fmla="*/ 0 w 1534886"/>
                <a:gd name="connsiteY7" fmla="*/ 255819 h 1860706"/>
                <a:gd name="connsiteX8" fmla="*/ 255819 w 1534886"/>
                <a:gd name="connsiteY8" fmla="*/ 0 h 1860706"/>
                <a:gd name="connsiteX0" fmla="*/ 255819 w 1534886"/>
                <a:gd name="connsiteY0" fmla="*/ 0 h 1860706"/>
                <a:gd name="connsiteX1" fmla="*/ 1279067 w 1534886"/>
                <a:gd name="connsiteY1" fmla="*/ 0 h 1860706"/>
                <a:gd name="connsiteX2" fmla="*/ 1534886 w 1534886"/>
                <a:gd name="connsiteY2" fmla="*/ 255819 h 1860706"/>
                <a:gd name="connsiteX3" fmla="*/ 1534886 w 1534886"/>
                <a:gd name="connsiteY3" fmla="*/ 1860706 h 1860706"/>
                <a:gd name="connsiteX4" fmla="*/ 1534886 w 1534886"/>
                <a:gd name="connsiteY4" fmla="*/ 1860706 h 1860706"/>
                <a:gd name="connsiteX5" fmla="*/ 0 w 1534886"/>
                <a:gd name="connsiteY5" fmla="*/ 1860706 h 1860706"/>
                <a:gd name="connsiteX6" fmla="*/ 0 w 1534886"/>
                <a:gd name="connsiteY6" fmla="*/ 1860706 h 1860706"/>
                <a:gd name="connsiteX7" fmla="*/ 0 w 1534886"/>
                <a:gd name="connsiteY7" fmla="*/ 255819 h 1860706"/>
                <a:gd name="connsiteX8" fmla="*/ 255819 w 1534886"/>
                <a:gd name="connsiteY8" fmla="*/ 0 h 1860706"/>
                <a:gd name="connsiteX0" fmla="*/ 255819 w 1534886"/>
                <a:gd name="connsiteY0" fmla="*/ 0 h 1860706"/>
                <a:gd name="connsiteX1" fmla="*/ 1279067 w 1534886"/>
                <a:gd name="connsiteY1" fmla="*/ 0 h 1860706"/>
                <a:gd name="connsiteX2" fmla="*/ 1534886 w 1534886"/>
                <a:gd name="connsiteY2" fmla="*/ 255819 h 1860706"/>
                <a:gd name="connsiteX3" fmla="*/ 1534886 w 1534886"/>
                <a:gd name="connsiteY3" fmla="*/ 1860706 h 1860706"/>
                <a:gd name="connsiteX4" fmla="*/ 1534886 w 1534886"/>
                <a:gd name="connsiteY4" fmla="*/ 1860706 h 1860706"/>
                <a:gd name="connsiteX5" fmla="*/ 0 w 1534886"/>
                <a:gd name="connsiteY5" fmla="*/ 1860706 h 1860706"/>
                <a:gd name="connsiteX6" fmla="*/ 0 w 1534886"/>
                <a:gd name="connsiteY6" fmla="*/ 1860706 h 1860706"/>
                <a:gd name="connsiteX7" fmla="*/ 0 w 1534886"/>
                <a:gd name="connsiteY7" fmla="*/ 255819 h 1860706"/>
                <a:gd name="connsiteX8" fmla="*/ 255819 w 1534886"/>
                <a:gd name="connsiteY8" fmla="*/ 0 h 1860706"/>
                <a:gd name="connsiteX0" fmla="*/ 255819 w 1534886"/>
                <a:gd name="connsiteY0" fmla="*/ 5366 h 1866072"/>
                <a:gd name="connsiteX1" fmla="*/ 1279067 w 1534886"/>
                <a:gd name="connsiteY1" fmla="*/ 5366 h 1866072"/>
                <a:gd name="connsiteX2" fmla="*/ 1534886 w 1534886"/>
                <a:gd name="connsiteY2" fmla="*/ 261185 h 1866072"/>
                <a:gd name="connsiteX3" fmla="*/ 1534886 w 1534886"/>
                <a:gd name="connsiteY3" fmla="*/ 1866072 h 1866072"/>
                <a:gd name="connsiteX4" fmla="*/ 1534886 w 1534886"/>
                <a:gd name="connsiteY4" fmla="*/ 1866072 h 1866072"/>
                <a:gd name="connsiteX5" fmla="*/ 0 w 1534886"/>
                <a:gd name="connsiteY5" fmla="*/ 1866072 h 1866072"/>
                <a:gd name="connsiteX6" fmla="*/ 0 w 1534886"/>
                <a:gd name="connsiteY6" fmla="*/ 1866072 h 1866072"/>
                <a:gd name="connsiteX7" fmla="*/ 0 w 1534886"/>
                <a:gd name="connsiteY7" fmla="*/ 261185 h 1866072"/>
                <a:gd name="connsiteX8" fmla="*/ 255819 w 1534886"/>
                <a:gd name="connsiteY8" fmla="*/ 5366 h 186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4886" h="1866072">
                  <a:moveTo>
                    <a:pt x="255819" y="5366"/>
                  </a:moveTo>
                  <a:cubicBezTo>
                    <a:pt x="238762" y="12986"/>
                    <a:pt x="1280884" y="-9874"/>
                    <a:pt x="1279067" y="5366"/>
                  </a:cubicBezTo>
                  <a:cubicBezTo>
                    <a:pt x="1420352" y="5366"/>
                    <a:pt x="1534886" y="119900"/>
                    <a:pt x="1534886" y="261185"/>
                  </a:cubicBezTo>
                  <a:lnTo>
                    <a:pt x="1534886" y="1866072"/>
                  </a:lnTo>
                  <a:lnTo>
                    <a:pt x="1534886" y="1866072"/>
                  </a:lnTo>
                  <a:lnTo>
                    <a:pt x="0" y="1866072"/>
                  </a:lnTo>
                  <a:lnTo>
                    <a:pt x="0" y="1866072"/>
                  </a:lnTo>
                  <a:lnTo>
                    <a:pt x="0" y="261185"/>
                  </a:lnTo>
                  <a:cubicBezTo>
                    <a:pt x="0" y="119900"/>
                    <a:pt x="114534" y="5366"/>
                    <a:pt x="255819" y="5366"/>
                  </a:cubicBezTo>
                  <a:close/>
                </a:path>
              </a:pathLst>
            </a:cu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fontAlgn="b"/>
              <a:endParaRPr lang="en-US" sz="1100" b="0" i="0" u="none" strike="noStrike">
                <a:solidFill>
                  <a:srgbClr val="000000"/>
                </a:solidFill>
                <a:effectLst/>
                <a:latin typeface="Century Gothic" panose="020B0502020202020204" pitchFamily="34" charset="0"/>
              </a:endParaRPr>
            </a:p>
          </p:txBody>
        </p:sp>
        <p:sp>
          <p:nvSpPr>
            <p:cNvPr id="9" name="Rectangle 19">
              <a:extLst>
                <a:ext uri="{FF2B5EF4-FFF2-40B4-BE49-F238E27FC236}">
                  <a16:creationId xmlns:a16="http://schemas.microsoft.com/office/drawing/2014/main" id="{00000000-0008-0000-0200-0000CB0E0000}"/>
                </a:ext>
              </a:extLst>
            </p:cNvPr>
            <p:cNvSpPr/>
            <p:nvPr/>
          </p:nvSpPr>
          <p:spPr>
            <a:xfrm>
              <a:off x="9456770" y="1895951"/>
              <a:ext cx="1534886" cy="1860706"/>
            </a:xfrm>
            <a:custGeom>
              <a:avLst/>
              <a:gdLst>
                <a:gd name="connsiteX0" fmla="*/ 255819 w 1534886"/>
                <a:gd name="connsiteY0" fmla="*/ 0 h 1860706"/>
                <a:gd name="connsiteX1" fmla="*/ 1279067 w 1534886"/>
                <a:gd name="connsiteY1" fmla="*/ 0 h 1860706"/>
                <a:gd name="connsiteX2" fmla="*/ 1534886 w 1534886"/>
                <a:gd name="connsiteY2" fmla="*/ 255819 h 1860706"/>
                <a:gd name="connsiteX3" fmla="*/ 1534886 w 1534886"/>
                <a:gd name="connsiteY3" fmla="*/ 1860706 h 1860706"/>
                <a:gd name="connsiteX4" fmla="*/ 1534886 w 1534886"/>
                <a:gd name="connsiteY4" fmla="*/ 1860706 h 1860706"/>
                <a:gd name="connsiteX5" fmla="*/ 0 w 1534886"/>
                <a:gd name="connsiteY5" fmla="*/ 1860706 h 1860706"/>
                <a:gd name="connsiteX6" fmla="*/ 0 w 1534886"/>
                <a:gd name="connsiteY6" fmla="*/ 1860706 h 1860706"/>
                <a:gd name="connsiteX7" fmla="*/ 0 w 1534886"/>
                <a:gd name="connsiteY7" fmla="*/ 255819 h 1860706"/>
                <a:gd name="connsiteX8" fmla="*/ 255819 w 1534886"/>
                <a:gd name="connsiteY8" fmla="*/ 0 h 1860706"/>
                <a:gd name="connsiteX0" fmla="*/ 255819 w 1534886"/>
                <a:gd name="connsiteY0" fmla="*/ 0 h 1860706"/>
                <a:gd name="connsiteX1" fmla="*/ 1279067 w 1534886"/>
                <a:gd name="connsiteY1" fmla="*/ 0 h 1860706"/>
                <a:gd name="connsiteX2" fmla="*/ 1534886 w 1534886"/>
                <a:gd name="connsiteY2" fmla="*/ 255819 h 1860706"/>
                <a:gd name="connsiteX3" fmla="*/ 1534886 w 1534886"/>
                <a:gd name="connsiteY3" fmla="*/ 1860706 h 1860706"/>
                <a:gd name="connsiteX4" fmla="*/ 1534886 w 1534886"/>
                <a:gd name="connsiteY4" fmla="*/ 1860706 h 1860706"/>
                <a:gd name="connsiteX5" fmla="*/ 0 w 1534886"/>
                <a:gd name="connsiteY5" fmla="*/ 1860706 h 1860706"/>
                <a:gd name="connsiteX6" fmla="*/ 0 w 1534886"/>
                <a:gd name="connsiteY6" fmla="*/ 1860706 h 1860706"/>
                <a:gd name="connsiteX7" fmla="*/ 0 w 1534886"/>
                <a:gd name="connsiteY7" fmla="*/ 255819 h 1860706"/>
                <a:gd name="connsiteX8" fmla="*/ 255819 w 1534886"/>
                <a:gd name="connsiteY8" fmla="*/ 0 h 1860706"/>
                <a:gd name="connsiteX0" fmla="*/ 255819 w 1534886"/>
                <a:gd name="connsiteY0" fmla="*/ 0 h 1860706"/>
                <a:gd name="connsiteX1" fmla="*/ 1279067 w 1534886"/>
                <a:gd name="connsiteY1" fmla="*/ 0 h 1860706"/>
                <a:gd name="connsiteX2" fmla="*/ 1534886 w 1534886"/>
                <a:gd name="connsiteY2" fmla="*/ 255819 h 1860706"/>
                <a:gd name="connsiteX3" fmla="*/ 1534886 w 1534886"/>
                <a:gd name="connsiteY3" fmla="*/ 1860706 h 1860706"/>
                <a:gd name="connsiteX4" fmla="*/ 1534886 w 1534886"/>
                <a:gd name="connsiteY4" fmla="*/ 1860706 h 1860706"/>
                <a:gd name="connsiteX5" fmla="*/ 0 w 1534886"/>
                <a:gd name="connsiteY5" fmla="*/ 1860706 h 1860706"/>
                <a:gd name="connsiteX6" fmla="*/ 0 w 1534886"/>
                <a:gd name="connsiteY6" fmla="*/ 1860706 h 1860706"/>
                <a:gd name="connsiteX7" fmla="*/ 0 w 1534886"/>
                <a:gd name="connsiteY7" fmla="*/ 255819 h 1860706"/>
                <a:gd name="connsiteX8" fmla="*/ 255819 w 1534886"/>
                <a:gd name="connsiteY8" fmla="*/ 0 h 186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4886" h="1860706">
                  <a:moveTo>
                    <a:pt x="255819" y="0"/>
                  </a:moveTo>
                  <a:lnTo>
                    <a:pt x="1279067" y="0"/>
                  </a:lnTo>
                  <a:cubicBezTo>
                    <a:pt x="1420352" y="0"/>
                    <a:pt x="1534886" y="114534"/>
                    <a:pt x="1534886" y="255819"/>
                  </a:cubicBezTo>
                  <a:lnTo>
                    <a:pt x="1534886" y="1860706"/>
                  </a:lnTo>
                  <a:lnTo>
                    <a:pt x="1534886" y="1860706"/>
                  </a:lnTo>
                  <a:lnTo>
                    <a:pt x="0" y="1860706"/>
                  </a:lnTo>
                  <a:lnTo>
                    <a:pt x="0" y="1860706"/>
                  </a:lnTo>
                  <a:lnTo>
                    <a:pt x="0" y="255819"/>
                  </a:lnTo>
                  <a:cubicBezTo>
                    <a:pt x="0" y="114534"/>
                    <a:pt x="114534" y="0"/>
                    <a:pt x="255819" y="0"/>
                  </a:cubicBezTo>
                  <a:close/>
                </a:path>
              </a:pathLst>
            </a:cu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fontAlgn="b"/>
              <a:endParaRPr lang="en-US" sz="1100" b="0" i="0" u="none" strike="noStrike">
                <a:solidFill>
                  <a:srgbClr val="000000"/>
                </a:solidFill>
                <a:effectLst/>
                <a:latin typeface="Century Gothic" panose="020B0502020202020204" pitchFamily="34" charset="0"/>
              </a:endParaRPr>
            </a:p>
          </p:txBody>
        </p:sp>
        <p:cxnSp>
          <p:nvCxnSpPr>
            <p:cNvPr id="10" name="Straight Arrow Connector 9">
              <a:extLst>
                <a:ext uri="{FF2B5EF4-FFF2-40B4-BE49-F238E27FC236}">
                  <a16:creationId xmlns:a16="http://schemas.microsoft.com/office/drawing/2014/main" id="{00000000-0008-0000-0200-0000CC0E0000}"/>
                </a:ext>
              </a:extLst>
            </p:cNvPr>
            <p:cNvCxnSpPr>
              <a:cxnSpLocks/>
              <a:stCxn id="4" idx="2"/>
              <a:endCxn id="6" idx="2"/>
            </p:cNvCxnSpPr>
            <p:nvPr/>
          </p:nvCxnSpPr>
          <p:spPr>
            <a:xfrm flipV="1">
              <a:off x="1534886" y="1903438"/>
              <a:ext cx="825543" cy="248264"/>
            </a:xfrm>
            <a:prstGeom prst="straightConnector1">
              <a:avLst/>
            </a:prstGeom>
            <a:ln>
              <a:solidFill>
                <a:srgbClr val="00B05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00000000-0008-0000-0200-0000CD0E0000}"/>
                </a:ext>
              </a:extLst>
            </p:cNvPr>
            <p:cNvCxnSpPr>
              <a:cxnSpLocks/>
              <a:stCxn id="6" idx="0"/>
              <a:endCxn id="8" idx="7"/>
            </p:cNvCxnSpPr>
            <p:nvPr/>
          </p:nvCxnSpPr>
          <p:spPr>
            <a:xfrm>
              <a:off x="3903178" y="1903439"/>
              <a:ext cx="823911" cy="248262"/>
            </a:xfrm>
            <a:prstGeom prst="straightConnector1">
              <a:avLst/>
            </a:prstGeom>
            <a:ln>
              <a:solidFill>
                <a:schemeClr val="tx2">
                  <a:lumMod val="50000"/>
                  <a:lumOff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00000000-0008-0000-0200-0000CE0E0000}"/>
                </a:ext>
              </a:extLst>
            </p:cNvPr>
            <p:cNvCxnSpPr>
              <a:cxnSpLocks/>
              <a:stCxn id="8" idx="2"/>
              <a:endCxn id="13" idx="2"/>
            </p:cNvCxnSpPr>
            <p:nvPr/>
          </p:nvCxnSpPr>
          <p:spPr>
            <a:xfrm flipV="1">
              <a:off x="6261976" y="1899747"/>
              <a:ext cx="833077" cy="251955"/>
            </a:xfrm>
            <a:prstGeom prst="straightConnector1">
              <a:avLst/>
            </a:prstGeom>
            <a:ln>
              <a:solidFill>
                <a:schemeClr val="accent2"/>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3" name="Rectangle 15">
              <a:extLst>
                <a:ext uri="{FF2B5EF4-FFF2-40B4-BE49-F238E27FC236}">
                  <a16:creationId xmlns:a16="http://schemas.microsoft.com/office/drawing/2014/main" id="{00000000-0008-0000-0200-0000CF0E0000}"/>
                </a:ext>
              </a:extLst>
            </p:cNvPr>
            <p:cNvSpPr/>
            <p:nvPr/>
          </p:nvSpPr>
          <p:spPr>
            <a:xfrm>
              <a:off x="7095053" y="969393"/>
              <a:ext cx="1538246" cy="1860706"/>
            </a:xfrm>
            <a:prstGeom prst="round2SameRect">
              <a:avLst/>
            </a:prstGeom>
            <a:noFill/>
            <a:ln>
              <a:solidFill>
                <a:srgbClr val="DE104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fontAlgn="b"/>
              <a:endParaRPr lang="en-US" sz="1100" b="0" i="0" u="none" strike="noStrike">
                <a:solidFill>
                  <a:srgbClr val="000000"/>
                </a:solidFill>
                <a:effectLst/>
                <a:latin typeface="Century Gothic" panose="020B0502020202020204" pitchFamily="34" charset="0"/>
              </a:endParaRPr>
            </a:p>
          </p:txBody>
        </p:sp>
        <p:cxnSp>
          <p:nvCxnSpPr>
            <p:cNvPr id="14" name="Straight Arrow Connector 13">
              <a:extLst>
                <a:ext uri="{FF2B5EF4-FFF2-40B4-BE49-F238E27FC236}">
                  <a16:creationId xmlns:a16="http://schemas.microsoft.com/office/drawing/2014/main" id="{00000000-0008-0000-0200-0000D00E0000}"/>
                </a:ext>
              </a:extLst>
            </p:cNvPr>
            <p:cNvCxnSpPr>
              <a:cxnSpLocks/>
              <a:stCxn id="13" idx="0"/>
              <a:endCxn id="9" idx="7"/>
            </p:cNvCxnSpPr>
            <p:nvPr/>
          </p:nvCxnSpPr>
          <p:spPr>
            <a:xfrm>
              <a:off x="8633299" y="1899746"/>
              <a:ext cx="823471" cy="252024"/>
            </a:xfrm>
            <a:prstGeom prst="straightConnector1">
              <a:avLst/>
            </a:prstGeom>
            <a:ln>
              <a:solidFill>
                <a:srgbClr val="DE104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00000000-0008-0000-0200-0000D10E0000}"/>
                </a:ext>
              </a:extLst>
            </p:cNvPr>
            <p:cNvSpPr/>
            <p:nvPr/>
          </p:nvSpPr>
          <p:spPr>
            <a:xfrm>
              <a:off x="2367964" y="2803588"/>
              <a:ext cx="1922561" cy="1828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rtl="0" fontAlgn="b"/>
              <a:r>
                <a:rPr lang="fr-FR" sz="1200" u="none" strike="noStrike" dirty="0">
                  <a:solidFill>
                    <a:schemeClr val="tx1"/>
                  </a:solidFill>
                  <a:effectLst/>
                  <a:latin typeface="Century Gothic" panose="020B0502020202020204" pitchFamily="34" charset="0"/>
                </a:rPr>
                <a:t>Le superviseur</a:t>
              </a:r>
              <a:r>
                <a:rPr lang="fr-FR" sz="1200" u="none" strike="noStrike" baseline="0" dirty="0">
                  <a:solidFill>
                    <a:schemeClr val="tx1"/>
                  </a:solidFill>
                  <a:effectLst/>
                  <a:latin typeface="Century Gothic" panose="020B0502020202020204" pitchFamily="34" charset="0"/>
                </a:rPr>
                <a:t> e</a:t>
              </a:r>
              <a:r>
                <a:rPr lang="fr-FR" sz="1200" u="none" strike="noStrike" dirty="0">
                  <a:solidFill>
                    <a:schemeClr val="tx1"/>
                  </a:solidFill>
                  <a:effectLst/>
                  <a:latin typeface="Century Gothic" panose="020B0502020202020204" pitchFamily="34" charset="0"/>
                </a:rPr>
                <a:t>xamine les problèmes remontés, apporte une expertise supplémentaire et détermine s’il est nécessaire s’ils doivent être remontés au responsable.</a:t>
              </a:r>
            </a:p>
          </p:txBody>
        </p:sp>
        <p:sp>
          <p:nvSpPr>
            <p:cNvPr id="16" name="Rectangle 15">
              <a:extLst>
                <a:ext uri="{FF2B5EF4-FFF2-40B4-BE49-F238E27FC236}">
                  <a16:creationId xmlns:a16="http://schemas.microsoft.com/office/drawing/2014/main" id="{00000000-0008-0000-0200-0000D20E0000}"/>
                </a:ext>
              </a:extLst>
            </p:cNvPr>
            <p:cNvSpPr/>
            <p:nvPr/>
          </p:nvSpPr>
          <p:spPr>
            <a:xfrm>
              <a:off x="0" y="0"/>
              <a:ext cx="1922561" cy="1828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rtl="0" fontAlgn="b"/>
              <a:r>
                <a:rPr lang="fr-FR" sz="1200" u="none" strike="noStrike">
                  <a:solidFill>
                    <a:schemeClr val="tx1"/>
                  </a:solidFill>
                  <a:effectLst/>
                  <a:latin typeface="Century Gothic" panose="020B0502020202020204" pitchFamily="34" charset="0"/>
                </a:rPr>
                <a:t>En tant que premier point de contact, le représentant évalue et traite les problèmes de base et transmet les cas complexes au superviseur.</a:t>
              </a:r>
            </a:p>
          </p:txBody>
        </p:sp>
        <p:sp>
          <p:nvSpPr>
            <p:cNvPr id="17" name="Rectangle 16">
              <a:extLst>
                <a:ext uri="{FF2B5EF4-FFF2-40B4-BE49-F238E27FC236}">
                  <a16:creationId xmlns:a16="http://schemas.microsoft.com/office/drawing/2014/main" id="{00000000-0008-0000-0200-0000D30E0000}"/>
                </a:ext>
              </a:extLst>
            </p:cNvPr>
            <p:cNvSpPr/>
            <p:nvPr/>
          </p:nvSpPr>
          <p:spPr>
            <a:xfrm>
              <a:off x="7091355" y="2803588"/>
              <a:ext cx="1922561" cy="1828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rtl="0" fontAlgn="b"/>
              <a:r>
                <a:rPr lang="fr-FR" sz="1200" u="none" strike="noStrike">
                  <a:solidFill>
                    <a:schemeClr val="tx1"/>
                  </a:solidFill>
                  <a:effectLst/>
                  <a:latin typeface="Century Gothic" panose="020B0502020202020204" pitchFamily="34" charset="0"/>
                </a:rPr>
                <a:t>La directrice</a:t>
              </a:r>
              <a:r>
                <a:rPr lang="fr-FR" sz="1200" u="none" strike="noStrike" baseline="0">
                  <a:solidFill>
                    <a:schemeClr val="tx1"/>
                  </a:solidFill>
                  <a:effectLst/>
                  <a:latin typeface="Century Gothic" panose="020B0502020202020204" pitchFamily="34" charset="0"/>
                </a:rPr>
                <a:t> s</a:t>
              </a:r>
              <a:r>
                <a:rPr lang="fr-FR" sz="1200" u="none" strike="noStrike">
                  <a:solidFill>
                    <a:schemeClr val="tx1"/>
                  </a:solidFill>
                  <a:effectLst/>
                  <a:latin typeface="Century Gothic" panose="020B0502020202020204" pitchFamily="34" charset="0"/>
                </a:rPr>
                <a:t>upervise les remontées importantes, prend des décisions stratégiques et peut impliquer la vice-présidente en cas de problèmes critiques concernant l’ensemble de l’entreprise.</a:t>
              </a:r>
            </a:p>
          </p:txBody>
        </p:sp>
        <p:sp>
          <p:nvSpPr>
            <p:cNvPr id="18" name="Rectangle 17">
              <a:extLst>
                <a:ext uri="{FF2B5EF4-FFF2-40B4-BE49-F238E27FC236}">
                  <a16:creationId xmlns:a16="http://schemas.microsoft.com/office/drawing/2014/main" id="{00000000-0008-0000-0200-0000D40E0000}"/>
                </a:ext>
              </a:extLst>
            </p:cNvPr>
            <p:cNvSpPr/>
            <p:nvPr/>
          </p:nvSpPr>
          <p:spPr>
            <a:xfrm>
              <a:off x="4733954" y="0"/>
              <a:ext cx="1922561" cy="1828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rtl="0" fontAlgn="b"/>
              <a:r>
                <a:rPr lang="fr-FR" sz="1200" u="none" strike="noStrike">
                  <a:solidFill>
                    <a:schemeClr val="tx1"/>
                  </a:solidFill>
                  <a:effectLst/>
                  <a:latin typeface="Century Gothic" panose="020B0502020202020204" pitchFamily="34" charset="0"/>
                </a:rPr>
                <a:t>Le responsable traite les problèmes à impact élevé ou non résolus par le superviseur et peut mobiliser des ressources supplémentaires ou les faire remonter à la directrice.</a:t>
              </a:r>
            </a:p>
          </p:txBody>
        </p:sp>
        <p:sp>
          <p:nvSpPr>
            <p:cNvPr id="19" name="Rectangle 18">
              <a:extLst>
                <a:ext uri="{FF2B5EF4-FFF2-40B4-BE49-F238E27FC236}">
                  <a16:creationId xmlns:a16="http://schemas.microsoft.com/office/drawing/2014/main" id="{00000000-0008-0000-0200-0000D50E0000}"/>
                </a:ext>
              </a:extLst>
            </p:cNvPr>
            <p:cNvSpPr/>
            <p:nvPr/>
          </p:nvSpPr>
          <p:spPr>
            <a:xfrm>
              <a:off x="9473244" y="0"/>
              <a:ext cx="1922561" cy="1828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rtl="0" fontAlgn="b"/>
              <a:r>
                <a:rPr lang="fr-FR" sz="1200" u="none" strike="noStrike">
                  <a:solidFill>
                    <a:schemeClr val="tx1"/>
                  </a:solidFill>
                  <a:effectLst/>
                  <a:latin typeface="Century Gothic" panose="020B0502020202020204" pitchFamily="34" charset="0"/>
                </a:rPr>
                <a:t>En tant que dernier point de remontée, la vice-présidente gère les problèmes critiques de l’entreprise en veillant à la conformité et au respect des objectifs de l’organisation.</a:t>
              </a:r>
            </a:p>
          </p:txBody>
        </p:sp>
        <p:sp>
          <p:nvSpPr>
            <p:cNvPr id="20" name="Rectangle 19">
              <a:extLst>
                <a:ext uri="{FF2B5EF4-FFF2-40B4-BE49-F238E27FC236}">
                  <a16:creationId xmlns:a16="http://schemas.microsoft.com/office/drawing/2014/main" id="{00000000-0008-0000-0200-0000D60E0000}"/>
                </a:ext>
              </a:extLst>
            </p:cNvPr>
            <p:cNvSpPr/>
            <p:nvPr/>
          </p:nvSpPr>
          <p:spPr>
            <a:xfrm>
              <a:off x="7424" y="3179778"/>
              <a:ext cx="1520037" cy="576879"/>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fontAlgn="b"/>
              <a:r>
                <a:rPr lang="fr-FR" sz="1200" u="none" strike="noStrike" dirty="0">
                  <a:effectLst/>
                  <a:latin typeface="Century Gothic" panose="020B0502020202020204" pitchFamily="34" charset="0"/>
                </a:rPr>
                <a:t>Représentant de l’assistance à la clientèle</a:t>
              </a:r>
            </a:p>
          </p:txBody>
        </p:sp>
        <p:sp>
          <p:nvSpPr>
            <p:cNvPr id="21" name="Rectangle 75">
              <a:extLst>
                <a:ext uri="{FF2B5EF4-FFF2-40B4-BE49-F238E27FC236}">
                  <a16:creationId xmlns:a16="http://schemas.microsoft.com/office/drawing/2014/main" id="{00000000-0008-0000-0200-0000D70E0000}"/>
                </a:ext>
              </a:extLst>
            </p:cNvPr>
            <p:cNvSpPr/>
            <p:nvPr/>
          </p:nvSpPr>
          <p:spPr>
            <a:xfrm>
              <a:off x="2362779" y="2257218"/>
              <a:ext cx="1538246" cy="576879"/>
            </a:xfrm>
            <a:custGeom>
              <a:avLst/>
              <a:gdLst>
                <a:gd name="connsiteX0" fmla="*/ 0 w 1534886"/>
                <a:gd name="connsiteY0" fmla="*/ 0 h 576879"/>
                <a:gd name="connsiteX1" fmla="*/ 1534886 w 1534886"/>
                <a:gd name="connsiteY1" fmla="*/ 0 h 576879"/>
                <a:gd name="connsiteX2" fmla="*/ 1534886 w 1534886"/>
                <a:gd name="connsiteY2" fmla="*/ 576879 h 576879"/>
                <a:gd name="connsiteX3" fmla="*/ 0 w 1534886"/>
                <a:gd name="connsiteY3" fmla="*/ 576879 h 576879"/>
                <a:gd name="connsiteX4" fmla="*/ 0 w 1534886"/>
                <a:gd name="connsiteY4" fmla="*/ 0 h 576879"/>
                <a:gd name="connsiteX0" fmla="*/ 0 w 1534886"/>
                <a:gd name="connsiteY0" fmla="*/ 0 h 576879"/>
                <a:gd name="connsiteX1" fmla="*/ 1534886 w 1534886"/>
                <a:gd name="connsiteY1" fmla="*/ 0 h 576879"/>
                <a:gd name="connsiteX2" fmla="*/ 1534886 w 1534886"/>
                <a:gd name="connsiteY2" fmla="*/ 576879 h 576879"/>
                <a:gd name="connsiteX3" fmla="*/ 0 w 1534886"/>
                <a:gd name="connsiteY3" fmla="*/ 576879 h 576879"/>
                <a:gd name="connsiteX4" fmla="*/ 0 w 1534886"/>
                <a:gd name="connsiteY4" fmla="*/ 0 h 57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886" h="576879">
                  <a:moveTo>
                    <a:pt x="0" y="0"/>
                  </a:moveTo>
                  <a:lnTo>
                    <a:pt x="1534886" y="0"/>
                  </a:lnTo>
                  <a:lnTo>
                    <a:pt x="1534886" y="576879"/>
                  </a:lnTo>
                  <a:lnTo>
                    <a:pt x="0" y="576879"/>
                  </a:lnTo>
                  <a:lnTo>
                    <a:pt x="0" y="0"/>
                  </a:lnTo>
                  <a:close/>
                </a:path>
              </a:pathLst>
            </a:cu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fontAlgn="b"/>
              <a:r>
                <a:rPr lang="fr-FR" sz="1200" u="none" strike="noStrike">
                  <a:effectLst/>
                  <a:latin typeface="Century Gothic" panose="020B0502020202020204" pitchFamily="34" charset="0"/>
                </a:rPr>
                <a:t>Responsable</a:t>
              </a:r>
            </a:p>
          </p:txBody>
        </p:sp>
        <p:sp>
          <p:nvSpPr>
            <p:cNvPr id="22" name="Rectangle 21">
              <a:extLst>
                <a:ext uri="{FF2B5EF4-FFF2-40B4-BE49-F238E27FC236}">
                  <a16:creationId xmlns:a16="http://schemas.microsoft.com/office/drawing/2014/main" id="{00000000-0008-0000-0200-0000D80E0000}"/>
                </a:ext>
              </a:extLst>
            </p:cNvPr>
            <p:cNvSpPr/>
            <p:nvPr/>
          </p:nvSpPr>
          <p:spPr>
            <a:xfrm>
              <a:off x="4727089" y="3179777"/>
              <a:ext cx="1534886" cy="576879"/>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fontAlgn="b"/>
              <a:r>
                <a:rPr lang="fr-FR" sz="1200" u="none" strike="noStrike">
                  <a:effectLst/>
                  <a:latin typeface="Century Gothic" panose="020B0502020202020204" pitchFamily="34" charset="0"/>
                </a:rPr>
                <a:t>Responsable</a:t>
              </a:r>
            </a:p>
          </p:txBody>
        </p:sp>
        <p:sp>
          <p:nvSpPr>
            <p:cNvPr id="23" name="Rectangle 77">
              <a:extLst>
                <a:ext uri="{FF2B5EF4-FFF2-40B4-BE49-F238E27FC236}">
                  <a16:creationId xmlns:a16="http://schemas.microsoft.com/office/drawing/2014/main" id="{00000000-0008-0000-0200-0000D90E0000}"/>
                </a:ext>
              </a:extLst>
            </p:cNvPr>
            <p:cNvSpPr/>
            <p:nvPr/>
          </p:nvSpPr>
          <p:spPr>
            <a:xfrm>
              <a:off x="7098413" y="2253276"/>
              <a:ext cx="1534886" cy="586053"/>
            </a:xfrm>
            <a:custGeom>
              <a:avLst/>
              <a:gdLst>
                <a:gd name="connsiteX0" fmla="*/ 0 w 1534886"/>
                <a:gd name="connsiteY0" fmla="*/ 0 h 576879"/>
                <a:gd name="connsiteX1" fmla="*/ 1534886 w 1534886"/>
                <a:gd name="connsiteY1" fmla="*/ 0 h 576879"/>
                <a:gd name="connsiteX2" fmla="*/ 1534886 w 1534886"/>
                <a:gd name="connsiteY2" fmla="*/ 576879 h 576879"/>
                <a:gd name="connsiteX3" fmla="*/ 0 w 1534886"/>
                <a:gd name="connsiteY3" fmla="*/ 576879 h 576879"/>
                <a:gd name="connsiteX4" fmla="*/ 0 w 1534886"/>
                <a:gd name="connsiteY4" fmla="*/ 0 h 576879"/>
                <a:gd name="connsiteX0" fmla="*/ 0 w 1534886"/>
                <a:gd name="connsiteY0" fmla="*/ 0 h 576879"/>
                <a:gd name="connsiteX1" fmla="*/ 1534886 w 1534886"/>
                <a:gd name="connsiteY1" fmla="*/ 0 h 576879"/>
                <a:gd name="connsiteX2" fmla="*/ 1534886 w 1534886"/>
                <a:gd name="connsiteY2" fmla="*/ 576879 h 576879"/>
                <a:gd name="connsiteX3" fmla="*/ 0 w 1534886"/>
                <a:gd name="connsiteY3" fmla="*/ 576879 h 576879"/>
                <a:gd name="connsiteX4" fmla="*/ 0 w 1534886"/>
                <a:gd name="connsiteY4" fmla="*/ 0 h 576879"/>
                <a:gd name="connsiteX0" fmla="*/ 0 w 1534886"/>
                <a:gd name="connsiteY0" fmla="*/ 0 h 580265"/>
                <a:gd name="connsiteX1" fmla="*/ 1534886 w 1534886"/>
                <a:gd name="connsiteY1" fmla="*/ 0 h 580265"/>
                <a:gd name="connsiteX2" fmla="*/ 1534886 w 1534886"/>
                <a:gd name="connsiteY2" fmla="*/ 576879 h 580265"/>
                <a:gd name="connsiteX3" fmla="*/ 0 w 1534886"/>
                <a:gd name="connsiteY3" fmla="*/ 576879 h 580265"/>
                <a:gd name="connsiteX4" fmla="*/ 0 w 1534886"/>
                <a:gd name="connsiteY4" fmla="*/ 0 h 580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886" h="580265">
                  <a:moveTo>
                    <a:pt x="0" y="0"/>
                  </a:moveTo>
                  <a:lnTo>
                    <a:pt x="1534886" y="0"/>
                  </a:lnTo>
                  <a:lnTo>
                    <a:pt x="1534886" y="576879"/>
                  </a:lnTo>
                  <a:cubicBezTo>
                    <a:pt x="1526177" y="584499"/>
                    <a:pt x="511629" y="576879"/>
                    <a:pt x="0" y="576879"/>
                  </a:cubicBezTo>
                  <a:lnTo>
                    <a:pt x="0" y="0"/>
                  </a:lnTo>
                  <a:close/>
                </a:path>
              </a:pathLst>
            </a:custGeom>
            <a:solidFill>
              <a:srgbClr val="DE1041"/>
            </a:solidFill>
            <a:ln>
              <a:solidFill>
                <a:srgbClr val="DE104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fontAlgn="b"/>
              <a:r>
                <a:rPr lang="fr-FR" sz="1200" u="none" strike="noStrike">
                  <a:effectLst/>
                  <a:latin typeface="Century Gothic" panose="020B0502020202020204" pitchFamily="34" charset="0"/>
                </a:rPr>
                <a:t>Directrice</a:t>
              </a:r>
            </a:p>
          </p:txBody>
        </p:sp>
        <p:sp>
          <p:nvSpPr>
            <p:cNvPr id="24" name="Rectangle 23">
              <a:extLst>
                <a:ext uri="{FF2B5EF4-FFF2-40B4-BE49-F238E27FC236}">
                  <a16:creationId xmlns:a16="http://schemas.microsoft.com/office/drawing/2014/main" id="{00000000-0008-0000-0200-0000DA0E0000}"/>
                </a:ext>
              </a:extLst>
            </p:cNvPr>
            <p:cNvSpPr/>
            <p:nvPr/>
          </p:nvSpPr>
          <p:spPr>
            <a:xfrm>
              <a:off x="9456770" y="3179778"/>
              <a:ext cx="1534886" cy="576879"/>
            </a:xfrm>
            <a:prstGeom prst="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fontAlgn="b"/>
              <a:r>
                <a:rPr lang="fr-FR" sz="1200" u="none" strike="noStrike">
                  <a:effectLst/>
                  <a:latin typeface="Century Gothic" panose="020B0502020202020204" pitchFamily="34" charset="0"/>
                </a:rPr>
                <a:t>Vice-présidente</a:t>
              </a:r>
            </a:p>
          </p:txBody>
        </p:sp>
        <p:pic>
          <p:nvPicPr>
            <p:cNvPr id="25" name="Graphic 98" descr="Dessin de profil masculin">
              <a:extLst>
                <a:ext uri="{FF2B5EF4-FFF2-40B4-BE49-F238E27FC236}">
                  <a16:creationId xmlns:a16="http://schemas.microsoft.com/office/drawing/2014/main" id="{00000000-0008-0000-0200-0000DB0E00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168" y="2083470"/>
              <a:ext cx="1330547" cy="1330547"/>
            </a:xfrm>
            <a:prstGeom prst="rect">
              <a:avLst/>
            </a:prstGeom>
          </p:spPr>
        </p:pic>
        <p:pic>
          <p:nvPicPr>
            <p:cNvPr id="26" name="Graphic 100" descr="Dessin d’employée de bureau de couleur unie">
              <a:extLst>
                <a:ext uri="{FF2B5EF4-FFF2-40B4-BE49-F238E27FC236}">
                  <a16:creationId xmlns:a16="http://schemas.microsoft.com/office/drawing/2014/main" id="{00000000-0008-0000-0200-0000DC0E00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98599" y="1103558"/>
              <a:ext cx="1330547" cy="1330547"/>
            </a:xfrm>
            <a:prstGeom prst="rect">
              <a:avLst/>
            </a:prstGeom>
          </p:spPr>
        </p:pic>
        <p:pic>
          <p:nvPicPr>
            <p:cNvPr id="27" name="Graphic 102" descr="Dessin d’employée de bureau">
              <a:extLst>
                <a:ext uri="{FF2B5EF4-FFF2-40B4-BE49-F238E27FC236}">
                  <a16:creationId xmlns:a16="http://schemas.microsoft.com/office/drawing/2014/main" id="{00000000-0008-0000-0200-0000DD0E00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58939" y="2083538"/>
              <a:ext cx="1330547" cy="1330547"/>
            </a:xfrm>
            <a:prstGeom prst="rect">
              <a:avLst/>
            </a:prstGeom>
          </p:spPr>
        </p:pic>
        <p:pic>
          <p:nvPicPr>
            <p:cNvPr id="28" name="Graphic 104" descr="Dessin d’employé de bureau de couleur unie">
              <a:extLst>
                <a:ext uri="{FF2B5EF4-FFF2-40B4-BE49-F238E27FC236}">
                  <a16:creationId xmlns:a16="http://schemas.microsoft.com/office/drawing/2014/main" id="{00000000-0008-0000-0200-0000DE0E00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68308" y="1107501"/>
              <a:ext cx="1330547" cy="1330547"/>
            </a:xfrm>
            <a:prstGeom prst="rect">
              <a:avLst/>
            </a:prstGeom>
          </p:spPr>
        </p:pic>
        <p:pic>
          <p:nvPicPr>
            <p:cNvPr id="29" name="Graphic 106" descr="Dessin d’employé de bureau">
              <a:extLst>
                <a:ext uri="{FF2B5EF4-FFF2-40B4-BE49-F238E27FC236}">
                  <a16:creationId xmlns:a16="http://schemas.microsoft.com/office/drawing/2014/main" id="{00000000-0008-0000-0200-0000DF0E000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36651" y="2083469"/>
              <a:ext cx="1330547" cy="1330547"/>
            </a:xfrm>
            <a:prstGeom prst="rect">
              <a:avLst/>
            </a:prstGeom>
          </p:spPr>
        </p:pic>
        <p:cxnSp>
          <p:nvCxnSpPr>
            <p:cNvPr id="30" name="Straight Connector 29">
              <a:extLst>
                <a:ext uri="{FF2B5EF4-FFF2-40B4-BE49-F238E27FC236}">
                  <a16:creationId xmlns:a16="http://schemas.microsoft.com/office/drawing/2014/main" id="{00000000-0008-0000-0200-0000E00E0000}"/>
                </a:ext>
              </a:extLst>
            </p:cNvPr>
            <p:cNvCxnSpPr>
              <a:cxnSpLocks/>
            </p:cNvCxnSpPr>
            <p:nvPr/>
          </p:nvCxnSpPr>
          <p:spPr>
            <a:xfrm>
              <a:off x="0" y="0"/>
              <a:ext cx="0" cy="2333416"/>
            </a:xfrm>
            <a:prstGeom prst="line">
              <a:avLst/>
            </a:prstGeom>
            <a:ln>
              <a:solidFill>
                <a:srgbClr val="00B050"/>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31" name="Straight Connector 30">
              <a:extLst>
                <a:ext uri="{FF2B5EF4-FFF2-40B4-BE49-F238E27FC236}">
                  <a16:creationId xmlns:a16="http://schemas.microsoft.com/office/drawing/2014/main" id="{00000000-0008-0000-0200-0000E10E0000}"/>
                </a:ext>
              </a:extLst>
            </p:cNvPr>
            <p:cNvCxnSpPr>
              <a:cxnSpLocks/>
            </p:cNvCxnSpPr>
            <p:nvPr/>
          </p:nvCxnSpPr>
          <p:spPr>
            <a:xfrm>
              <a:off x="2360429" y="2791813"/>
              <a:ext cx="0" cy="1828800"/>
            </a:xfrm>
            <a:prstGeom prst="line">
              <a:avLst/>
            </a:prstGeom>
            <a:ln>
              <a:solidFill>
                <a:srgbClr val="00B0F0"/>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32" name="Straight Connector 31">
              <a:extLst>
                <a:ext uri="{FF2B5EF4-FFF2-40B4-BE49-F238E27FC236}">
                  <a16:creationId xmlns:a16="http://schemas.microsoft.com/office/drawing/2014/main" id="{00000000-0008-0000-0200-0000E20E0000}"/>
                </a:ext>
              </a:extLst>
            </p:cNvPr>
            <p:cNvCxnSpPr>
              <a:cxnSpLocks/>
            </p:cNvCxnSpPr>
            <p:nvPr/>
          </p:nvCxnSpPr>
          <p:spPr>
            <a:xfrm flipH="1">
              <a:off x="4727089" y="0"/>
              <a:ext cx="6866" cy="2151702"/>
            </a:xfrm>
            <a:prstGeom prst="line">
              <a:avLst/>
            </a:prstGeom>
            <a:ln>
              <a:solidFill>
                <a:srgbClr val="E97132"/>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33" name="Straight Connector 32">
              <a:extLst>
                <a:ext uri="{FF2B5EF4-FFF2-40B4-BE49-F238E27FC236}">
                  <a16:creationId xmlns:a16="http://schemas.microsoft.com/office/drawing/2014/main" id="{00000000-0008-0000-0200-0000E30E0000}"/>
                </a:ext>
              </a:extLst>
            </p:cNvPr>
            <p:cNvCxnSpPr>
              <a:cxnSpLocks/>
            </p:cNvCxnSpPr>
            <p:nvPr/>
          </p:nvCxnSpPr>
          <p:spPr>
            <a:xfrm>
              <a:off x="7095053" y="2803588"/>
              <a:ext cx="0" cy="1828800"/>
            </a:xfrm>
            <a:prstGeom prst="line">
              <a:avLst/>
            </a:prstGeom>
            <a:ln>
              <a:solidFill>
                <a:srgbClr val="DE1041"/>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34" name="Straight Connector 33">
              <a:extLst>
                <a:ext uri="{FF2B5EF4-FFF2-40B4-BE49-F238E27FC236}">
                  <a16:creationId xmlns:a16="http://schemas.microsoft.com/office/drawing/2014/main" id="{00000000-0008-0000-0200-0000E40E0000}"/>
                </a:ext>
              </a:extLst>
            </p:cNvPr>
            <p:cNvCxnSpPr>
              <a:cxnSpLocks/>
            </p:cNvCxnSpPr>
            <p:nvPr/>
          </p:nvCxnSpPr>
          <p:spPr>
            <a:xfrm>
              <a:off x="9456770" y="0"/>
              <a:ext cx="0" cy="2253276"/>
            </a:xfrm>
            <a:prstGeom prst="line">
              <a:avLst/>
            </a:prstGeom>
            <a:ln>
              <a:solidFill>
                <a:srgbClr val="747474"/>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grpSp>
      <p:sp>
        <p:nvSpPr>
          <p:cNvPr id="7" name="TextBox 6">
            <a:extLst>
              <a:ext uri="{FF2B5EF4-FFF2-40B4-BE49-F238E27FC236}">
                <a16:creationId xmlns:a16="http://schemas.microsoft.com/office/drawing/2014/main" id="{BA14C878-F532-D585-6921-378AD00C8FC6}"/>
              </a:ext>
            </a:extLst>
          </p:cNvPr>
          <p:cNvSpPr txBox="1"/>
          <p:nvPr/>
        </p:nvSpPr>
        <p:spPr>
          <a:xfrm>
            <a:off x="335561" y="172798"/>
            <a:ext cx="10816348" cy="523220"/>
          </a:xfrm>
          <a:prstGeom prst="rect">
            <a:avLst/>
          </a:prstGeom>
          <a:noFill/>
        </p:spPr>
        <p:txBody>
          <a:bodyPr wrap="square">
            <a:spAutoFit/>
          </a:bodyPr>
          <a:lstStyle/>
          <a:p>
            <a:pPr rtl="0">
              <a:spcBef>
                <a:spcPts val="0"/>
              </a:spcBef>
              <a:spcAft>
                <a:spcPts val="0"/>
              </a:spcAft>
            </a:pPr>
            <a:r>
              <a:rPr lang="fr-FR" sz="2800" b="1" dirty="0">
                <a:solidFill>
                  <a:srgbClr val="011033"/>
                </a:solidFill>
                <a:latin typeface="Century Gothic"/>
                <a:ea typeface="Century Gothic"/>
                <a:cs typeface="Century Gothic"/>
                <a:sym typeface="Century Gothic"/>
              </a:rPr>
              <a:t>Matrice simple de remontée des problèmes - Exemple</a:t>
            </a:r>
          </a:p>
        </p:txBody>
      </p:sp>
      <p:sp>
        <p:nvSpPr>
          <p:cNvPr id="35" name="TextBox 34">
            <a:extLst>
              <a:ext uri="{FF2B5EF4-FFF2-40B4-BE49-F238E27FC236}">
                <a16:creationId xmlns:a16="http://schemas.microsoft.com/office/drawing/2014/main" id="{BC549CE6-0383-EF18-0DE0-ADFC082325F0}"/>
              </a:ext>
            </a:extLst>
          </p:cNvPr>
          <p:cNvSpPr txBox="1"/>
          <p:nvPr/>
        </p:nvSpPr>
        <p:spPr>
          <a:xfrm>
            <a:off x="335560" y="643117"/>
            <a:ext cx="11458342" cy="292388"/>
          </a:xfrm>
          <a:prstGeom prst="rect">
            <a:avLst/>
          </a:prstGeom>
          <a:noFill/>
        </p:spPr>
        <p:txBody>
          <a:bodyPr wrap="square">
            <a:spAutoFit/>
          </a:bodyPr>
          <a:lstStyle/>
          <a:p>
            <a:pPr rtl="0"/>
            <a:r>
              <a:rPr lang="fr-FR" sz="1300" b="0" i="0" u="none" strike="noStrike" dirty="0">
                <a:solidFill>
                  <a:srgbClr val="595959"/>
                </a:solidFill>
                <a:effectLst/>
                <a:highlight>
                  <a:srgbClr val="FFFFFF"/>
                </a:highlight>
                <a:latin typeface="Century Gothic" panose="020B0502020202020204" pitchFamily="34" charset="0"/>
              </a:rPr>
              <a:t>Vous pouvez modifier ce texte, le personnaliser en incluant les détails de votre processus de remontée et modifier la police ou le style.</a:t>
            </a:r>
            <a:r>
              <a:rPr lang="fr-FR" sz="1300" dirty="0"/>
              <a:t> </a:t>
            </a:r>
          </a:p>
        </p:txBody>
      </p:sp>
    </p:spTree>
    <p:extLst>
      <p:ext uri="{BB962C8B-B14F-4D97-AF65-F5344CB8AC3E}">
        <p14:creationId xmlns:p14="http://schemas.microsoft.com/office/powerpoint/2010/main" val="888329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632643089"/>
              </p:ext>
            </p:extLst>
          </p:nvPr>
        </p:nvGraphicFramePr>
        <p:xfrm>
          <a:off x="787790" y="1050352"/>
          <a:ext cx="10227213" cy="2550687"/>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550687">
                <a:tc>
                  <a:txBody>
                    <a:bodyPr/>
                    <a:lstStyle/>
                    <a:p>
                      <a:pPr marL="0" marR="0" algn="ctr" rtl="0">
                        <a:spcBef>
                          <a:spcPts val="0"/>
                        </a:spcBef>
                        <a:spcAft>
                          <a:spcPts val="0"/>
                        </a:spcAft>
                      </a:pPr>
                      <a:r>
                        <a:rPr lang="fr-FR" sz="1600" b="1" dirty="0">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dirty="0">
                          <a:solidFill>
                            <a:schemeClr val="tx1"/>
                          </a:solidFill>
                          <a:effectLst/>
                          <a:latin typeface="Century Gothic" panose="020B0502020202020204" pitchFamily="34" charset="0"/>
                        </a:rPr>
                        <a:t> </a:t>
                      </a:r>
                    </a:p>
                    <a:p>
                      <a:pPr marL="0" marR="0" rtl="0">
                        <a:spcBef>
                          <a:spcPts val="0"/>
                        </a:spcBef>
                        <a:spcAft>
                          <a:spcPts val="0"/>
                        </a:spcAft>
                      </a:pPr>
                      <a:r>
                        <a:rPr lang="fr-FR" sz="1400" b="0" dirty="0">
                          <a:solidFill>
                            <a:schemeClr val="tx1"/>
                          </a:solidFill>
                          <a:effectLst/>
                          <a:latin typeface="Century Gothic" panose="020B0502020202020204" pitchFamily="34" charset="0"/>
                        </a:rPr>
                        <a:t>Tous les articles, modèles ou informations proposés par </a:t>
                      </a:r>
                      <a:r>
                        <a:rPr lang="fr-FR" sz="1400" b="0" dirty="0" err="1">
                          <a:solidFill>
                            <a:schemeClr val="tx1"/>
                          </a:solidFill>
                          <a:effectLst/>
                          <a:latin typeface="Century Gothic" panose="020B0502020202020204" pitchFamily="34" charset="0"/>
                        </a:rPr>
                        <a:t>Smartsheet</a:t>
                      </a:r>
                      <a:r>
                        <a:rPr lang="fr-FR" sz="1400" b="0" dirty="0">
                          <a:solidFill>
                            <a:schemeClr val="tx1"/>
                          </a:solidFill>
                          <a:effectLst/>
                          <a:latin typeface="Century Gothic" panose="020B0502020202020204" pitchFamily="34" charset="0"/>
                        </a:rPr>
                        <a:t> sur le site Web sont fournis à titre de référence uniquement. Bien que nous nous efforcions de maintenir l’information à jour et exacte,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178</TotalTime>
  <Words>998</Words>
  <Application>Microsoft Office PowerPoint</Application>
  <PresentationFormat>Widescreen</PresentationFormat>
  <Paragraphs>110</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Agustina Moschcovich</dc:creator>
  <cp:lastModifiedBy>Chris Green</cp:lastModifiedBy>
  <cp:revision>50</cp:revision>
  <dcterms:created xsi:type="dcterms:W3CDTF">2024-06-23T02:36:30Z</dcterms:created>
  <dcterms:modified xsi:type="dcterms:W3CDTF">2024-10-25T02:41:40Z</dcterms:modified>
</cp:coreProperties>
</file>