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B5E274"/>
    <a:srgbClr val="79D015"/>
    <a:srgbClr val="009B47"/>
    <a:srgbClr val="F0A622"/>
    <a:srgbClr val="FF7C80"/>
    <a:srgbClr val="99EDF2"/>
    <a:srgbClr val="76D97A"/>
    <a:srgbClr val="00BD32"/>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46" autoAdjust="0"/>
    <p:restoredTop sz="96190" autoAdjust="0"/>
  </p:normalViewPr>
  <p:slideViewPr>
    <p:cSldViewPr snapToGrid="0" snapToObjects="1">
      <p:cViewPr>
        <p:scale>
          <a:sx n="100" d="100"/>
          <a:sy n="100" d="100"/>
        </p:scale>
        <p:origin x="1098" y="16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9/30/2024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2349276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9/30/2024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fr.smartsheet.com/try-it?trp=18032"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upe montrant des performances en baisse">
            <a:extLst>
              <a:ext uri="{FF2B5EF4-FFF2-40B4-BE49-F238E27FC236}">
                <a16:creationId xmlns:a16="http://schemas.microsoft.com/office/drawing/2014/main" id="{3C7EB7BE-4BA7-B938-9CE5-DA6B498A065A}"/>
              </a:ext>
            </a:extLst>
          </p:cNvPr>
          <p:cNvPicPr>
            <a:picLocks noChangeAspect="1"/>
          </p:cNvPicPr>
          <p:nvPr/>
        </p:nvPicPr>
        <p:blipFill rotWithShape="1">
          <a:blip r:embed="rId2">
            <a:alphaModFix amt="35000"/>
            <a:extLst>
              <a:ext uri="{BEBA8EAE-BF5A-486C-A8C5-ECC9F3942E4B}">
                <a14:imgProps xmlns:a14="http://schemas.microsoft.com/office/drawing/2010/main">
                  <a14:imgLayer r:embed="rId3">
                    <a14:imgEffect>
                      <a14:saturation sat="0"/>
                    </a14:imgEffect>
                  </a14:imgLayer>
                </a14:imgProps>
              </a:ext>
            </a:extLst>
          </a:blip>
          <a:srcRect l="2254" t="9081" r="1577" b="9758"/>
          <a:stretch/>
        </p:blipFill>
        <p:spPr>
          <a:xfrm>
            <a:off x="0" y="-1"/>
            <a:ext cx="12192000" cy="6858001"/>
          </a:xfrm>
          <a:prstGeom prst="rect">
            <a:avLst/>
          </a:prstGeom>
        </p:spPr>
      </p:pic>
      <p:pic>
        <p:nvPicPr>
          <p:cNvPr id="4" name="Picture 3">
            <a:hlinkClick r:id="rId4"/>
            <a:extLst>
              <a:ext uri="{FF2B5EF4-FFF2-40B4-BE49-F238E27FC236}">
                <a16:creationId xmlns:a16="http://schemas.microsoft.com/office/drawing/2014/main" id="{4AEB8225-3AA8-AF48-AD51-3F5F53316D6B}"/>
              </a:ext>
            </a:extLst>
          </p:cNvPr>
          <p:cNvPicPr>
            <a:picLocks noChangeAspect="1"/>
          </p:cNvPicPr>
          <p:nvPr/>
        </p:nvPicPr>
        <p:blipFill>
          <a:blip r:embed="rId5"/>
          <a:srcRect/>
          <a:stretch/>
        </p:blipFill>
        <p:spPr>
          <a:xfrm>
            <a:off x="9212306" y="307317"/>
            <a:ext cx="2552023" cy="507585"/>
          </a:xfrm>
          <a:prstGeom prst="rect">
            <a:avLst/>
          </a:prstGeom>
        </p:spPr>
      </p:pic>
      <p:sp>
        <p:nvSpPr>
          <p:cNvPr id="7" name="Rectangle 6">
            <a:extLst>
              <a:ext uri="{FF2B5EF4-FFF2-40B4-BE49-F238E27FC236}">
                <a16:creationId xmlns:a16="http://schemas.microsoft.com/office/drawing/2014/main" id="{17349265-F2A7-ADC3-F406-1BB012C2A94B}"/>
              </a:ext>
            </a:extLst>
          </p:cNvPr>
          <p:cNvSpPr/>
          <p:nvPr/>
        </p:nvSpPr>
        <p:spPr>
          <a:xfrm>
            <a:off x="0" y="307317"/>
            <a:ext cx="7823200" cy="1819275"/>
          </a:xfrm>
          <a:prstGeom prst="rect">
            <a:avLst/>
          </a:prstGeom>
          <a:solidFill>
            <a:schemeClr val="bg1">
              <a:alpha val="5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143A449B-AAB7-994A-92CE-8F48E2CA7DF6}"/>
              </a:ext>
            </a:extLst>
          </p:cNvPr>
          <p:cNvSpPr txBox="1"/>
          <p:nvPr/>
        </p:nvSpPr>
        <p:spPr>
          <a:xfrm>
            <a:off x="485976" y="515938"/>
            <a:ext cx="7655554" cy="1384995"/>
          </a:xfrm>
          <a:prstGeom prst="rect">
            <a:avLst/>
          </a:prstGeom>
          <a:noFill/>
        </p:spPr>
        <p:txBody>
          <a:bodyPr wrap="square" rtlCol="0">
            <a:spAutoFit/>
          </a:bodyPr>
          <a:lstStyle/>
          <a:p>
            <a:pPr rtl="0"/>
            <a:r>
              <a:rPr lang="fr-FR" sz="4200" b="1">
                <a:solidFill>
                  <a:schemeClr val="tx1">
                    <a:lumMod val="65000"/>
                    <a:lumOff val="35000"/>
                  </a:schemeClr>
                </a:solidFill>
                <a:latin typeface="Century Gothic" panose="020B0502020202020204" pitchFamily="34" charset="0"/>
              </a:rPr>
              <a:t>MODÈLE DE PRÉSENTATION DE PLAN DE MISE EN ŒUVRE</a:t>
            </a:r>
          </a:p>
        </p:txBody>
      </p:sp>
      <p:sp>
        <p:nvSpPr>
          <p:cNvPr id="8" name="Rectangle 7">
            <a:extLst>
              <a:ext uri="{FF2B5EF4-FFF2-40B4-BE49-F238E27FC236}">
                <a16:creationId xmlns:a16="http://schemas.microsoft.com/office/drawing/2014/main" id="{05850206-5314-D487-78DD-399B2B877974}"/>
              </a:ext>
            </a:extLst>
          </p:cNvPr>
          <p:cNvSpPr/>
          <p:nvPr/>
        </p:nvSpPr>
        <p:spPr>
          <a:xfrm>
            <a:off x="0" y="3935026"/>
            <a:ext cx="11087100" cy="2541974"/>
          </a:xfrm>
          <a:prstGeom prst="rect">
            <a:avLst/>
          </a:prstGeom>
          <a:solidFill>
            <a:schemeClr val="bg1">
              <a:alpha val="5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7C5F649A-21D3-4946-B06E-8A79DDA0D00E}"/>
              </a:ext>
            </a:extLst>
          </p:cNvPr>
          <p:cNvSpPr txBox="1"/>
          <p:nvPr/>
        </p:nvSpPr>
        <p:spPr>
          <a:xfrm>
            <a:off x="430215" y="4063594"/>
            <a:ext cx="9247166" cy="646331"/>
          </a:xfrm>
          <a:prstGeom prst="rect">
            <a:avLst/>
          </a:prstGeom>
          <a:noFill/>
        </p:spPr>
        <p:txBody>
          <a:bodyPr wrap="square" rtlCol="0">
            <a:spAutoFit/>
          </a:bodyPr>
          <a:lstStyle/>
          <a:p>
            <a:pPr rtl="0"/>
            <a:r>
              <a:rPr lang="fr-FR" sz="3600">
                <a:latin typeface="Century Gothic" panose="020B0502020202020204" pitchFamily="34" charset="0"/>
              </a:rPr>
              <a:t>Remarques sur l’utilisation de ce modèle</a:t>
            </a:r>
          </a:p>
        </p:txBody>
      </p:sp>
      <p:sp>
        <p:nvSpPr>
          <p:cNvPr id="3" name="TextBox 2">
            <a:extLst>
              <a:ext uri="{FF2B5EF4-FFF2-40B4-BE49-F238E27FC236}">
                <a16:creationId xmlns:a16="http://schemas.microsoft.com/office/drawing/2014/main" id="{8D229698-1152-43F9-BE56-3EBDC68FD012}"/>
              </a:ext>
            </a:extLst>
          </p:cNvPr>
          <p:cNvSpPr txBox="1"/>
          <p:nvPr/>
        </p:nvSpPr>
        <p:spPr>
          <a:xfrm>
            <a:off x="430215" y="4845637"/>
            <a:ext cx="10505640" cy="1554272"/>
          </a:xfrm>
          <a:prstGeom prst="rect">
            <a:avLst/>
          </a:prstGeom>
          <a:noFill/>
        </p:spPr>
        <p:txBody>
          <a:bodyPr wrap="square" rtlCol="0">
            <a:spAutoFit/>
          </a:bodyPr>
          <a:lstStyle/>
          <a:p>
            <a:pPr rtl="0">
              <a:spcAft>
                <a:spcPts val="600"/>
              </a:spcAft>
            </a:pPr>
            <a:r>
              <a:rPr lang="fr-FR" dirty="0">
                <a:latin typeface="Century Gothic" panose="020B0502020202020204" pitchFamily="34" charset="0"/>
              </a:rPr>
              <a:t>Saisissez les objectifs et les buts dans la zone du diagramme. </a:t>
            </a:r>
          </a:p>
          <a:p>
            <a:endParaRPr lang="en-US" dirty="0">
              <a:latin typeface="Century Gothic" panose="020B0502020202020204" pitchFamily="34" charset="0"/>
            </a:endParaRPr>
          </a:p>
          <a:p>
            <a:pPr rtl="0">
              <a:spcAft>
                <a:spcPts val="600"/>
              </a:spcAft>
            </a:pPr>
            <a:r>
              <a:rPr lang="fr-FR" dirty="0">
                <a:latin typeface="Century Gothic" panose="020B0502020202020204" pitchFamily="34" charset="0"/>
              </a:rPr>
              <a:t>Ajustez les barres pour chaque tâche afin de représenter sa durée.  Ajoutez des dates jalons et des informations supplémentaires dans chaque barre ou dans la zone du diagramme. Résumez les résultats dans la ligne du bas.</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rtl="0"/>
            <a:r>
              <a:rPr lang="fr-FR">
                <a:solidFill>
                  <a:schemeClr val="bg1"/>
                </a:solidFill>
                <a:latin typeface="Century Gothic" panose="020B0502020202020204" pitchFamily="34" charset="0"/>
              </a:rPr>
              <a:t>PLAN DE MISE EN ŒUVRE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58060142"/>
              </p:ext>
            </p:extLst>
          </p:nvPr>
        </p:nvGraphicFramePr>
        <p:xfrm>
          <a:off x="133350" y="257175"/>
          <a:ext cx="11791950" cy="6005840"/>
        </p:xfrm>
        <a:graphic>
          <a:graphicData uri="http://schemas.openxmlformats.org/drawingml/2006/table">
            <a:tbl>
              <a:tblPr firstRow="1" bandRow="1">
                <a:tableStyleId>{5C22544A-7EE6-4342-B048-85BDC9FD1C3A}</a:tableStyleId>
              </a:tblPr>
              <a:tblGrid>
                <a:gridCol w="3982314">
                  <a:extLst>
                    <a:ext uri="{9D8B030D-6E8A-4147-A177-3AD203B41FA5}">
                      <a16:colId xmlns:a16="http://schemas.microsoft.com/office/drawing/2014/main" val="602210714"/>
                    </a:ext>
                  </a:extLst>
                </a:gridCol>
                <a:gridCol w="650803">
                  <a:extLst>
                    <a:ext uri="{9D8B030D-6E8A-4147-A177-3AD203B41FA5}">
                      <a16:colId xmlns:a16="http://schemas.microsoft.com/office/drawing/2014/main" val="745651107"/>
                    </a:ext>
                  </a:extLst>
                </a:gridCol>
                <a:gridCol w="650803">
                  <a:extLst>
                    <a:ext uri="{9D8B030D-6E8A-4147-A177-3AD203B41FA5}">
                      <a16:colId xmlns:a16="http://schemas.microsoft.com/office/drawing/2014/main" val="3839570682"/>
                    </a:ext>
                  </a:extLst>
                </a:gridCol>
                <a:gridCol w="650803">
                  <a:extLst>
                    <a:ext uri="{9D8B030D-6E8A-4147-A177-3AD203B41FA5}">
                      <a16:colId xmlns:a16="http://schemas.microsoft.com/office/drawing/2014/main" val="3893106002"/>
                    </a:ext>
                  </a:extLst>
                </a:gridCol>
                <a:gridCol w="650803">
                  <a:extLst>
                    <a:ext uri="{9D8B030D-6E8A-4147-A177-3AD203B41FA5}">
                      <a16:colId xmlns:a16="http://schemas.microsoft.com/office/drawing/2014/main" val="1453603295"/>
                    </a:ext>
                  </a:extLst>
                </a:gridCol>
                <a:gridCol w="650803">
                  <a:extLst>
                    <a:ext uri="{9D8B030D-6E8A-4147-A177-3AD203B41FA5}">
                      <a16:colId xmlns:a16="http://schemas.microsoft.com/office/drawing/2014/main" val="3405603126"/>
                    </a:ext>
                  </a:extLst>
                </a:gridCol>
                <a:gridCol w="650803">
                  <a:extLst>
                    <a:ext uri="{9D8B030D-6E8A-4147-A177-3AD203B41FA5}">
                      <a16:colId xmlns:a16="http://schemas.microsoft.com/office/drawing/2014/main" val="4188645958"/>
                    </a:ext>
                  </a:extLst>
                </a:gridCol>
                <a:gridCol w="650803">
                  <a:extLst>
                    <a:ext uri="{9D8B030D-6E8A-4147-A177-3AD203B41FA5}">
                      <a16:colId xmlns:a16="http://schemas.microsoft.com/office/drawing/2014/main" val="370284219"/>
                    </a:ext>
                  </a:extLst>
                </a:gridCol>
                <a:gridCol w="650803">
                  <a:extLst>
                    <a:ext uri="{9D8B030D-6E8A-4147-A177-3AD203B41FA5}">
                      <a16:colId xmlns:a16="http://schemas.microsoft.com/office/drawing/2014/main" val="2570255189"/>
                    </a:ext>
                  </a:extLst>
                </a:gridCol>
                <a:gridCol w="650803">
                  <a:extLst>
                    <a:ext uri="{9D8B030D-6E8A-4147-A177-3AD203B41FA5}">
                      <a16:colId xmlns:a16="http://schemas.microsoft.com/office/drawing/2014/main" val="4253557748"/>
                    </a:ext>
                  </a:extLst>
                </a:gridCol>
                <a:gridCol w="650803">
                  <a:extLst>
                    <a:ext uri="{9D8B030D-6E8A-4147-A177-3AD203B41FA5}">
                      <a16:colId xmlns:a16="http://schemas.microsoft.com/office/drawing/2014/main" val="732807866"/>
                    </a:ext>
                  </a:extLst>
                </a:gridCol>
                <a:gridCol w="650803">
                  <a:extLst>
                    <a:ext uri="{9D8B030D-6E8A-4147-A177-3AD203B41FA5}">
                      <a16:colId xmlns:a16="http://schemas.microsoft.com/office/drawing/2014/main" val="1262655051"/>
                    </a:ext>
                  </a:extLst>
                </a:gridCol>
                <a:gridCol w="650803">
                  <a:extLst>
                    <a:ext uri="{9D8B030D-6E8A-4147-A177-3AD203B41FA5}">
                      <a16:colId xmlns:a16="http://schemas.microsoft.com/office/drawing/2014/main" val="2519593283"/>
                    </a:ext>
                  </a:extLst>
                </a:gridCol>
              </a:tblGrid>
              <a:tr h="239441">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lnSpc>
                          <a:spcPct val="100000"/>
                        </a:lnSpc>
                      </a:pPr>
                      <a:r>
                        <a:rPr lang="fr-FR" sz="1200" b="0">
                          <a:solidFill>
                            <a:schemeClr val="tx1"/>
                          </a:solidFill>
                          <a:latin typeface="Century Gothic" panose="020B0502020202020204" pitchFamily="34" charset="0"/>
                        </a:rPr>
                        <a:t>T1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rtl="0">
                        <a:lnSpc>
                          <a:spcPct val="100000"/>
                        </a:lnSpc>
                      </a:pPr>
                      <a:r>
                        <a:rPr lang="fr-FR" sz="1200" b="0">
                          <a:solidFill>
                            <a:schemeClr val="tx1"/>
                          </a:solidFill>
                          <a:latin typeface="Century Gothic" panose="020B0502020202020204" pitchFamily="34" charset="0"/>
                        </a:rPr>
                        <a:t>T2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rtl="0">
                        <a:lnSpc>
                          <a:spcPct val="100000"/>
                        </a:lnSpc>
                      </a:pPr>
                      <a:r>
                        <a:rPr lang="fr-FR" sz="1200" b="0">
                          <a:solidFill>
                            <a:schemeClr val="tx1"/>
                          </a:solidFill>
                          <a:latin typeface="Century Gothic" panose="020B0502020202020204" pitchFamily="34" charset="0"/>
                        </a:rPr>
                        <a:t>T3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rtl="0">
                        <a:lnSpc>
                          <a:spcPct val="100000"/>
                        </a:lnSpc>
                      </a:pPr>
                      <a:r>
                        <a:rPr lang="fr-FR" sz="1200" b="0">
                          <a:solidFill>
                            <a:schemeClr val="tx1"/>
                          </a:solidFill>
                          <a:latin typeface="Century Gothic" panose="020B0502020202020204" pitchFamily="34" charset="0"/>
                        </a:rPr>
                        <a:t>T4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39441">
                <a:tc>
                  <a:txBody>
                    <a:bodyPr/>
                    <a:lstStyle/>
                    <a:p>
                      <a:pPr rtl="0"/>
                      <a:r>
                        <a:rPr lang="fr-FR" sz="900" b="1">
                          <a:solidFill>
                            <a:schemeClr val="tx1"/>
                          </a:solidFill>
                          <a:latin typeface="Century Gothic" panose="020B0502020202020204" pitchFamily="34" charset="0"/>
                        </a:rPr>
                        <a:t>OBJECTIFS + BUTS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lnSpc>
                          <a:spcPct val="100000"/>
                        </a:lnSpc>
                      </a:pPr>
                      <a:r>
                        <a:rPr lang="fr-FR" sz="900" b="1">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FÉV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MARS</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AVR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MAI</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JUIN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JUIL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AOÛT</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DÉC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74114">
                <a:tc>
                  <a:txBody>
                    <a:bodyPr/>
                    <a:lstStyle/>
                    <a:p>
                      <a:pPr rtl="0">
                        <a:lnSpc>
                          <a:spcPct val="100000"/>
                        </a:lnSpc>
                      </a:pPr>
                      <a:r>
                        <a:rPr lang="fr-FR" sz="1000">
                          <a:solidFill>
                            <a:schemeClr val="tx1"/>
                          </a:solidFill>
                          <a:latin typeface="Century Gothic" panose="020B0502020202020204" pitchFamily="34" charset="0"/>
                        </a:rPr>
                        <a:t>Objectif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74114">
                <a:tc>
                  <a:txBody>
                    <a:bodyPr/>
                    <a:lstStyle/>
                    <a:p>
                      <a:pPr rtl="0">
                        <a:lnSpc>
                          <a:spcPct val="100000"/>
                        </a:lnSpc>
                      </a:pPr>
                      <a:r>
                        <a:rPr lang="fr-FR" sz="1000">
                          <a:solidFill>
                            <a:schemeClr val="tx1"/>
                          </a:solidFill>
                          <a:latin typeface="Century Gothic" panose="020B0502020202020204" pitchFamily="34" charset="0"/>
                        </a:rPr>
                        <a:t>Objectif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74114">
                <a:tc>
                  <a:txBody>
                    <a:bodyPr/>
                    <a:lstStyle/>
                    <a:p>
                      <a:pPr rtl="0">
                        <a:lnSpc>
                          <a:spcPct val="100000"/>
                        </a:lnSpc>
                      </a:pPr>
                      <a:r>
                        <a:rPr lang="fr-FR" sz="1000">
                          <a:solidFill>
                            <a:schemeClr val="tx1"/>
                          </a:solidFill>
                          <a:latin typeface="Century Gothic" panose="020B0502020202020204" pitchFamily="34" charset="0"/>
                        </a:rPr>
                        <a:t>Objectif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74114">
                <a:tc>
                  <a:txBody>
                    <a:bodyPr/>
                    <a:lstStyle/>
                    <a:p>
                      <a:pPr rtl="0">
                        <a:lnSpc>
                          <a:spcPct val="100000"/>
                        </a:lnSpc>
                      </a:pPr>
                      <a:r>
                        <a:rPr lang="fr-FR" sz="1000">
                          <a:solidFill>
                            <a:schemeClr val="tx1"/>
                          </a:solidFill>
                          <a:latin typeface="Century Gothic" panose="020B0502020202020204" pitchFamily="34" charset="0"/>
                        </a:rPr>
                        <a:t>Objectif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74114">
                <a:tc>
                  <a:txBody>
                    <a:bodyPr/>
                    <a:lstStyle/>
                    <a:p>
                      <a:pPr rtl="0">
                        <a:lnSpc>
                          <a:spcPct val="100000"/>
                        </a:lnSpc>
                      </a:pPr>
                      <a:r>
                        <a:rPr lang="fr-FR" sz="1000">
                          <a:solidFill>
                            <a:schemeClr val="tx1"/>
                          </a:solidFill>
                          <a:latin typeface="Century Gothic" panose="020B0502020202020204" pitchFamily="34" charset="0"/>
                        </a:rPr>
                        <a:t>Objectif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74114">
                <a:tc>
                  <a:txBody>
                    <a:bodyPr/>
                    <a:lstStyle/>
                    <a:p>
                      <a:pPr rtl="0">
                        <a:lnSpc>
                          <a:spcPct val="100000"/>
                        </a:lnSpc>
                      </a:pPr>
                      <a:r>
                        <a:rPr lang="fr-FR" sz="1000">
                          <a:solidFill>
                            <a:schemeClr val="tx1"/>
                          </a:solidFill>
                          <a:latin typeface="Century Gothic" panose="020B0502020202020204" pitchFamily="34" charset="0"/>
                        </a:rPr>
                        <a:t>But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74114">
                <a:tc>
                  <a:txBody>
                    <a:bodyPr/>
                    <a:lstStyle/>
                    <a:p>
                      <a:pPr rtl="0">
                        <a:lnSpc>
                          <a:spcPct val="100000"/>
                        </a:lnSpc>
                      </a:pPr>
                      <a:r>
                        <a:rPr lang="fr-FR" sz="1000">
                          <a:solidFill>
                            <a:schemeClr val="tx1"/>
                          </a:solidFill>
                          <a:latin typeface="Century Gothic" panose="020B0502020202020204" pitchFamily="34" charset="0"/>
                        </a:rPr>
                        <a:t>But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74114">
                <a:tc>
                  <a:txBody>
                    <a:bodyPr/>
                    <a:lstStyle/>
                    <a:p>
                      <a:pPr rtl="0">
                        <a:lnSpc>
                          <a:spcPct val="100000"/>
                        </a:lnSpc>
                      </a:pPr>
                      <a:r>
                        <a:rPr lang="fr-FR" sz="1000">
                          <a:solidFill>
                            <a:schemeClr val="tx1"/>
                          </a:solidFill>
                          <a:latin typeface="Century Gothic" panose="020B0502020202020204" pitchFamily="34" charset="0"/>
                        </a:rPr>
                        <a:t>But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74114">
                <a:tc>
                  <a:txBody>
                    <a:bodyPr/>
                    <a:lstStyle/>
                    <a:p>
                      <a:pPr rtl="0">
                        <a:lnSpc>
                          <a:spcPct val="100000"/>
                        </a:lnSpc>
                      </a:pPr>
                      <a:r>
                        <a:rPr lang="fr-FR" sz="1000">
                          <a:solidFill>
                            <a:schemeClr val="tx1"/>
                          </a:solidFill>
                          <a:latin typeface="Century Gothic" panose="020B0502020202020204" pitchFamily="34" charset="0"/>
                        </a:rPr>
                        <a:t>But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74114">
                <a:tc>
                  <a:txBody>
                    <a:bodyPr/>
                    <a:lstStyle/>
                    <a:p>
                      <a:pPr rtl="0">
                        <a:lnSpc>
                          <a:spcPct val="100000"/>
                        </a:lnSpc>
                      </a:pPr>
                      <a:r>
                        <a:rPr lang="fr-FR" sz="1000">
                          <a:solidFill>
                            <a:schemeClr val="tx1"/>
                          </a:solidFill>
                          <a:latin typeface="Century Gothic" panose="020B0502020202020204" pitchFamily="34" charset="0"/>
                        </a:rPr>
                        <a:t>But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85818">
                <a:tc>
                  <a:txBody>
                    <a:bodyPr/>
                    <a:lstStyle/>
                    <a:p>
                      <a:pPr rtl="0">
                        <a:lnSpc>
                          <a:spcPct val="100000"/>
                        </a:lnSpc>
                      </a:pPr>
                      <a:r>
                        <a:rPr lang="fr-FR" sz="1400" b="1">
                          <a:solidFill>
                            <a:schemeClr val="tx1"/>
                          </a:solidFill>
                          <a:latin typeface="Century Gothic" panose="020B0502020202020204" pitchFamily="34" charset="0"/>
                        </a:rPr>
                        <a:t>RÉSULTATS</a:t>
                      </a: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976123"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907723" y="3788954"/>
            <a:ext cx="13716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6666175" y="3336274"/>
            <a:ext cx="10058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993813" y="1525554"/>
            <a:ext cx="464156"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225891" y="1978234"/>
            <a:ext cx="260604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7808767" y="2430914"/>
            <a:ext cx="383296"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8203842" y="2883594"/>
            <a:ext cx="999152"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10177369" y="5146994"/>
            <a:ext cx="1471234"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9938416" y="4694314"/>
            <a:ext cx="738602" cy="27432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9202994" y="4241634"/>
            <a:ext cx="96012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a:p>
            <a:pPr algn="ctr" rtl="0"/>
            <a:r>
              <a:rPr lang="fr-FR" sz="1400">
                <a:solidFill>
                  <a:schemeClr val="tx1"/>
                </a:solidFill>
                <a:latin typeface="Century Gothic" panose="020B0502020202020204" pitchFamily="34" charset="0"/>
              </a:rPr>
              <a:t>1 987 654</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a:p>
            <a:pPr algn="ctr" rtl="0"/>
            <a:r>
              <a:rPr lang="fr-FR" sz="1400">
                <a:solidFill>
                  <a:schemeClr val="tx1"/>
                </a:solidFill>
                <a:latin typeface="Century Gothic" panose="020B0502020202020204" pitchFamily="34" charset="0"/>
              </a:rPr>
              <a:t>1 234 567</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a:p>
            <a:pPr algn="ctr" rtl="0"/>
            <a:r>
              <a:rPr lang="fr-FR" sz="1400">
                <a:solidFill>
                  <a:schemeClr val="tx1"/>
                </a:solidFill>
                <a:latin typeface="Century Gothic" panose="020B0502020202020204" pitchFamily="34" charset="0"/>
              </a:rPr>
              <a:t>2 345 678</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a:p>
            <a:pPr algn="ctr" rtl="0"/>
            <a:r>
              <a:rPr lang="fr-FR" sz="1400">
                <a:solidFill>
                  <a:schemeClr val="tx1"/>
                </a:solidFill>
                <a:latin typeface="Century Gothic" panose="020B0502020202020204" pitchFamily="34" charset="0"/>
              </a:rPr>
              <a:t>3 456 789</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4063274"/>
            <a:ext cx="2637592" cy="1054788"/>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3473434"/>
            <a:ext cx="2771260" cy="1655205"/>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1053010"/>
            <a:ext cx="1877694" cy="2425986"/>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7007574" cy="369332"/>
          </a:xfrm>
          <a:prstGeom prst="rect">
            <a:avLst/>
          </a:prstGeom>
          <a:noFill/>
        </p:spPr>
        <p:txBody>
          <a:bodyPr wrap="square" rtlCol="0">
            <a:spAutoFit/>
          </a:bodyPr>
          <a:lstStyle/>
          <a:p>
            <a:pPr algn="r" rtl="0"/>
            <a:r>
              <a:rPr lang="fr-FR">
                <a:solidFill>
                  <a:schemeClr val="bg1"/>
                </a:solidFill>
                <a:latin typeface="Century Gothic" panose="020B0502020202020204" pitchFamily="34" charset="0"/>
              </a:rPr>
              <a:t>PLAN DE MISE EN ŒUVRE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52822407"/>
              </p:ext>
            </p:extLst>
          </p:nvPr>
        </p:nvGraphicFramePr>
        <p:xfrm>
          <a:off x="161925" y="409596"/>
          <a:ext cx="11753847" cy="5853424"/>
        </p:xfrm>
        <a:graphic>
          <a:graphicData uri="http://schemas.openxmlformats.org/drawingml/2006/table">
            <a:tbl>
              <a:tblPr firstRow="1" bandRow="1">
                <a:tableStyleId>{5C22544A-7EE6-4342-B048-85BDC9FD1C3A}</a:tableStyleId>
              </a:tblPr>
              <a:tblGrid>
                <a:gridCol w="3969447">
                  <a:extLst>
                    <a:ext uri="{9D8B030D-6E8A-4147-A177-3AD203B41FA5}">
                      <a16:colId xmlns:a16="http://schemas.microsoft.com/office/drawing/2014/main" val="602210714"/>
                    </a:ext>
                  </a:extLst>
                </a:gridCol>
                <a:gridCol w="648700">
                  <a:extLst>
                    <a:ext uri="{9D8B030D-6E8A-4147-A177-3AD203B41FA5}">
                      <a16:colId xmlns:a16="http://schemas.microsoft.com/office/drawing/2014/main" val="745651107"/>
                    </a:ext>
                  </a:extLst>
                </a:gridCol>
                <a:gridCol w="648700">
                  <a:extLst>
                    <a:ext uri="{9D8B030D-6E8A-4147-A177-3AD203B41FA5}">
                      <a16:colId xmlns:a16="http://schemas.microsoft.com/office/drawing/2014/main" val="3839570682"/>
                    </a:ext>
                  </a:extLst>
                </a:gridCol>
                <a:gridCol w="648700">
                  <a:extLst>
                    <a:ext uri="{9D8B030D-6E8A-4147-A177-3AD203B41FA5}">
                      <a16:colId xmlns:a16="http://schemas.microsoft.com/office/drawing/2014/main" val="3893106002"/>
                    </a:ext>
                  </a:extLst>
                </a:gridCol>
                <a:gridCol w="648700">
                  <a:extLst>
                    <a:ext uri="{9D8B030D-6E8A-4147-A177-3AD203B41FA5}">
                      <a16:colId xmlns:a16="http://schemas.microsoft.com/office/drawing/2014/main" val="1453603295"/>
                    </a:ext>
                  </a:extLst>
                </a:gridCol>
                <a:gridCol w="648700">
                  <a:extLst>
                    <a:ext uri="{9D8B030D-6E8A-4147-A177-3AD203B41FA5}">
                      <a16:colId xmlns:a16="http://schemas.microsoft.com/office/drawing/2014/main" val="3405603126"/>
                    </a:ext>
                  </a:extLst>
                </a:gridCol>
                <a:gridCol w="648700">
                  <a:extLst>
                    <a:ext uri="{9D8B030D-6E8A-4147-A177-3AD203B41FA5}">
                      <a16:colId xmlns:a16="http://schemas.microsoft.com/office/drawing/2014/main" val="4188645958"/>
                    </a:ext>
                  </a:extLst>
                </a:gridCol>
                <a:gridCol w="648700">
                  <a:extLst>
                    <a:ext uri="{9D8B030D-6E8A-4147-A177-3AD203B41FA5}">
                      <a16:colId xmlns:a16="http://schemas.microsoft.com/office/drawing/2014/main" val="370284219"/>
                    </a:ext>
                  </a:extLst>
                </a:gridCol>
                <a:gridCol w="648700">
                  <a:extLst>
                    <a:ext uri="{9D8B030D-6E8A-4147-A177-3AD203B41FA5}">
                      <a16:colId xmlns:a16="http://schemas.microsoft.com/office/drawing/2014/main" val="2570255189"/>
                    </a:ext>
                  </a:extLst>
                </a:gridCol>
                <a:gridCol w="648700">
                  <a:extLst>
                    <a:ext uri="{9D8B030D-6E8A-4147-A177-3AD203B41FA5}">
                      <a16:colId xmlns:a16="http://schemas.microsoft.com/office/drawing/2014/main" val="4253557748"/>
                    </a:ext>
                  </a:extLst>
                </a:gridCol>
                <a:gridCol w="648700">
                  <a:extLst>
                    <a:ext uri="{9D8B030D-6E8A-4147-A177-3AD203B41FA5}">
                      <a16:colId xmlns:a16="http://schemas.microsoft.com/office/drawing/2014/main" val="732807866"/>
                    </a:ext>
                  </a:extLst>
                </a:gridCol>
                <a:gridCol w="648700">
                  <a:extLst>
                    <a:ext uri="{9D8B030D-6E8A-4147-A177-3AD203B41FA5}">
                      <a16:colId xmlns:a16="http://schemas.microsoft.com/office/drawing/2014/main" val="1262655051"/>
                    </a:ext>
                  </a:extLst>
                </a:gridCol>
                <a:gridCol w="648700">
                  <a:extLst>
                    <a:ext uri="{9D8B030D-6E8A-4147-A177-3AD203B41FA5}">
                      <a16:colId xmlns:a16="http://schemas.microsoft.com/office/drawing/2014/main" val="2519593283"/>
                    </a:ext>
                  </a:extLst>
                </a:gridCol>
              </a:tblGrid>
              <a:tr h="233365">
                <a:tc>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rtl="0">
                        <a:lnSpc>
                          <a:spcPct val="100000"/>
                        </a:lnSpc>
                      </a:pPr>
                      <a:r>
                        <a:rPr lang="fr-FR" sz="1200" b="0">
                          <a:solidFill>
                            <a:schemeClr val="tx1"/>
                          </a:solidFill>
                          <a:latin typeface="Century Gothic" panose="020B0502020202020204" pitchFamily="34" charset="0"/>
                        </a:rPr>
                        <a:t>T1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rtl="0">
                        <a:lnSpc>
                          <a:spcPct val="100000"/>
                        </a:lnSpc>
                      </a:pPr>
                      <a:r>
                        <a:rPr lang="fr-FR" sz="1200" b="0">
                          <a:solidFill>
                            <a:schemeClr val="tx1"/>
                          </a:solidFill>
                          <a:latin typeface="Century Gothic" panose="020B0502020202020204" pitchFamily="34" charset="0"/>
                        </a:rPr>
                        <a:t>T2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rtl="0">
                        <a:lnSpc>
                          <a:spcPct val="100000"/>
                        </a:lnSpc>
                      </a:pPr>
                      <a:r>
                        <a:rPr lang="fr-FR" sz="1200" b="0">
                          <a:solidFill>
                            <a:schemeClr val="tx1"/>
                          </a:solidFill>
                          <a:latin typeface="Century Gothic" panose="020B0502020202020204" pitchFamily="34" charset="0"/>
                        </a:rPr>
                        <a:t>T3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rtl="0">
                        <a:lnSpc>
                          <a:spcPct val="100000"/>
                        </a:lnSpc>
                      </a:pPr>
                      <a:r>
                        <a:rPr lang="fr-FR" sz="1200" b="0">
                          <a:solidFill>
                            <a:schemeClr val="tx1"/>
                          </a:solidFill>
                          <a:latin typeface="Century Gothic" panose="020B0502020202020204" pitchFamily="34" charset="0"/>
                        </a:rPr>
                        <a:t>T4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33365">
                <a:tc>
                  <a:txBody>
                    <a:bodyPr/>
                    <a:lstStyle/>
                    <a:p>
                      <a:pPr rtl="0"/>
                      <a:r>
                        <a:rPr lang="fr-FR" sz="900" b="1">
                          <a:solidFill>
                            <a:schemeClr val="tx1"/>
                          </a:solidFill>
                          <a:latin typeface="Century Gothic" panose="020B0502020202020204" pitchFamily="34" charset="0"/>
                        </a:rPr>
                        <a:t>OBJECTIFS + BUTS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rtl="0">
                        <a:lnSpc>
                          <a:spcPct val="100000"/>
                        </a:lnSpc>
                      </a:pPr>
                      <a:r>
                        <a:rPr lang="fr-FR" sz="900" b="1">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FÉV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MARS</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800" b="1" dirty="0">
                          <a:solidFill>
                            <a:schemeClr val="tx1"/>
                          </a:solidFill>
                          <a:latin typeface="Century Gothic" panose="020B0502020202020204" pitchFamily="34" charset="0"/>
                        </a:rPr>
                        <a:t>AVR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dirty="0">
                          <a:solidFill>
                            <a:schemeClr val="tx1"/>
                          </a:solidFill>
                          <a:latin typeface="Century Gothic" panose="020B0502020202020204" pitchFamily="34" charset="0"/>
                        </a:rPr>
                        <a:t>MAI</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JUIN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JUIL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AOÛT</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rtl="0">
                        <a:lnSpc>
                          <a:spcPct val="100000"/>
                        </a:lnSpc>
                      </a:pPr>
                      <a:r>
                        <a:rPr lang="fr-FR" sz="900" b="1">
                          <a:solidFill>
                            <a:schemeClr val="tx1"/>
                          </a:solidFill>
                          <a:latin typeface="Century Gothic" panose="020B0502020202020204" pitchFamily="34" charset="0"/>
                        </a:rPr>
                        <a:t>DÉC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62082">
                <a:tc>
                  <a:txBody>
                    <a:bodyPr/>
                    <a:lstStyle/>
                    <a:p>
                      <a:pPr rtl="0">
                        <a:lnSpc>
                          <a:spcPct val="100000"/>
                        </a:lnSpc>
                      </a:pPr>
                      <a:r>
                        <a:rPr lang="fr-FR" sz="1100">
                          <a:solidFill>
                            <a:schemeClr val="tx1"/>
                          </a:solidFill>
                          <a:latin typeface="Century Gothic" panose="020B0502020202020204" pitchFamily="34" charset="0"/>
                        </a:rPr>
                        <a:t>Objectif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62082">
                <a:tc>
                  <a:txBody>
                    <a:bodyPr/>
                    <a:lstStyle/>
                    <a:p>
                      <a:pPr rtl="0">
                        <a:lnSpc>
                          <a:spcPct val="100000"/>
                        </a:lnSpc>
                      </a:pPr>
                      <a:r>
                        <a:rPr lang="fr-FR" sz="1100">
                          <a:solidFill>
                            <a:schemeClr val="tx1"/>
                          </a:solidFill>
                          <a:latin typeface="Century Gothic" panose="020B0502020202020204" pitchFamily="34" charset="0"/>
                        </a:rPr>
                        <a:t>Objectif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62082">
                <a:tc>
                  <a:txBody>
                    <a:bodyPr/>
                    <a:lstStyle/>
                    <a:p>
                      <a:pPr rtl="0">
                        <a:lnSpc>
                          <a:spcPct val="100000"/>
                        </a:lnSpc>
                      </a:pPr>
                      <a:r>
                        <a:rPr lang="fr-FR" sz="1100">
                          <a:solidFill>
                            <a:schemeClr val="tx1"/>
                          </a:solidFill>
                          <a:latin typeface="Century Gothic" panose="020B0502020202020204" pitchFamily="34" charset="0"/>
                        </a:rPr>
                        <a:t>Objectif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62082">
                <a:tc>
                  <a:txBody>
                    <a:bodyPr/>
                    <a:lstStyle/>
                    <a:p>
                      <a:pPr rtl="0">
                        <a:lnSpc>
                          <a:spcPct val="100000"/>
                        </a:lnSpc>
                      </a:pPr>
                      <a:r>
                        <a:rPr lang="fr-FR" sz="1100">
                          <a:solidFill>
                            <a:schemeClr val="tx1"/>
                          </a:solidFill>
                          <a:latin typeface="Century Gothic" panose="020B0502020202020204" pitchFamily="34" charset="0"/>
                        </a:rPr>
                        <a:t>Objectif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62082">
                <a:tc>
                  <a:txBody>
                    <a:bodyPr/>
                    <a:lstStyle/>
                    <a:p>
                      <a:pPr rtl="0">
                        <a:lnSpc>
                          <a:spcPct val="100000"/>
                        </a:lnSpc>
                      </a:pPr>
                      <a:r>
                        <a:rPr lang="fr-FR" sz="1100">
                          <a:solidFill>
                            <a:schemeClr val="tx1"/>
                          </a:solidFill>
                          <a:latin typeface="Century Gothic" panose="020B0502020202020204" pitchFamily="34" charset="0"/>
                        </a:rPr>
                        <a:t>Objectif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62082">
                <a:tc>
                  <a:txBody>
                    <a:bodyPr/>
                    <a:lstStyle/>
                    <a:p>
                      <a:pPr rtl="0">
                        <a:lnSpc>
                          <a:spcPct val="100000"/>
                        </a:lnSpc>
                      </a:pPr>
                      <a:r>
                        <a:rPr lang="fr-FR" sz="1100">
                          <a:solidFill>
                            <a:schemeClr val="tx1"/>
                          </a:solidFill>
                          <a:latin typeface="Century Gothic" panose="020B0502020202020204" pitchFamily="34" charset="0"/>
                        </a:rPr>
                        <a:t>But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62082">
                <a:tc>
                  <a:txBody>
                    <a:bodyPr/>
                    <a:lstStyle/>
                    <a:p>
                      <a:pPr rtl="0">
                        <a:lnSpc>
                          <a:spcPct val="100000"/>
                        </a:lnSpc>
                      </a:pPr>
                      <a:r>
                        <a:rPr lang="fr-FR" sz="1100">
                          <a:solidFill>
                            <a:schemeClr val="tx1"/>
                          </a:solidFill>
                          <a:latin typeface="Century Gothic" panose="020B0502020202020204" pitchFamily="34" charset="0"/>
                        </a:rPr>
                        <a:t>But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62082">
                <a:tc>
                  <a:txBody>
                    <a:bodyPr/>
                    <a:lstStyle/>
                    <a:p>
                      <a:pPr rtl="0">
                        <a:lnSpc>
                          <a:spcPct val="100000"/>
                        </a:lnSpc>
                      </a:pPr>
                      <a:r>
                        <a:rPr lang="fr-FR" sz="1100">
                          <a:solidFill>
                            <a:schemeClr val="tx1"/>
                          </a:solidFill>
                          <a:latin typeface="Century Gothic" panose="020B0502020202020204" pitchFamily="34" charset="0"/>
                        </a:rPr>
                        <a:t>But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62082">
                <a:tc>
                  <a:txBody>
                    <a:bodyPr/>
                    <a:lstStyle/>
                    <a:p>
                      <a:pPr rtl="0">
                        <a:lnSpc>
                          <a:spcPct val="100000"/>
                        </a:lnSpc>
                      </a:pPr>
                      <a:r>
                        <a:rPr lang="fr-FR" sz="1100">
                          <a:solidFill>
                            <a:schemeClr val="tx1"/>
                          </a:solidFill>
                          <a:latin typeface="Century Gothic" panose="020B0502020202020204" pitchFamily="34" charset="0"/>
                        </a:rPr>
                        <a:t>But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62082">
                <a:tc>
                  <a:txBody>
                    <a:bodyPr/>
                    <a:lstStyle/>
                    <a:p>
                      <a:pPr rtl="0">
                        <a:lnSpc>
                          <a:spcPct val="100000"/>
                        </a:lnSpc>
                      </a:pPr>
                      <a:r>
                        <a:rPr lang="fr-FR" sz="1100">
                          <a:solidFill>
                            <a:schemeClr val="tx1"/>
                          </a:solidFill>
                          <a:latin typeface="Century Gothic" panose="020B0502020202020204" pitchFamily="34" charset="0"/>
                        </a:rPr>
                        <a:t>But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8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765874">
                <a:tc>
                  <a:txBody>
                    <a:bodyPr/>
                    <a:lstStyle/>
                    <a:p>
                      <a:pPr rtl="0">
                        <a:lnSpc>
                          <a:spcPct val="100000"/>
                        </a:lnSpc>
                      </a:pPr>
                      <a:r>
                        <a:rPr lang="fr-FR" sz="1400" b="1">
                          <a:solidFill>
                            <a:schemeClr val="tx1"/>
                          </a:solidFill>
                          <a:latin typeface="Century Gothic" panose="020B0502020202020204" pitchFamily="34" charset="0"/>
                        </a:rPr>
                        <a:t>RÉSULTATS</a:t>
                      </a:r>
                    </a:p>
                    <a:p>
                      <a:pPr>
                        <a:lnSpc>
                          <a:spcPct val="100000"/>
                        </a:lnSpc>
                      </a:pPr>
                      <a:endParaRPr lang="en-US" sz="1000" dirty="0">
                        <a:solidFill>
                          <a:schemeClr val="tx1"/>
                        </a:solidFill>
                        <a:latin typeface="Century Gothic" panose="020B0502020202020204" pitchFamily="34" charset="0"/>
                      </a:endParaRPr>
                    </a:p>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1057949"/>
            <a:ext cx="1828800" cy="274320"/>
          </a:xfrm>
          <a:prstGeom prst="rect">
            <a:avLst/>
          </a:prstGeom>
          <a:gradFill>
            <a:gsLst>
              <a:gs pos="0">
                <a:srgbClr val="FF7C80"/>
              </a:gs>
              <a:gs pos="100000">
                <a:srgbClr val="FF00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254638" y="3788954"/>
            <a:ext cx="1828800" cy="27432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254638" y="3336274"/>
            <a:ext cx="1828800" cy="27432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254638" y="1525554"/>
            <a:ext cx="1828800" cy="27432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254638" y="1978234"/>
            <a:ext cx="1828800" cy="274320"/>
          </a:xfrm>
          <a:prstGeom prst="rect">
            <a:avLst/>
          </a:prstGeom>
          <a:gradFill>
            <a:gsLst>
              <a:gs pos="0">
                <a:schemeClr val="accent4">
                  <a:lumMod val="60000"/>
                  <a:lumOff val="40000"/>
                </a:schemeClr>
              </a:gs>
              <a:gs pos="100000">
                <a:schemeClr val="accent4"/>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254638" y="2430914"/>
            <a:ext cx="1828800" cy="274320"/>
          </a:xfrm>
          <a:prstGeom prst="rect">
            <a:avLst/>
          </a:prstGeom>
          <a:gradFill>
            <a:gsLst>
              <a:gs pos="0">
                <a:srgbClr val="00B050"/>
              </a:gs>
              <a:gs pos="100000">
                <a:srgbClr val="009B47"/>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254638" y="2883594"/>
            <a:ext cx="1828800" cy="274320"/>
          </a:xfrm>
          <a:prstGeom prst="rect">
            <a:avLst/>
          </a:prstGeom>
          <a:gradFill>
            <a:gsLst>
              <a:gs pos="0">
                <a:srgbClr val="92D050"/>
              </a:gs>
              <a:gs pos="100000">
                <a:srgbClr val="00B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4254638" y="5146994"/>
            <a:ext cx="1828800" cy="274320"/>
          </a:xfrm>
          <a:prstGeom prst="rect">
            <a:avLst/>
          </a:prstGeom>
          <a:gradFill>
            <a:gsLst>
              <a:gs pos="0">
                <a:srgbClr val="00B0F0"/>
              </a:gs>
              <a:gs pos="100000">
                <a:srgbClr val="7030A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254638" y="4694314"/>
            <a:ext cx="1828800" cy="274320"/>
          </a:xfrm>
          <a:prstGeom prst="rect">
            <a:avLst/>
          </a:prstGeom>
          <a:gradFill>
            <a:gsLst>
              <a:gs pos="0">
                <a:srgbClr val="00B0F0"/>
              </a:gs>
              <a:gs pos="100000">
                <a:srgbClr val="0070C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4254638" y="4241634"/>
            <a:ext cx="1828800" cy="274320"/>
          </a:xfrm>
          <a:prstGeom prst="rect">
            <a:avLst/>
          </a:prstGeom>
          <a:gradFill>
            <a:gsLst>
              <a:gs pos="0">
                <a:srgbClr val="00E7F2"/>
              </a:gs>
              <a:gs pos="100000">
                <a:srgbClr val="00B0F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BC233087-9C03-E749-85C2-9DD493520632}"/>
              </a:ext>
            </a:extLst>
          </p:cNvPr>
          <p:cNvSpPr/>
          <p:nvPr/>
        </p:nvSpPr>
        <p:spPr>
          <a:xfrm>
            <a:off x="4334886" y="5610787"/>
            <a:ext cx="1645920" cy="548640"/>
          </a:xfrm>
          <a:prstGeom prst="rect">
            <a:avLst/>
          </a:prstGeom>
          <a:gradFill>
            <a:gsLst>
              <a:gs pos="0">
                <a:srgbClr val="B5E274"/>
              </a:gs>
              <a:gs pos="100000">
                <a:srgbClr val="79D015"/>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p:txBody>
      </p:sp>
      <p:sp>
        <p:nvSpPr>
          <p:cNvPr id="58" name="Rectangle 57">
            <a:extLst>
              <a:ext uri="{FF2B5EF4-FFF2-40B4-BE49-F238E27FC236}">
                <a16:creationId xmlns:a16="http://schemas.microsoft.com/office/drawing/2014/main" id="{29094471-1594-8C49-B4D2-AF9531024D7B}"/>
              </a:ext>
            </a:extLst>
          </p:cNvPr>
          <p:cNvSpPr/>
          <p:nvPr/>
        </p:nvSpPr>
        <p:spPr>
          <a:xfrm>
            <a:off x="6232489" y="5610787"/>
            <a:ext cx="1645920" cy="548640"/>
          </a:xfrm>
          <a:prstGeom prst="rect">
            <a:avLst/>
          </a:prstGeom>
          <a:gradFill>
            <a:gsLst>
              <a:gs pos="0">
                <a:schemeClr val="accent4"/>
              </a:gs>
              <a:gs pos="100000">
                <a:srgbClr val="F0A62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p:txBody>
      </p:sp>
      <p:sp>
        <p:nvSpPr>
          <p:cNvPr id="65" name="Rectangle 64">
            <a:extLst>
              <a:ext uri="{FF2B5EF4-FFF2-40B4-BE49-F238E27FC236}">
                <a16:creationId xmlns:a16="http://schemas.microsoft.com/office/drawing/2014/main" id="{C46E0256-EB80-F345-B064-2E2C110A589E}"/>
              </a:ext>
            </a:extLst>
          </p:cNvPr>
          <p:cNvSpPr/>
          <p:nvPr/>
        </p:nvSpPr>
        <p:spPr>
          <a:xfrm>
            <a:off x="8130092" y="5610787"/>
            <a:ext cx="1645920" cy="548640"/>
          </a:xfrm>
          <a:prstGeom prst="rect">
            <a:avLst/>
          </a:prstGeom>
          <a:gradFill>
            <a:gsLst>
              <a:gs pos="0">
                <a:srgbClr val="99EDF2"/>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p:txBody>
      </p:sp>
      <p:sp>
        <p:nvSpPr>
          <p:cNvPr id="67" name="Rectangle 66">
            <a:extLst>
              <a:ext uri="{FF2B5EF4-FFF2-40B4-BE49-F238E27FC236}">
                <a16:creationId xmlns:a16="http://schemas.microsoft.com/office/drawing/2014/main" id="{9FA0127B-3659-C04D-A9D1-F007F22C17E7}"/>
              </a:ext>
            </a:extLst>
          </p:cNvPr>
          <p:cNvSpPr/>
          <p:nvPr/>
        </p:nvSpPr>
        <p:spPr>
          <a:xfrm>
            <a:off x="10027695" y="5610787"/>
            <a:ext cx="1645920" cy="548640"/>
          </a:xfrm>
          <a:prstGeom prst="rect">
            <a:avLst/>
          </a:prstGeom>
          <a:gradFill>
            <a:gsLst>
              <a:gs pos="0">
                <a:srgbClr val="76D97A"/>
              </a:gs>
              <a:gs pos="100000">
                <a:srgbClr val="00BD3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900">
                <a:solidFill>
                  <a:schemeClr val="tx1"/>
                </a:solidFill>
                <a:latin typeface="Century Gothic" panose="020B0502020202020204" pitchFamily="34" charset="0"/>
              </a:rPr>
              <a:t>DONNÉES DE RÉSULTAT</a:t>
            </a:r>
          </a:p>
        </p:txBody>
      </p:sp>
      <p:cxnSp>
        <p:nvCxnSpPr>
          <p:cNvPr id="10" name="Straight Connector 9">
            <a:extLst>
              <a:ext uri="{FF2B5EF4-FFF2-40B4-BE49-F238E27FC236}">
                <a16:creationId xmlns:a16="http://schemas.microsoft.com/office/drawing/2014/main" id="{1C9679F3-7AC1-C541-90BC-87B72DC2634E}"/>
              </a:ext>
            </a:extLst>
          </p:cNvPr>
          <p:cNvCxnSpPr>
            <a:cxnSpLocks/>
          </p:cNvCxnSpPr>
          <p:nvPr/>
        </p:nvCxnSpPr>
        <p:spPr>
          <a:xfrm>
            <a:off x="4334886" y="6366054"/>
            <a:ext cx="2637592" cy="0"/>
          </a:xfrm>
          <a:prstGeom prst="line">
            <a:avLst/>
          </a:prstGeom>
          <a:ln w="19050" cap="rnd">
            <a:gradFill>
              <a:gsLst>
                <a:gs pos="0">
                  <a:srgbClr val="00B0F0"/>
                </a:gs>
                <a:gs pos="100000">
                  <a:srgbClr val="00B05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579CB72-598B-2442-9BD4-12271805666B}"/>
              </a:ext>
            </a:extLst>
          </p:cNvPr>
          <p:cNvCxnSpPr>
            <a:cxnSpLocks/>
          </p:cNvCxnSpPr>
          <p:nvPr/>
        </p:nvCxnSpPr>
        <p:spPr>
          <a:xfrm flipV="1">
            <a:off x="6972480" y="6366054"/>
            <a:ext cx="2771260" cy="0"/>
          </a:xfrm>
          <a:prstGeom prst="line">
            <a:avLst/>
          </a:prstGeom>
          <a:ln w="19050" cap="rnd">
            <a:gradFill>
              <a:gsLst>
                <a:gs pos="0">
                  <a:srgbClr val="92D050"/>
                </a:gs>
                <a:gs pos="100000">
                  <a:srgbClr val="FFC000"/>
                </a:gs>
              </a:gsLst>
              <a:lin ang="5400000" scaled="1"/>
            </a:gradFill>
            <a:prstDash val="dash"/>
            <a:headEnd type="ova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BE7D31FA-A4E0-CD49-86FC-5377C3BFAC0F}"/>
              </a:ext>
            </a:extLst>
          </p:cNvPr>
          <p:cNvCxnSpPr>
            <a:cxnSpLocks/>
          </p:cNvCxnSpPr>
          <p:nvPr/>
        </p:nvCxnSpPr>
        <p:spPr>
          <a:xfrm flipV="1">
            <a:off x="9736825" y="6366054"/>
            <a:ext cx="1877694" cy="0"/>
          </a:xfrm>
          <a:prstGeom prst="line">
            <a:avLst/>
          </a:prstGeom>
          <a:ln w="19050" cap="rnd">
            <a:gradFill>
              <a:gsLst>
                <a:gs pos="0">
                  <a:srgbClr val="FFC000"/>
                </a:gs>
                <a:gs pos="100000">
                  <a:srgbClr val="FF0000"/>
                </a:gs>
              </a:gsLst>
              <a:lin ang="5400000" scaled="1"/>
            </a:gradFill>
            <a:prstDash val="dash"/>
            <a:headEnd type="oval"/>
            <a:tailEnd type="oval"/>
          </a:ln>
        </p:spPr>
        <p:style>
          <a:lnRef idx="1">
            <a:schemeClr val="accent1"/>
          </a:lnRef>
          <a:fillRef idx="0">
            <a:schemeClr val="accent1"/>
          </a:fillRef>
          <a:effectRef idx="0">
            <a:schemeClr val="accent1"/>
          </a:effectRef>
          <a:fontRef idx="minor">
            <a:schemeClr val="tx1"/>
          </a:fontRef>
        </p:style>
      </p:cxnSp>
      <p:sp>
        <p:nvSpPr>
          <p:cNvPr id="51" name="Diamond 50">
            <a:extLst>
              <a:ext uri="{FF2B5EF4-FFF2-40B4-BE49-F238E27FC236}">
                <a16:creationId xmlns:a16="http://schemas.microsoft.com/office/drawing/2014/main" id="{E169C92A-33CE-AE4F-A5F1-A1694BBF7B05}"/>
              </a:ext>
            </a:extLst>
          </p:cNvPr>
          <p:cNvSpPr>
            <a:spLocks noChangeAspect="1"/>
          </p:cNvSpPr>
          <p:nvPr/>
        </p:nvSpPr>
        <p:spPr>
          <a:xfrm>
            <a:off x="7000192" y="2007598"/>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2" name="Diamond 51">
            <a:extLst>
              <a:ext uri="{FF2B5EF4-FFF2-40B4-BE49-F238E27FC236}">
                <a16:creationId xmlns:a16="http://schemas.microsoft.com/office/drawing/2014/main" id="{CA7EDC50-F88E-6740-8487-3DF04FE005CB}"/>
              </a:ext>
            </a:extLst>
          </p:cNvPr>
          <p:cNvSpPr>
            <a:spLocks noChangeAspect="1"/>
          </p:cNvSpPr>
          <p:nvPr/>
        </p:nvSpPr>
        <p:spPr>
          <a:xfrm>
            <a:off x="7000192" y="3813879"/>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3" name="Diamond 52">
            <a:extLst>
              <a:ext uri="{FF2B5EF4-FFF2-40B4-BE49-F238E27FC236}">
                <a16:creationId xmlns:a16="http://schemas.microsoft.com/office/drawing/2014/main" id="{54A38F71-D388-3949-9994-A45419C6F761}"/>
              </a:ext>
            </a:extLst>
          </p:cNvPr>
          <p:cNvSpPr>
            <a:spLocks noChangeAspect="1"/>
          </p:cNvSpPr>
          <p:nvPr/>
        </p:nvSpPr>
        <p:spPr>
          <a:xfrm>
            <a:off x="7000192" y="4742213"/>
            <a:ext cx="201168" cy="201168"/>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59" name="Rectangle 58">
            <a:extLst>
              <a:ext uri="{FF2B5EF4-FFF2-40B4-BE49-F238E27FC236}">
                <a16:creationId xmlns:a16="http://schemas.microsoft.com/office/drawing/2014/main" id="{C5748260-84B4-C34C-8B0D-A53B1266675A}"/>
              </a:ext>
            </a:extLst>
          </p:cNvPr>
          <p:cNvSpPr/>
          <p:nvPr/>
        </p:nvSpPr>
        <p:spPr>
          <a:xfrm>
            <a:off x="6090553" y="2390178"/>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a:solidFill>
                  <a:schemeClr val="tx1"/>
                </a:solidFill>
                <a:latin typeface="Century Gothic" panose="020B0502020202020204" pitchFamily="34" charset="0"/>
              </a:rPr>
              <a:t>Remarques</a:t>
            </a:r>
          </a:p>
        </p:txBody>
      </p:sp>
      <p:sp>
        <p:nvSpPr>
          <p:cNvPr id="60" name="Rectangle 59">
            <a:extLst>
              <a:ext uri="{FF2B5EF4-FFF2-40B4-BE49-F238E27FC236}">
                <a16:creationId xmlns:a16="http://schemas.microsoft.com/office/drawing/2014/main" id="{41180AA8-EEBE-7347-9A43-2031788276D0}"/>
              </a:ext>
            </a:extLst>
          </p:cNvPr>
          <p:cNvSpPr/>
          <p:nvPr/>
        </p:nvSpPr>
        <p:spPr>
          <a:xfrm>
            <a:off x="6081028" y="2842605"/>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dirty="0">
                <a:solidFill>
                  <a:schemeClr val="tx1"/>
                </a:solidFill>
                <a:latin typeface="Century Gothic" panose="020B0502020202020204" pitchFamily="34" charset="0"/>
              </a:rPr>
              <a:t>Remarques</a:t>
            </a:r>
          </a:p>
        </p:txBody>
      </p:sp>
      <p:sp>
        <p:nvSpPr>
          <p:cNvPr id="61" name="Rectangle 60">
            <a:extLst>
              <a:ext uri="{FF2B5EF4-FFF2-40B4-BE49-F238E27FC236}">
                <a16:creationId xmlns:a16="http://schemas.microsoft.com/office/drawing/2014/main" id="{B7B4CB11-1B5E-464C-95DB-C4690FA55904}"/>
              </a:ext>
            </a:extLst>
          </p:cNvPr>
          <p:cNvSpPr/>
          <p:nvPr/>
        </p:nvSpPr>
        <p:spPr>
          <a:xfrm>
            <a:off x="6090553" y="1032897"/>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dirty="0">
                <a:solidFill>
                  <a:schemeClr val="tx1"/>
                </a:solidFill>
                <a:latin typeface="Century Gothic" panose="020B0502020202020204" pitchFamily="34" charset="0"/>
              </a:rPr>
              <a:t>Remarques</a:t>
            </a:r>
          </a:p>
        </p:txBody>
      </p:sp>
      <p:sp>
        <p:nvSpPr>
          <p:cNvPr id="62" name="Rectangle 61">
            <a:extLst>
              <a:ext uri="{FF2B5EF4-FFF2-40B4-BE49-F238E27FC236}">
                <a16:creationId xmlns:a16="http://schemas.microsoft.com/office/drawing/2014/main" id="{79211352-5DB1-6C46-94F8-D55CD483F565}"/>
              </a:ext>
            </a:extLst>
          </p:cNvPr>
          <p:cNvSpPr/>
          <p:nvPr/>
        </p:nvSpPr>
        <p:spPr>
          <a:xfrm>
            <a:off x="6090553" y="1485324"/>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a:solidFill>
                  <a:schemeClr val="tx1"/>
                </a:solidFill>
                <a:latin typeface="Century Gothic" panose="020B0502020202020204" pitchFamily="34" charset="0"/>
              </a:rPr>
              <a:t>Remarques</a:t>
            </a:r>
          </a:p>
        </p:txBody>
      </p:sp>
      <p:sp>
        <p:nvSpPr>
          <p:cNvPr id="63" name="Rectangle 62">
            <a:extLst>
              <a:ext uri="{FF2B5EF4-FFF2-40B4-BE49-F238E27FC236}">
                <a16:creationId xmlns:a16="http://schemas.microsoft.com/office/drawing/2014/main" id="{A3E3C820-F16C-4C48-B85D-201B58B23995}"/>
              </a:ext>
            </a:extLst>
          </p:cNvPr>
          <p:cNvSpPr/>
          <p:nvPr/>
        </p:nvSpPr>
        <p:spPr>
          <a:xfrm>
            <a:off x="6090553" y="1937751"/>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dirty="0">
                <a:solidFill>
                  <a:schemeClr val="tx1"/>
                </a:solidFill>
                <a:latin typeface="Century Gothic" panose="020B0502020202020204" pitchFamily="34" charset="0"/>
              </a:rPr>
              <a:t>Remarques</a:t>
            </a:r>
          </a:p>
        </p:txBody>
      </p:sp>
      <p:sp>
        <p:nvSpPr>
          <p:cNvPr id="64" name="Rectangle 63">
            <a:extLst>
              <a:ext uri="{FF2B5EF4-FFF2-40B4-BE49-F238E27FC236}">
                <a16:creationId xmlns:a16="http://schemas.microsoft.com/office/drawing/2014/main" id="{1393CBB6-B934-7E48-B815-E9AE73D9F1FD}"/>
              </a:ext>
            </a:extLst>
          </p:cNvPr>
          <p:cNvSpPr/>
          <p:nvPr/>
        </p:nvSpPr>
        <p:spPr>
          <a:xfrm>
            <a:off x="6090553" y="4652313"/>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a:solidFill>
                  <a:schemeClr val="tx1"/>
                </a:solidFill>
                <a:latin typeface="Century Gothic" panose="020B0502020202020204" pitchFamily="34" charset="0"/>
              </a:rPr>
              <a:t>Remarques</a:t>
            </a:r>
          </a:p>
        </p:txBody>
      </p:sp>
      <p:sp>
        <p:nvSpPr>
          <p:cNvPr id="66" name="Rectangle 65">
            <a:extLst>
              <a:ext uri="{FF2B5EF4-FFF2-40B4-BE49-F238E27FC236}">
                <a16:creationId xmlns:a16="http://schemas.microsoft.com/office/drawing/2014/main" id="{D639DE8E-A2BE-2A48-9927-20CC1DCC200F}"/>
              </a:ext>
            </a:extLst>
          </p:cNvPr>
          <p:cNvSpPr/>
          <p:nvPr/>
        </p:nvSpPr>
        <p:spPr>
          <a:xfrm>
            <a:off x="6090553" y="5104740"/>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a:solidFill>
                  <a:schemeClr val="tx1"/>
                </a:solidFill>
                <a:latin typeface="Century Gothic" panose="020B0502020202020204" pitchFamily="34" charset="0"/>
              </a:rPr>
              <a:t>Remarques</a:t>
            </a:r>
          </a:p>
        </p:txBody>
      </p:sp>
      <p:sp>
        <p:nvSpPr>
          <p:cNvPr id="70" name="Rectangle 69">
            <a:extLst>
              <a:ext uri="{FF2B5EF4-FFF2-40B4-BE49-F238E27FC236}">
                <a16:creationId xmlns:a16="http://schemas.microsoft.com/office/drawing/2014/main" id="{1304CA7F-AD05-C040-9AB3-5ECF91CB8C88}"/>
              </a:ext>
            </a:extLst>
          </p:cNvPr>
          <p:cNvSpPr/>
          <p:nvPr/>
        </p:nvSpPr>
        <p:spPr>
          <a:xfrm>
            <a:off x="6090553" y="3295032"/>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dirty="0">
                <a:solidFill>
                  <a:schemeClr val="tx1"/>
                </a:solidFill>
                <a:latin typeface="Century Gothic" panose="020B0502020202020204" pitchFamily="34" charset="0"/>
              </a:rPr>
              <a:t>Remarques</a:t>
            </a:r>
          </a:p>
        </p:txBody>
      </p:sp>
      <p:sp>
        <p:nvSpPr>
          <p:cNvPr id="71" name="Rectangle 70">
            <a:extLst>
              <a:ext uri="{FF2B5EF4-FFF2-40B4-BE49-F238E27FC236}">
                <a16:creationId xmlns:a16="http://schemas.microsoft.com/office/drawing/2014/main" id="{653F9964-BB55-4744-BD5B-F15BF475EEFE}"/>
              </a:ext>
            </a:extLst>
          </p:cNvPr>
          <p:cNvSpPr/>
          <p:nvPr/>
        </p:nvSpPr>
        <p:spPr>
          <a:xfrm>
            <a:off x="6090553" y="3747459"/>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a:solidFill>
                  <a:schemeClr val="tx1"/>
                </a:solidFill>
                <a:latin typeface="Century Gothic" panose="020B0502020202020204" pitchFamily="34" charset="0"/>
              </a:rPr>
              <a:t>Remarques</a:t>
            </a:r>
          </a:p>
        </p:txBody>
      </p:sp>
      <p:sp>
        <p:nvSpPr>
          <p:cNvPr id="72" name="Rectangle 71">
            <a:extLst>
              <a:ext uri="{FF2B5EF4-FFF2-40B4-BE49-F238E27FC236}">
                <a16:creationId xmlns:a16="http://schemas.microsoft.com/office/drawing/2014/main" id="{1CA42112-AD9B-8343-A68E-9028E6E29245}"/>
              </a:ext>
            </a:extLst>
          </p:cNvPr>
          <p:cNvSpPr/>
          <p:nvPr/>
        </p:nvSpPr>
        <p:spPr>
          <a:xfrm>
            <a:off x="6090553" y="4199886"/>
            <a:ext cx="633231"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a:r>
              <a:rPr lang="fr-FR" sz="800">
                <a:solidFill>
                  <a:schemeClr val="tx1"/>
                </a:solidFill>
                <a:latin typeface="Century Gothic" panose="020B0502020202020204" pitchFamily="34" charset="0"/>
              </a:rPr>
              <a:t>Remarques</a:t>
            </a:r>
          </a:p>
        </p:txBody>
      </p:sp>
    </p:spTree>
    <p:extLst>
      <p:ext uri="{BB962C8B-B14F-4D97-AF65-F5344CB8AC3E}">
        <p14:creationId xmlns:p14="http://schemas.microsoft.com/office/powerpoint/2010/main" val="2964708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fr-FR" sz="1600" b="1">
                          <a:solidFill>
                            <a:schemeClr val="tx1"/>
                          </a:solidFill>
                          <a:effectLst/>
                          <a:latin typeface="Century Gothic" panose="020B0502020202020204" pitchFamily="34" charset="0"/>
                        </a:rPr>
                        <a:t>EXCLUSION DE RESPONSABILITÉ</a:t>
                      </a:r>
                    </a:p>
                    <a:p>
                      <a:pPr marL="0" marR="0" rtl="0">
                        <a:spcBef>
                          <a:spcPts val="0"/>
                        </a:spcBef>
                        <a:spcAft>
                          <a:spcPts val="0"/>
                        </a:spcAft>
                      </a:pPr>
                      <a:r>
                        <a:rPr lang="fr-FR" sz="1200" b="0">
                          <a:solidFill>
                            <a:schemeClr val="tx1"/>
                          </a:solidFill>
                          <a:effectLst/>
                          <a:latin typeface="Century Gothic" panose="020B0502020202020204" pitchFamily="34" charset="0"/>
                        </a:rPr>
                        <a:t> </a:t>
                      </a:r>
                    </a:p>
                    <a:p>
                      <a:pPr marL="0" marR="0" rtl="0">
                        <a:spcBef>
                          <a:spcPts val="0"/>
                        </a:spcBef>
                        <a:spcAft>
                          <a:spcPts val="0"/>
                        </a:spcAft>
                      </a:pPr>
                      <a:r>
                        <a:rPr lang="fr-FR" sz="1400" b="0">
                          <a:solidFill>
                            <a:schemeClr val="tx1"/>
                          </a:solidFill>
                          <a:effectLst/>
                          <a:latin typeface="Century Gothic" panose="020B0502020202020204" pitchFamily="34" charset="0"/>
                        </a:rPr>
                        <a:t>Tous les articles, modèles ou informations proposés par Smartsheet sur le site web sont fournis à titre de référence uniquement. Bien que nous nous efforcions de maintenir l’information à jour et exacte, nous ne faisons aucune déclaration, ni n’offrons aucune garantie, de quelque nature que ce soit, expresse ou implicite, quant à l’exhaustivité, l’exactitude, la fiabilité, la pertinence ou la disponibilité du site Web, ou des informations, articles, modèles ou graphiques liés, contenus sur le site. Toute la confiance que vous accordez à ces informations relève de votre propre responsabilité, à vos propres risques.</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0D70A5A-0FB0-4321-BF79-EFD4E3D20D01}" vid="{0446B1F9-6CBA-4260-8151-9F21380E6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IC-Quarterly-Gantt-Chart-Template_PowerPoint - SR edits</Template>
  <TotalTime>41</TotalTime>
  <Words>320</Words>
  <Application>Microsoft Office PowerPoint</Application>
  <PresentationFormat>Widescreen</PresentationFormat>
  <Paragraphs>91</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Ricky Nan</cp:lastModifiedBy>
  <cp:revision>9</cp:revision>
  <cp:lastPrinted>2020-08-31T22:23:58Z</cp:lastPrinted>
  <dcterms:created xsi:type="dcterms:W3CDTF">2020-10-13T17:46:00Z</dcterms:created>
  <dcterms:modified xsi:type="dcterms:W3CDTF">2024-09-30T10:16:39Z</dcterms:modified>
</cp:coreProperties>
</file>