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91"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5"/>
    <a:srgbClr val="08DA70"/>
    <a:srgbClr val="4FE5E5"/>
    <a:srgbClr val="86F2E2"/>
    <a:srgbClr val="FFF7CC"/>
    <a:srgbClr val="FFD691"/>
    <a:srgbClr val="FFBDBE"/>
    <a:srgbClr val="FFEDCE"/>
    <a:srgbClr val="FFAE30"/>
    <a:srgbClr val="DDF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058"/>
  </p:normalViewPr>
  <p:slideViewPr>
    <p:cSldViewPr snapToGrid="0" snapToObjects="1">
      <p:cViewPr varScale="1">
        <p:scale>
          <a:sx n="81" d="100"/>
          <a:sy n="81" d="100"/>
        </p:scale>
        <p:origin x="114" y="74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01392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14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2"/>
            </a:gs>
          </a:gsLst>
          <a:lin ang="27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pPr rtl="0"/>
            <a:r>
              <a:rPr lang="fr-FR" sz="3200" b="1">
                <a:solidFill>
                  <a:schemeClr val="tx1">
                    <a:lumMod val="65000"/>
                    <a:lumOff val="35000"/>
                  </a:schemeClr>
                </a:solidFill>
                <a:latin typeface="Century Gothic" panose="020B0502020202020204" pitchFamily="34" charset="0"/>
              </a:rPr>
              <a:t>Modèle de diagramme animé pour PowerPoint</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618562"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4" y="1473715"/>
            <a:ext cx="4558256" cy="4555478"/>
          </a:xfrm>
          <a:prstGeom prst="rect">
            <a:avLst/>
          </a:prstGeom>
          <a:noFill/>
        </p:spPr>
        <p:txBody>
          <a:bodyPr wrap="square" rtlCol="0">
            <a:spAutoFit/>
          </a:bodyPr>
          <a:lstStyle/>
          <a:p>
            <a:pPr algn="l" rtl="0">
              <a:lnSpc>
                <a:spcPct val="150000"/>
              </a:lnSpc>
              <a:spcBef>
                <a:spcPts val="0"/>
              </a:spcBef>
              <a:spcAft>
                <a:spcPts val="0"/>
              </a:spcAft>
            </a:pPr>
            <a:r>
              <a:rPr lang="fr-FR" sz="1300" b="1" i="0" u="none" strike="noStrike">
                <a:solidFill>
                  <a:srgbClr val="000000"/>
                </a:solidFill>
                <a:effectLst/>
                <a:latin typeface="Century Gothic" panose="020B0502020202020204" pitchFamily="34" charset="0"/>
              </a:rPr>
              <a:t>Quand utiliser ce modèle : </a:t>
            </a:r>
            <a:r>
              <a:rPr lang="fr-FR" sz="1300" i="0" u="none" strike="noStrike">
                <a:solidFill>
                  <a:srgbClr val="000000"/>
                </a:solidFill>
                <a:effectLst/>
                <a:latin typeface="Century Gothic" panose="020B0502020202020204" pitchFamily="34" charset="0"/>
              </a:rPr>
              <a:t>utilisez ce modèle de diagramme animé pour PowerPoint pour rendre vos présentations plus attrayantes grâce aux mouvements, en particulier dans les scénarios où vous expliquez des flux de travail complexes ou des processus qui ont besoin d’une clarté accrue. </a:t>
            </a:r>
          </a:p>
          <a:p>
            <a:pPr algn="l" rtl="0">
              <a:lnSpc>
                <a:spcPct val="150000"/>
              </a:lnSpc>
              <a:spcBef>
                <a:spcPts val="0"/>
              </a:spcBef>
              <a:spcAft>
                <a:spcPts val="0"/>
              </a:spcAft>
            </a:pPr>
            <a:r>
              <a:rPr lang="fr-FR" sz="1300" i="0" u="none" strike="noStrike">
                <a:solidFill>
                  <a:srgbClr val="000000"/>
                </a:solidFill>
                <a:effectLst/>
                <a:latin typeface="Century Gothic" panose="020B0502020202020204" pitchFamily="34" charset="0"/>
              </a:rPr>
              <a:t>  </a:t>
            </a:r>
          </a:p>
          <a:p>
            <a:pPr algn="l" rtl="0">
              <a:lnSpc>
                <a:spcPct val="150000"/>
              </a:lnSpc>
              <a:spcBef>
                <a:spcPts val="0"/>
              </a:spcBef>
              <a:spcAft>
                <a:spcPts val="0"/>
              </a:spcAft>
            </a:pPr>
            <a:r>
              <a:rPr lang="fr-FR" sz="1300" b="1" i="0" u="none" strike="noStrike">
                <a:solidFill>
                  <a:srgbClr val="000000"/>
                </a:solidFill>
                <a:effectLst/>
                <a:latin typeface="Century Gothic" panose="020B0502020202020204" pitchFamily="34" charset="0"/>
              </a:rPr>
              <a:t>Fonctionnalités notables du modèle : </a:t>
            </a:r>
            <a:r>
              <a:rPr lang="fr-FR" sz="1300" i="0" u="none" strike="noStrike">
                <a:solidFill>
                  <a:srgbClr val="000000"/>
                </a:solidFill>
                <a:effectLst/>
                <a:latin typeface="Century Gothic" panose="020B0502020202020204" pitchFamily="34" charset="0"/>
              </a:rPr>
              <a:t>ce modèle de diagramme animé pour modèle PowerPoint prend vie grâce à des animations qui guident les spectateurs dans chaque étape d’un processus, ce qui en simplifie la compréhension et la mémorisation. Sa conception facile d’utilisation permet d’améliorer vos présentations avec des éléments visuellement attrayants qui attirent et retiennent l’attention. </a:t>
            </a:r>
          </a:p>
          <a:p>
            <a:pPr algn="l" rtl="0">
              <a:lnSpc>
                <a:spcPct val="150000"/>
              </a:lnSpc>
              <a:spcBef>
                <a:spcPts val="0"/>
              </a:spcBef>
              <a:spcAft>
                <a:spcPts val="0"/>
              </a:spcAft>
            </a:pPr>
            <a:endParaRPr lang="en-US" sz="1300" i="0" u="none" strike="noStrike" dirty="0">
              <a:solidFill>
                <a:srgbClr val="000000"/>
              </a:solidFill>
              <a:effectLst/>
              <a:latin typeface="Century Gothic" panose="020B0502020202020204" pitchFamily="34"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115774" y="1600292"/>
            <a:ext cx="6767076" cy="3806480"/>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9000">
              <a:srgbClr val="DDF4E5"/>
            </a:gs>
            <a:gs pos="55000">
              <a:srgbClr val="FFF7CC"/>
            </a:gs>
            <a:gs pos="0">
              <a:srgbClr val="33EFF0"/>
            </a:gs>
            <a:gs pos="74000">
              <a:schemeClr val="bg2"/>
            </a:gs>
          </a:gsLst>
          <a:lin ang="27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D3544A-4460-9EA2-50FC-F2BA15255228}"/>
              </a:ext>
            </a:extLst>
          </p:cNvPr>
          <p:cNvPicPr>
            <a:picLocks noChangeAspect="1"/>
          </p:cNvPicPr>
          <p:nvPr/>
        </p:nvPicPr>
        <p:blipFill>
          <a:blip r:embed="rId3">
            <a:alphaModFix amt="12000"/>
          </a:blip>
          <a:stretch>
            <a:fillRect/>
          </a:stretch>
        </p:blipFill>
        <p:spPr>
          <a:xfrm>
            <a:off x="0" y="2784"/>
            <a:ext cx="12192000" cy="6172199"/>
          </a:xfrm>
          <a:prstGeom prst="rect">
            <a:avLst/>
          </a:prstGeom>
        </p:spPr>
      </p:pic>
      <p:cxnSp>
        <p:nvCxnSpPr>
          <p:cNvPr id="4" name="Straight Arrow Connector 3">
            <a:extLst>
              <a:ext uri="{FF2B5EF4-FFF2-40B4-BE49-F238E27FC236}">
                <a16:creationId xmlns:a16="http://schemas.microsoft.com/office/drawing/2014/main" id="{D09E6CEE-9896-AACC-3EE1-B59002FAA63D}"/>
              </a:ext>
            </a:extLst>
          </p:cNvPr>
          <p:cNvCxnSpPr>
            <a:cxnSpLocks/>
          </p:cNvCxnSpPr>
          <p:nvPr/>
        </p:nvCxnSpPr>
        <p:spPr>
          <a:xfrm>
            <a:off x="8933264" y="2017242"/>
            <a:ext cx="912722" cy="27543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sp>
        <p:nvSpPr>
          <p:cNvPr id="5"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7842494" y="1840599"/>
            <a:ext cx="521858"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1" i="0" u="none" strike="noStrike" baseline="0">
                <a:solidFill>
                  <a:srgbClr val="C00000"/>
                </a:solidFill>
                <a:latin typeface="Century Gothic" charset="0"/>
                <a:ea typeface="Century Gothic" charset="0"/>
                <a:cs typeface="Century Gothic" charset="0"/>
              </a:rPr>
              <a:t>NON</a:t>
            </a:r>
          </a:p>
        </p:txBody>
      </p:sp>
      <p:sp>
        <p:nvSpPr>
          <p:cNvPr id="6"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9266944" y="1840599"/>
            <a:ext cx="463292"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1" i="0" u="none" strike="noStrike" baseline="0">
                <a:solidFill>
                  <a:schemeClr val="bg2">
                    <a:lumMod val="25000"/>
                  </a:schemeClr>
                </a:solidFill>
                <a:latin typeface="Century Gothic" charset="0"/>
                <a:ea typeface="Century Gothic" charset="0"/>
                <a:cs typeface="Century Gothic" charset="0"/>
              </a:rPr>
              <a:t>OUI</a:t>
            </a:r>
          </a:p>
        </p:txBody>
      </p:sp>
      <p:cxnSp>
        <p:nvCxnSpPr>
          <p:cNvPr id="7" name="Straight Arrow Connector 6">
            <a:extLst>
              <a:ext uri="{FF2B5EF4-FFF2-40B4-BE49-F238E27FC236}">
                <a16:creationId xmlns:a16="http://schemas.microsoft.com/office/drawing/2014/main" id="{29E43CD6-FCCC-674A-B971-74F2748AD34B}"/>
              </a:ext>
            </a:extLst>
          </p:cNvPr>
          <p:cNvCxnSpPr>
            <a:cxnSpLocks/>
          </p:cNvCxnSpPr>
          <p:nvPr/>
        </p:nvCxnSpPr>
        <p:spPr>
          <a:xfrm flipH="1">
            <a:off x="7766588" y="2017242"/>
            <a:ext cx="831609" cy="322219"/>
          </a:xfrm>
          <a:prstGeom prst="straightConnector1">
            <a:avLst/>
          </a:prstGeom>
          <a:ln w="19050">
            <a:solidFill>
              <a:srgbClr val="C00000"/>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36E455-2428-AC46-9D39-09F2701BD402}"/>
              </a:ext>
            </a:extLst>
          </p:cNvPr>
          <p:cNvCxnSpPr>
            <a:cxnSpLocks/>
          </p:cNvCxnSpPr>
          <p:nvPr/>
        </p:nvCxnSpPr>
        <p:spPr>
          <a:xfrm>
            <a:off x="2882562" y="1244809"/>
            <a:ext cx="73152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B4BA79E-7D91-3740-9F67-38790C6C3BB8}"/>
              </a:ext>
            </a:extLst>
          </p:cNvPr>
          <p:cNvCxnSpPr>
            <a:cxnSpLocks/>
          </p:cNvCxnSpPr>
          <p:nvPr/>
        </p:nvCxnSpPr>
        <p:spPr>
          <a:xfrm>
            <a:off x="5581315" y="1244809"/>
            <a:ext cx="91440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6835B18-9FA0-BC4E-9F36-5F2DAE597B44}"/>
              </a:ext>
            </a:extLst>
          </p:cNvPr>
          <p:cNvCxnSpPr>
            <a:cxnSpLocks/>
          </p:cNvCxnSpPr>
          <p:nvPr/>
        </p:nvCxnSpPr>
        <p:spPr>
          <a:xfrm>
            <a:off x="8693113" y="5066994"/>
            <a:ext cx="73152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C8CAD74-4B4D-3742-864E-EF2FF8A5A53A}"/>
              </a:ext>
            </a:extLst>
          </p:cNvPr>
          <p:cNvCxnSpPr>
            <a:cxnSpLocks/>
          </p:cNvCxnSpPr>
          <p:nvPr/>
        </p:nvCxnSpPr>
        <p:spPr>
          <a:xfrm flipH="1">
            <a:off x="3022558" y="2733481"/>
            <a:ext cx="1699913"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03D7009-9744-2B4D-90F6-7ED14342DCE5}"/>
              </a:ext>
            </a:extLst>
          </p:cNvPr>
          <p:cNvCxnSpPr>
            <a:cxnSpLocks/>
          </p:cNvCxnSpPr>
          <p:nvPr/>
        </p:nvCxnSpPr>
        <p:spPr>
          <a:xfrm>
            <a:off x="3229092" y="5066994"/>
            <a:ext cx="91440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68C5A3-D27B-656C-7572-C153FDC9FB33}"/>
              </a:ext>
            </a:extLst>
          </p:cNvPr>
          <p:cNvCxnSpPr>
            <a:cxnSpLocks/>
          </p:cNvCxnSpPr>
          <p:nvPr/>
        </p:nvCxnSpPr>
        <p:spPr>
          <a:xfrm>
            <a:off x="1688819" y="3261792"/>
            <a:ext cx="0" cy="1194455"/>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sp>
        <p:nvSpPr>
          <p:cNvPr id="18" name="Text Box 173">
            <a:extLst>
              <a:ext uri="{FF2B5EF4-FFF2-40B4-BE49-F238E27FC236}">
                <a16:creationId xmlns:a16="http://schemas.microsoft.com/office/drawing/2014/main" id="{A47CEB87-A8B3-5CB1-25E3-28631D0F1E9F}"/>
              </a:ext>
            </a:extLst>
          </p:cNvPr>
          <p:cNvSpPr txBox="1">
            <a:spLocks noChangeArrowheads="1"/>
          </p:cNvSpPr>
          <p:nvPr/>
        </p:nvSpPr>
        <p:spPr bwMode="auto">
          <a:xfrm>
            <a:off x="5918939" y="3764852"/>
            <a:ext cx="518174"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fr-FR" sz="1400" b="1" i="0" u="none" strike="noStrike" baseline="0" dirty="0">
                <a:solidFill>
                  <a:srgbClr val="C00000"/>
                </a:solidFill>
                <a:latin typeface="Century Gothic" charset="0"/>
                <a:ea typeface="Century Gothic" charset="0"/>
                <a:cs typeface="Century Gothic" charset="0"/>
              </a:rPr>
              <a:t>NON</a:t>
            </a:r>
          </a:p>
        </p:txBody>
      </p:sp>
      <p:sp>
        <p:nvSpPr>
          <p:cNvPr id="19" name="Text Box 174">
            <a:extLst>
              <a:ext uri="{FF2B5EF4-FFF2-40B4-BE49-F238E27FC236}">
                <a16:creationId xmlns:a16="http://schemas.microsoft.com/office/drawing/2014/main" id="{4F634050-5959-540C-3249-78E14E3497B7}"/>
              </a:ext>
            </a:extLst>
          </p:cNvPr>
          <p:cNvSpPr txBox="1">
            <a:spLocks noChangeArrowheads="1"/>
          </p:cNvSpPr>
          <p:nvPr/>
        </p:nvSpPr>
        <p:spPr bwMode="auto">
          <a:xfrm>
            <a:off x="8823035" y="4684846"/>
            <a:ext cx="448288"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1" i="0" u="none" strike="noStrike" baseline="0">
                <a:solidFill>
                  <a:schemeClr val="bg2">
                    <a:lumMod val="25000"/>
                  </a:schemeClr>
                </a:solidFill>
                <a:latin typeface="Century Gothic" charset="0"/>
                <a:ea typeface="Century Gothic" charset="0"/>
                <a:cs typeface="Century Gothic" charset="0"/>
              </a:rPr>
              <a:t>OUI</a:t>
            </a:r>
          </a:p>
        </p:txBody>
      </p:sp>
      <p:cxnSp>
        <p:nvCxnSpPr>
          <p:cNvPr id="17" name="Straight Arrow Connector 16">
            <a:extLst>
              <a:ext uri="{FF2B5EF4-FFF2-40B4-BE49-F238E27FC236}">
                <a16:creationId xmlns:a16="http://schemas.microsoft.com/office/drawing/2014/main" id="{2184B2E6-85F7-7E48-69FB-B4FB18104E29}"/>
              </a:ext>
            </a:extLst>
          </p:cNvPr>
          <p:cNvCxnSpPr>
            <a:cxnSpLocks/>
          </p:cNvCxnSpPr>
          <p:nvPr/>
        </p:nvCxnSpPr>
        <p:spPr>
          <a:xfrm flipV="1">
            <a:off x="6429397" y="3409377"/>
            <a:ext cx="0" cy="822960"/>
          </a:xfrm>
          <a:prstGeom prst="straightConnector1">
            <a:avLst/>
          </a:prstGeom>
          <a:ln w="19050">
            <a:solidFill>
              <a:srgbClr val="C00000"/>
            </a:solidFill>
            <a:tailEnd type="triangle" w="lg" len="med"/>
          </a:ln>
          <a:effectLst/>
        </p:spPr>
        <p:style>
          <a:lnRef idx="1">
            <a:schemeClr val="accent1"/>
          </a:lnRef>
          <a:fillRef idx="0">
            <a:schemeClr val="accent1"/>
          </a:fillRef>
          <a:effectRef idx="0">
            <a:schemeClr val="accent1"/>
          </a:effectRef>
          <a:fontRef idx="minor">
            <a:schemeClr val="tx1"/>
          </a:fontRef>
        </p:style>
      </p:cxnSp>
      <p:sp>
        <p:nvSpPr>
          <p:cNvPr id="46" name="AutoShape 167">
            <a:extLst>
              <a:ext uri="{FF2B5EF4-FFF2-40B4-BE49-F238E27FC236}">
                <a16:creationId xmlns:a16="http://schemas.microsoft.com/office/drawing/2014/main" id="{8BE62BFD-4C7C-5144-8D25-E4E0E159AA61}"/>
              </a:ext>
            </a:extLst>
          </p:cNvPr>
          <p:cNvSpPr>
            <a:spLocks noChangeArrowheads="1"/>
          </p:cNvSpPr>
          <p:nvPr/>
        </p:nvSpPr>
        <p:spPr bwMode="auto">
          <a:xfrm>
            <a:off x="592369" y="858470"/>
            <a:ext cx="2213048" cy="772678"/>
          </a:xfrm>
          <a:prstGeom prst="roundRect">
            <a:avLst>
              <a:gd name="adj" fmla="val 50000"/>
            </a:avLst>
          </a:prstGeom>
          <a:solidFill>
            <a:schemeClr val="bg1"/>
          </a:soli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800" b="0" i="0" u="none" strike="noStrike" baseline="0">
                <a:solidFill>
                  <a:schemeClr val="bg2">
                    <a:lumMod val="25000"/>
                  </a:schemeClr>
                </a:solidFill>
                <a:latin typeface="Century Gothic" charset="0"/>
                <a:ea typeface="Century Gothic" charset="0"/>
                <a:cs typeface="Century Gothic" charset="0"/>
              </a:rPr>
              <a:t>Lancer le processus.</a:t>
            </a:r>
          </a:p>
        </p:txBody>
      </p:sp>
      <p:sp>
        <p:nvSpPr>
          <p:cNvPr id="50" name="AutoShape 168">
            <a:extLst>
              <a:ext uri="{FF2B5EF4-FFF2-40B4-BE49-F238E27FC236}">
                <a16:creationId xmlns:a16="http://schemas.microsoft.com/office/drawing/2014/main" id="{D4C957FA-3E22-8D4E-A48B-BAA4E79A3804}"/>
              </a:ext>
            </a:extLst>
          </p:cNvPr>
          <p:cNvSpPr>
            <a:spLocks noChangeArrowheads="1"/>
          </p:cNvSpPr>
          <p:nvPr/>
        </p:nvSpPr>
        <p:spPr bwMode="auto">
          <a:xfrm>
            <a:off x="6615910" y="519446"/>
            <a:ext cx="4298165" cy="1450727"/>
          </a:xfrm>
          <a:prstGeom prst="flowChartDecision">
            <a:avLst/>
          </a:prstGeom>
          <a:gradFill>
            <a:gsLst>
              <a:gs pos="36000">
                <a:srgbClr val="4FE5E5"/>
              </a:gs>
              <a:gs pos="84000">
                <a:schemeClr val="tx2">
                  <a:lumMod val="20000"/>
                  <a:lumOff val="80000"/>
                </a:schemeClr>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ct val="98000"/>
              </a:lnSpc>
              <a:defRPr sz="1000"/>
            </a:pPr>
            <a:r>
              <a:rPr lang="fr-FR" sz="1600" b="0" i="0" u="none" strike="noStrike" baseline="0" dirty="0">
                <a:latin typeface="Century Gothic" charset="0"/>
                <a:ea typeface="Century Gothic" charset="0"/>
                <a:cs typeface="Century Gothic" charset="0"/>
              </a:rPr>
              <a:t>Point de décision nécessitant une réponse par oui ou par non.</a:t>
            </a:r>
          </a:p>
        </p:txBody>
      </p:sp>
      <p:sp>
        <p:nvSpPr>
          <p:cNvPr id="52" name="AutoShape 166">
            <a:extLst>
              <a:ext uri="{FF2B5EF4-FFF2-40B4-BE49-F238E27FC236}">
                <a16:creationId xmlns:a16="http://schemas.microsoft.com/office/drawing/2014/main" id="{AB73FFA7-2CC8-EB47-8348-B755D3CA9FEE}"/>
              </a:ext>
            </a:extLst>
          </p:cNvPr>
          <p:cNvSpPr>
            <a:spLocks noChangeArrowheads="1"/>
          </p:cNvSpPr>
          <p:nvPr/>
        </p:nvSpPr>
        <p:spPr bwMode="auto">
          <a:xfrm>
            <a:off x="3743874" y="787609"/>
            <a:ext cx="1707894" cy="914400"/>
          </a:xfrm>
          <a:prstGeom prst="flowChartProcess">
            <a:avLst/>
          </a:prstGeom>
          <a:gradFill>
            <a:gsLst>
              <a:gs pos="87000">
                <a:schemeClr val="accent4">
                  <a:lumMod val="60000"/>
                  <a:lumOff val="40000"/>
                </a:schemeClr>
              </a:gs>
              <a:gs pos="37000">
                <a:srgbClr val="FFB102"/>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a:latin typeface="Century Gothic" charset="0"/>
                <a:ea typeface="Century Gothic" charset="0"/>
                <a:cs typeface="Century Gothic" charset="0"/>
              </a:rPr>
              <a:t>Données ou action d’entrée.</a:t>
            </a:r>
          </a:p>
        </p:txBody>
      </p:sp>
      <p:sp>
        <p:nvSpPr>
          <p:cNvPr id="55" name="AutoShape 167">
            <a:extLst>
              <a:ext uri="{FF2B5EF4-FFF2-40B4-BE49-F238E27FC236}">
                <a16:creationId xmlns:a16="http://schemas.microsoft.com/office/drawing/2014/main" id="{53EFCBFF-2C37-2B4B-BD08-BF1764C82EA5}"/>
              </a:ext>
            </a:extLst>
          </p:cNvPr>
          <p:cNvSpPr>
            <a:spLocks noChangeArrowheads="1"/>
          </p:cNvSpPr>
          <p:nvPr/>
        </p:nvSpPr>
        <p:spPr bwMode="auto">
          <a:xfrm>
            <a:off x="9685855" y="2345151"/>
            <a:ext cx="1999282" cy="822960"/>
          </a:xfrm>
          <a:prstGeom prst="roundRect">
            <a:avLst>
              <a:gd name="adj" fmla="val 50000"/>
            </a:avLst>
          </a:prstGeom>
          <a:gradFill>
            <a:gsLst>
              <a:gs pos="36000">
                <a:srgbClr val="77F5A4"/>
              </a:gs>
              <a:gs pos="84000">
                <a:srgbClr val="ABF55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a:latin typeface="Century Gothic" charset="0"/>
                <a:ea typeface="Century Gothic" charset="0"/>
                <a:cs typeface="Century Gothic" charset="0"/>
              </a:rPr>
              <a:t>FIN</a:t>
            </a:r>
          </a:p>
        </p:txBody>
      </p:sp>
      <p:sp>
        <p:nvSpPr>
          <p:cNvPr id="65" name="AutoShape 169">
            <a:extLst>
              <a:ext uri="{FF2B5EF4-FFF2-40B4-BE49-F238E27FC236}">
                <a16:creationId xmlns:a16="http://schemas.microsoft.com/office/drawing/2014/main" id="{0EF0F3AA-8AE8-3F43-94BB-7334DC93141E}"/>
              </a:ext>
            </a:extLst>
          </p:cNvPr>
          <p:cNvSpPr>
            <a:spLocks noChangeArrowheads="1"/>
          </p:cNvSpPr>
          <p:nvPr/>
        </p:nvSpPr>
        <p:spPr bwMode="auto">
          <a:xfrm>
            <a:off x="4544916" y="2342229"/>
            <a:ext cx="3163085" cy="977438"/>
          </a:xfrm>
          <a:prstGeom prst="flowChartInputOutput">
            <a:avLst/>
          </a:prstGeom>
          <a:gradFill>
            <a:gsLst>
              <a:gs pos="11000">
                <a:srgbClr val="FF8973"/>
              </a:gs>
              <a:gs pos="81000">
                <a:srgbClr val="FFBDB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a:latin typeface="Century Gothic" charset="0"/>
                <a:ea typeface="Century Gothic" charset="0"/>
                <a:cs typeface="Century Gothic" charset="0"/>
              </a:rPr>
              <a:t>Affiche l’entrée ou la sortie d’informations.</a:t>
            </a:r>
          </a:p>
        </p:txBody>
      </p:sp>
      <p:sp>
        <p:nvSpPr>
          <p:cNvPr id="67" name="AutoShape 166">
            <a:extLst>
              <a:ext uri="{FF2B5EF4-FFF2-40B4-BE49-F238E27FC236}">
                <a16:creationId xmlns:a16="http://schemas.microsoft.com/office/drawing/2014/main" id="{B9165CB5-711E-3C44-9BED-30F898BF4E66}"/>
              </a:ext>
            </a:extLst>
          </p:cNvPr>
          <p:cNvSpPr>
            <a:spLocks noChangeArrowheads="1"/>
          </p:cNvSpPr>
          <p:nvPr/>
        </p:nvSpPr>
        <p:spPr bwMode="auto">
          <a:xfrm>
            <a:off x="510487" y="2322001"/>
            <a:ext cx="2372075" cy="822960"/>
          </a:xfrm>
          <a:prstGeom prst="flowChartProcess">
            <a:avLst/>
          </a:prstGeom>
          <a:gradFill>
            <a:gsLst>
              <a:gs pos="87000">
                <a:schemeClr val="accent4">
                  <a:lumMod val="60000"/>
                  <a:lumOff val="40000"/>
                </a:schemeClr>
              </a:gs>
              <a:gs pos="37000">
                <a:srgbClr val="FFAE30"/>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a:latin typeface="Century Gothic" charset="0"/>
                <a:ea typeface="Century Gothic" charset="0"/>
                <a:cs typeface="Century Gothic" charset="0"/>
              </a:rPr>
              <a:t>Processus ou mesures de suivi.</a:t>
            </a:r>
          </a:p>
        </p:txBody>
      </p:sp>
      <p:sp>
        <p:nvSpPr>
          <p:cNvPr id="68" name="AutoShape 167">
            <a:extLst>
              <a:ext uri="{FF2B5EF4-FFF2-40B4-BE49-F238E27FC236}">
                <a16:creationId xmlns:a16="http://schemas.microsoft.com/office/drawing/2014/main" id="{4084EC94-F510-6D47-ABCA-B423BAA4ED50}"/>
              </a:ext>
            </a:extLst>
          </p:cNvPr>
          <p:cNvSpPr>
            <a:spLocks noChangeArrowheads="1"/>
          </p:cNvSpPr>
          <p:nvPr/>
        </p:nvSpPr>
        <p:spPr bwMode="auto">
          <a:xfrm>
            <a:off x="9534363" y="4558007"/>
            <a:ext cx="2329691" cy="1017974"/>
          </a:xfrm>
          <a:prstGeom prst="roundRect">
            <a:avLst>
              <a:gd name="adj" fmla="val 50000"/>
            </a:avLst>
          </a:prstGeom>
          <a:gradFill>
            <a:gsLst>
              <a:gs pos="36000">
                <a:srgbClr val="00F06C"/>
              </a:gs>
              <a:gs pos="82000">
                <a:srgbClr val="ABF55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a:latin typeface="Century Gothic" charset="0"/>
                <a:ea typeface="Century Gothic" charset="0"/>
                <a:cs typeface="Century Gothic" charset="0"/>
              </a:rPr>
              <a:t>FIN :</a:t>
            </a:r>
          </a:p>
          <a:p>
            <a:pPr algn="ctr" rtl="0">
              <a:defRPr sz="1000"/>
            </a:pPr>
            <a:r>
              <a:rPr lang="fr-FR" sz="1600" b="0" i="0" u="none" strike="noStrike" baseline="0">
                <a:latin typeface="Century Gothic" charset="0"/>
                <a:ea typeface="Century Gothic" charset="0"/>
                <a:cs typeface="Century Gothic" charset="0"/>
              </a:rPr>
              <a:t>termine le processus.</a:t>
            </a:r>
          </a:p>
        </p:txBody>
      </p:sp>
      <p:sp>
        <p:nvSpPr>
          <p:cNvPr id="13" name="AutoShape 169">
            <a:extLst>
              <a:ext uri="{FF2B5EF4-FFF2-40B4-BE49-F238E27FC236}">
                <a16:creationId xmlns:a16="http://schemas.microsoft.com/office/drawing/2014/main" id="{46ED6480-2CFA-FAFA-AE78-23543CC77BA4}"/>
              </a:ext>
            </a:extLst>
          </p:cNvPr>
          <p:cNvSpPr>
            <a:spLocks noChangeArrowheads="1"/>
          </p:cNvSpPr>
          <p:nvPr/>
        </p:nvSpPr>
        <p:spPr bwMode="auto">
          <a:xfrm>
            <a:off x="236811" y="4578275"/>
            <a:ext cx="3163085" cy="977438"/>
          </a:xfrm>
          <a:prstGeom prst="flowChartInputOutput">
            <a:avLst/>
          </a:prstGeom>
          <a:gradFill>
            <a:gsLst>
              <a:gs pos="11000">
                <a:srgbClr val="FF8973"/>
              </a:gs>
              <a:gs pos="81000">
                <a:srgbClr val="FFBDB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a:latin typeface="Century Gothic" charset="0"/>
                <a:ea typeface="Century Gothic" charset="0"/>
                <a:cs typeface="Century Gothic" charset="0"/>
              </a:rPr>
              <a:t>Affiche l’entrée ou la sortie d’informations.</a:t>
            </a:r>
          </a:p>
        </p:txBody>
      </p:sp>
      <p:sp>
        <p:nvSpPr>
          <p:cNvPr id="21" name="AutoShape 168">
            <a:extLst>
              <a:ext uri="{FF2B5EF4-FFF2-40B4-BE49-F238E27FC236}">
                <a16:creationId xmlns:a16="http://schemas.microsoft.com/office/drawing/2014/main" id="{0ADD7280-BD46-A811-0BED-C98E47F8C43A}"/>
              </a:ext>
            </a:extLst>
          </p:cNvPr>
          <p:cNvSpPr>
            <a:spLocks noChangeArrowheads="1"/>
          </p:cNvSpPr>
          <p:nvPr/>
        </p:nvSpPr>
        <p:spPr bwMode="auto">
          <a:xfrm>
            <a:off x="4280315" y="4341631"/>
            <a:ext cx="4298165" cy="1450727"/>
          </a:xfrm>
          <a:prstGeom prst="flowChartDecision">
            <a:avLst/>
          </a:prstGeom>
          <a:gradFill>
            <a:gsLst>
              <a:gs pos="36000">
                <a:srgbClr val="86F2E2"/>
              </a:gs>
              <a:gs pos="84000">
                <a:schemeClr val="tx2">
                  <a:lumMod val="20000"/>
                  <a:lumOff val="80000"/>
                </a:schemeClr>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a:latin typeface="Century Gothic" charset="0"/>
                <a:ea typeface="Century Gothic" charset="0"/>
                <a:cs typeface="Century Gothic" charset="0"/>
              </a:rPr>
              <a:t>Point de décision nécessitant une réponse par oui ou par non.</a:t>
            </a:r>
          </a:p>
        </p:txBody>
      </p:sp>
      <p:sp>
        <p:nvSpPr>
          <p:cNvPr id="45" name="TextBox 44">
            <a:extLst>
              <a:ext uri="{FF2B5EF4-FFF2-40B4-BE49-F238E27FC236}">
                <a16:creationId xmlns:a16="http://schemas.microsoft.com/office/drawing/2014/main" id="{320EB92D-9604-84CD-04A5-0A91866E37AD}"/>
              </a:ext>
            </a:extLst>
          </p:cNvPr>
          <p:cNvSpPr txBox="1"/>
          <p:nvPr/>
        </p:nvSpPr>
        <p:spPr>
          <a:xfrm>
            <a:off x="222175" y="6168667"/>
            <a:ext cx="11815495" cy="677108"/>
          </a:xfrm>
          <a:prstGeom prst="rect">
            <a:avLst/>
          </a:prstGeom>
          <a:noFill/>
          <a:effectLst/>
        </p:spPr>
        <p:txBody>
          <a:bodyPr wrap="square" rtlCol="0">
            <a:spAutoFit/>
          </a:bodyPr>
          <a:lstStyle/>
          <a:p>
            <a:pPr algn="r" rtl="0"/>
            <a:r>
              <a:rPr lang="fr-FR" sz="3800">
                <a:solidFill>
                  <a:schemeClr val="bg2">
                    <a:lumMod val="25000"/>
                  </a:schemeClr>
                </a:solidFill>
                <a:latin typeface="Century Gothic" panose="020B0502020202020204" pitchFamily="34" charset="0"/>
              </a:rPr>
              <a:t>Intitulé du processus</a:t>
            </a:r>
          </a:p>
        </p:txBody>
      </p:sp>
    </p:spTree>
    <p:extLst>
      <p:ext uri="{BB962C8B-B14F-4D97-AF65-F5344CB8AC3E}">
        <p14:creationId xmlns:p14="http://schemas.microsoft.com/office/powerpoint/2010/main" val="367080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50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dissolve">
                                      <p:cBhvr>
                                        <p:cTn id="11" dur="10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1000" fill="hold"/>
                                        <p:tgtEl>
                                          <p:spTgt spid="52"/>
                                        </p:tgtEl>
                                        <p:attrNameLst>
                                          <p:attrName>ppt_x</p:attrName>
                                        </p:attrNameLst>
                                      </p:cBhvr>
                                      <p:tavLst>
                                        <p:tav tm="0">
                                          <p:val>
                                            <p:strVal val="0-#ppt_w/2"/>
                                          </p:val>
                                        </p:tav>
                                        <p:tav tm="100000">
                                          <p:val>
                                            <p:strVal val="#ppt_x"/>
                                          </p:val>
                                        </p:tav>
                                      </p:tavLst>
                                    </p:anim>
                                    <p:anim calcmode="lin" valueType="num">
                                      <p:cBhvr additive="base">
                                        <p:cTn id="17"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dissolv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strips(downLeft)">
                                      <p:cBhvr>
                                        <p:cTn id="27" dur="10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par>
                                <p:cTn id="45" presetID="9"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dissolve">
                                      <p:cBhvr>
                                        <p:cTn id="52" dur="2000"/>
                                        <p:tgtEl>
                                          <p:spTgt spid="6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dissolve">
                                      <p:cBhvr>
                                        <p:cTn id="57" dur="5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1000" fill="hold"/>
                                        <p:tgtEl>
                                          <p:spTgt spid="67"/>
                                        </p:tgtEl>
                                        <p:attrNameLst>
                                          <p:attrName>ppt_x</p:attrName>
                                        </p:attrNameLst>
                                      </p:cBhvr>
                                      <p:tavLst>
                                        <p:tav tm="0">
                                          <p:val>
                                            <p:strVal val="1+#ppt_w/2"/>
                                          </p:val>
                                        </p:tav>
                                        <p:tav tm="100000">
                                          <p:val>
                                            <p:strVal val="#ppt_x"/>
                                          </p:val>
                                        </p:tav>
                                      </p:tavLst>
                                    </p:anim>
                                    <p:anim calcmode="lin" valueType="num">
                                      <p:cBhvr additive="base">
                                        <p:cTn id="63" dur="10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dissolv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dissolve">
                                      <p:cBhvr>
                                        <p:cTn id="73" dur="2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dissolve">
                                      <p:cBhvr>
                                        <p:cTn id="78" dur="500"/>
                                        <p:tgtEl>
                                          <p:spTgt spid="63"/>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grpId="1"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strips(downLeft)">
                                      <p:cBhvr>
                                        <p:cTn id="83" dur="10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dissolve">
                                      <p:cBhvr>
                                        <p:cTn id="88" dur="500"/>
                                        <p:tgtEl>
                                          <p:spTgt spid="17"/>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dissolve">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dissolve">
                                      <p:cBhvr>
                                        <p:cTn id="96" dur="500"/>
                                        <p:tgtEl>
                                          <p:spTgt spid="19"/>
                                        </p:tgtEl>
                                      </p:cBhvr>
                                    </p:animEffect>
                                  </p:childTnLst>
                                </p:cTn>
                              </p:par>
                              <p:par>
                                <p:cTn id="97" presetID="9" presetClass="entr" presetSubtype="0"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dissolve">
                                      <p:cBhvr>
                                        <p:cTn id="99" dur="500"/>
                                        <p:tgtEl>
                                          <p:spTgt spid="51"/>
                                        </p:tgtEl>
                                      </p:cBhvr>
                                    </p:animEffect>
                                  </p:childTnLst>
                                </p:cTn>
                              </p:par>
                            </p:childTnLst>
                          </p:cTn>
                        </p:par>
                      </p:childTnLst>
                    </p:cTn>
                  </p:par>
                  <p:par>
                    <p:cTn id="100" fill="hold">
                      <p:stCondLst>
                        <p:cond delay="indefinite"/>
                      </p:stCondLst>
                      <p:childTnLst>
                        <p:par>
                          <p:cTn id="101" fill="hold">
                            <p:stCondLst>
                              <p:cond delay="0"/>
                            </p:stCondLst>
                            <p:childTnLst>
                              <p:par>
                                <p:cTn id="102" presetID="20" presetClass="entr" presetSubtype="0" fill="hold" grpId="0" nodeType="click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wedge">
                                      <p:cBhvr>
                                        <p:cTn id="104"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 grpId="0"/>
      <p:bldP spid="19" grpId="0"/>
      <p:bldP spid="46" grpId="0" animBg="1"/>
      <p:bldP spid="50" grpId="0" animBg="1"/>
      <p:bldP spid="52" grpId="0" animBg="1"/>
      <p:bldP spid="55" grpId="0" animBg="1"/>
      <p:bldP spid="65" grpId="0" animBg="1"/>
      <p:bldP spid="67" grpId="0" animBg="1"/>
      <p:bldP spid="68" grpId="0" animBg="1"/>
      <p:bldP spid="13" grpId="0" animBg="1"/>
      <p:bldP spid="2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fournis par Smartsheet sur le site Web sont uniquement donnés à titre de référence.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13636</TotalTime>
  <Words>290</Words>
  <Application>Microsoft Office PowerPoint</Application>
  <PresentationFormat>Widescreen</PresentationFormat>
  <Paragraphs>25</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227</cp:revision>
  <cp:lastPrinted>2024-02-20T23:48:17Z</cp:lastPrinted>
  <dcterms:created xsi:type="dcterms:W3CDTF">2021-07-07T23:54:57Z</dcterms:created>
  <dcterms:modified xsi:type="dcterms:W3CDTF">2024-11-13T08:06:22Z</dcterms:modified>
</cp:coreProperties>
</file>