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82" r:id="rId3"/>
    <p:sldId id="385" r:id="rId4"/>
    <p:sldId id="384" r:id="rId5"/>
    <p:sldId id="386"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5F3"/>
    <a:srgbClr val="D7EEEB"/>
    <a:srgbClr val="BFEEEB"/>
    <a:srgbClr val="2E75B6"/>
    <a:srgbClr val="C9F2DB"/>
    <a:srgbClr val="E4FAF1"/>
    <a:srgbClr val="DBF2A9"/>
    <a:srgbClr val="9AE7BD"/>
    <a:srgbClr val="E5F2CA"/>
    <a:srgbClr val="F2F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174" d="100"/>
          <a:sy n="174" d="100"/>
        </p:scale>
        <p:origin x="150" y="183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0192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84261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2375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rgbClr val="EDF5F3"/>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794859"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diagramme interfonctionnel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4855625"/>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ce modèle de diagramme interfonctionnel lorsque votre projet implique plusieurs services ou équipes afin de montrer l’interconnexion entre les rôles et les processus. Il est particulièrement utile pour les projets visant à faire comprendre clairement la façon dont les différentes parties de l’organisation contribuent au flux de travail.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grâce à son code couleur distinct et à sa conception rationalisée, ce modèle permet de visualiser facilement le flux de tâches dans diverses fonctions, ce qui peut vous aider à identifier à la fois les points de collaboration et les problèmes. Il comporte également des fonctionnalités de personnalisation qui vous permettent d’adapter le diagramme aux besoins spécifiques de votre projet et d’assurer une communication interservices efficace. </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1883" y="1592477"/>
            <a:ext cx="6794859" cy="38221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57D79-1F11-2402-188A-DA385E87F17D}"/>
              </a:ext>
            </a:extLst>
          </p:cNvPr>
          <p:cNvSpPr/>
          <p:nvPr/>
        </p:nvSpPr>
        <p:spPr>
          <a:xfrm>
            <a:off x="256540" y="1464893"/>
            <a:ext cx="11643359" cy="5099194"/>
          </a:xfrm>
          <a:prstGeom prst="rect">
            <a:avLst/>
          </a:prstGeom>
          <a:gradFill>
            <a:gsLst>
              <a:gs pos="0">
                <a:schemeClr val="bg1"/>
              </a:gs>
              <a:gs pos="100000">
                <a:srgbClr val="D7EEEB"/>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28680140"/>
              </p:ext>
            </p:extLst>
          </p:nvPr>
        </p:nvGraphicFramePr>
        <p:xfrm>
          <a:off x="256541" y="1039330"/>
          <a:ext cx="11643360" cy="5531591"/>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417330">
                <a:tc>
                  <a:txBody>
                    <a:bodyPr/>
                    <a:lstStyle/>
                    <a:p>
                      <a:pPr algn="ctr" rtl="0" fontAlgn="ctr"/>
                      <a:r>
                        <a:rPr lang="fr-FR" sz="1800" b="0" i="0" u="none" strike="noStrike">
                          <a:solidFill>
                            <a:srgbClr val="000000"/>
                          </a:solidFill>
                          <a:effectLst/>
                          <a:latin typeface="Century Gothic" panose="020B0502020202020204" pitchFamily="34" charset="0"/>
                        </a:rPr>
                        <a:t>CLIENT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800" b="0" i="0" u="none" strike="noStrike">
                          <a:solidFill>
                            <a:srgbClr val="000000"/>
                          </a:solidFill>
                          <a:effectLst/>
                          <a:latin typeface="Century Gothic" panose="020B0502020202020204" pitchFamily="34" charset="0"/>
                        </a:rPr>
                        <a:t>VENTES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800" b="0" i="0" u="none" strike="noStrike">
                          <a:solidFill>
                            <a:srgbClr val="000000"/>
                          </a:solidFill>
                          <a:effectLst/>
                          <a:latin typeface="Century Gothic" panose="020B0502020202020204" pitchFamily="34" charset="0"/>
                        </a:rPr>
                        <a:t>CONTRATS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800" b="0" i="0" u="none" strike="noStrike">
                          <a:solidFill>
                            <a:srgbClr val="000000"/>
                          </a:solidFill>
                          <a:effectLst/>
                          <a:latin typeface="Century Gothic" panose="020B0502020202020204" pitchFamily="34" charset="0"/>
                        </a:rPr>
                        <a:t>JURIDIQUE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800" b="0" i="0" u="none" strike="noStrike">
                          <a:solidFill>
                            <a:srgbClr val="000000"/>
                          </a:solidFill>
                          <a:effectLst/>
                          <a:latin typeface="Century Gothic" panose="020B0502020202020204" pitchFamily="34" charset="0"/>
                        </a:rPr>
                        <a:t>EXÉCUTION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386398349"/>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600" u="none" strike="noStrike">
                          <a:effectLst/>
                          <a:latin typeface="Century Gothic" panose="020B0502020202020204" pitchFamily="34" charset="0"/>
                        </a:rPr>
                        <a:t>Création et exécution d’une commande client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DF5F3"/>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cxnSp>
        <p:nvCxnSpPr>
          <p:cNvPr id="9" name="Straight Arrow Connector 8">
            <a:extLst>
              <a:ext uri="{FF2B5EF4-FFF2-40B4-BE49-F238E27FC236}">
                <a16:creationId xmlns:a16="http://schemas.microsoft.com/office/drawing/2014/main" id="{0DB2E328-D1C3-344E-AAB0-8FF4ED189387}"/>
              </a:ext>
            </a:extLst>
          </p:cNvPr>
          <p:cNvCxnSpPr>
            <a:cxnSpLocks/>
          </p:cNvCxnSpPr>
          <p:nvPr/>
        </p:nvCxnSpPr>
        <p:spPr>
          <a:xfrm flipH="1">
            <a:off x="2069914" y="3172939"/>
            <a:ext cx="5480527" cy="1741244"/>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 Box 174">
            <a:extLst>
              <a:ext uri="{FF2B5EF4-FFF2-40B4-BE49-F238E27FC236}">
                <a16:creationId xmlns:a16="http://schemas.microsoft.com/office/drawing/2014/main" id="{3EB4E3C1-5C75-CC43-AB39-8F1335C3B1A5}"/>
              </a:ext>
            </a:extLst>
          </p:cNvPr>
          <p:cNvSpPr txBox="1">
            <a:spLocks noChangeArrowheads="1"/>
          </p:cNvSpPr>
          <p:nvPr/>
        </p:nvSpPr>
        <p:spPr bwMode="auto">
          <a:xfrm>
            <a:off x="346963" y="2308817"/>
            <a:ext cx="1351208" cy="44960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850" b="0" i="0" u="none" strike="noStrike" baseline="0" dirty="0">
                <a:solidFill>
                  <a:schemeClr val="accent5">
                    <a:lumMod val="75000"/>
                  </a:schemeClr>
                </a:solidFill>
                <a:latin typeface="Century Gothic" charset="0"/>
                <a:ea typeface="Century Gothic" charset="0"/>
                <a:cs typeface="Century Gothic" charset="0"/>
              </a:rPr>
              <a:t>RECTANGLE : </a:t>
            </a:r>
          </a:p>
          <a:p>
            <a:pPr algn="l" rtl="0">
              <a:defRPr sz="1000"/>
            </a:pPr>
            <a:r>
              <a:rPr lang="fr-FR" sz="850" b="0" i="0" u="none" strike="noStrike" baseline="0" dirty="0">
                <a:solidFill>
                  <a:schemeClr val="accent5">
                    <a:lumMod val="75000"/>
                  </a:schemeClr>
                </a:solidFill>
                <a:latin typeface="Century Gothic" charset="0"/>
                <a:ea typeface="Century Gothic" charset="0"/>
                <a:cs typeface="Century Gothic" charset="0"/>
              </a:rPr>
              <a:t>étape du processus</a:t>
            </a:r>
          </a:p>
        </p:txBody>
      </p:sp>
      <p:sp>
        <p:nvSpPr>
          <p:cNvPr id="19"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480640" y="1759639"/>
            <a:ext cx="1924953" cy="559906"/>
          </a:xfrm>
          <a:prstGeom prst="roundRect">
            <a:avLst>
              <a:gd name="adj" fmla="val 50000"/>
            </a:avLst>
          </a:prstGeom>
          <a:solidFill>
            <a:srgbClr val="DBF2A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entury Gothic" charset="0"/>
                <a:ea typeface="Century Gothic" charset="0"/>
                <a:cs typeface="Century Gothic" charset="0"/>
              </a:rPr>
              <a:t>Lance une demande de commande client</a:t>
            </a:r>
          </a:p>
        </p:txBody>
      </p:sp>
      <p:cxnSp>
        <p:nvCxnSpPr>
          <p:cNvPr id="20" name="Straight Arrow Connector 19">
            <a:extLst>
              <a:ext uri="{FF2B5EF4-FFF2-40B4-BE49-F238E27FC236}">
                <a16:creationId xmlns:a16="http://schemas.microsoft.com/office/drawing/2014/main" id="{D09E6CEE-9896-AACC-3EE1-B59002FAA63D}"/>
              </a:ext>
            </a:extLst>
          </p:cNvPr>
          <p:cNvCxnSpPr/>
          <p:nvPr/>
        </p:nvCxnSpPr>
        <p:spPr>
          <a:xfrm>
            <a:off x="1478859" y="2395989"/>
            <a:ext cx="0" cy="251053"/>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Text Box 174">
            <a:extLst>
              <a:ext uri="{FF2B5EF4-FFF2-40B4-BE49-F238E27FC236}">
                <a16:creationId xmlns:a16="http://schemas.microsoft.com/office/drawing/2014/main" id="{727CCDBD-B318-1849-944B-2525A524874A}"/>
              </a:ext>
            </a:extLst>
          </p:cNvPr>
          <p:cNvSpPr txBox="1">
            <a:spLocks noChangeArrowheads="1"/>
          </p:cNvSpPr>
          <p:nvPr/>
        </p:nvSpPr>
        <p:spPr bwMode="auto">
          <a:xfrm>
            <a:off x="346963" y="1523021"/>
            <a:ext cx="1470450" cy="21417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850" b="0" i="0" u="none" strike="noStrike" baseline="0">
                <a:solidFill>
                  <a:schemeClr val="accent5">
                    <a:lumMod val="75000"/>
                  </a:schemeClr>
                </a:solidFill>
                <a:latin typeface="Century Gothic" charset="0"/>
                <a:ea typeface="Century Gothic" charset="0"/>
                <a:cs typeface="Century Gothic" charset="0"/>
              </a:rPr>
              <a:t>OVAL : début/fin</a:t>
            </a:r>
          </a:p>
        </p:txBody>
      </p:sp>
      <p:sp>
        <p:nvSpPr>
          <p:cNvPr id="22"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480751" y="2711032"/>
            <a:ext cx="1818011" cy="665749"/>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Envoie les détails</a:t>
            </a:r>
            <a:br>
              <a:rPr lang="fr-FR" sz="1200" b="0" i="0" u="none" strike="noStrike" baseline="0" dirty="0">
                <a:solidFill>
                  <a:srgbClr val="000000"/>
                </a:solidFill>
                <a:latin typeface="Century Gothic" charset="0"/>
                <a:ea typeface="Century Gothic" charset="0"/>
                <a:cs typeface="Century Gothic" charset="0"/>
              </a:rPr>
            </a:br>
            <a:r>
              <a:rPr lang="fr-FR" sz="1200" b="0" i="0" u="none" strike="noStrike" baseline="0" dirty="0">
                <a:solidFill>
                  <a:srgbClr val="000000"/>
                </a:solidFill>
                <a:latin typeface="Century Gothic" charset="0"/>
                <a:ea typeface="Century Gothic" charset="0"/>
                <a:cs typeface="Century Gothic" charset="0"/>
              </a:rPr>
              <a:t>de la commande</a:t>
            </a:r>
            <a:br>
              <a:rPr lang="fr-FR" sz="1200" b="0" i="0" u="none" strike="noStrike" baseline="0" dirty="0">
                <a:solidFill>
                  <a:srgbClr val="000000"/>
                </a:solidFill>
                <a:latin typeface="Century Gothic" charset="0"/>
                <a:ea typeface="Century Gothic" charset="0"/>
                <a:cs typeface="Century Gothic" charset="0"/>
              </a:rPr>
            </a:br>
            <a:r>
              <a:rPr lang="fr-FR" sz="1200" b="0" i="0" u="none" strike="noStrike" baseline="0" dirty="0">
                <a:solidFill>
                  <a:srgbClr val="000000"/>
                </a:solidFill>
                <a:latin typeface="Century Gothic" charset="0"/>
                <a:ea typeface="Century Gothic" charset="0"/>
                <a:cs typeface="Century Gothic" charset="0"/>
              </a:rPr>
              <a:t>client via le site Web</a:t>
            </a:r>
          </a:p>
        </p:txBody>
      </p:sp>
      <p:sp>
        <p:nvSpPr>
          <p:cNvPr id="23"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396681" y="3650201"/>
            <a:ext cx="2671750" cy="853627"/>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a:solidFill>
                  <a:srgbClr val="000000"/>
                </a:solidFill>
                <a:latin typeface="Century Gothic" charset="0"/>
                <a:ea typeface="Century Gothic" charset="0"/>
                <a:cs typeface="Century Gothic" charset="0"/>
              </a:rPr>
              <a:t>Des tarifs spéciaux sont-ils requis ?</a:t>
            </a:r>
          </a:p>
        </p:txBody>
      </p:sp>
      <p:sp>
        <p:nvSpPr>
          <p:cNvPr id="27"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3930330" y="4405468"/>
            <a:ext cx="702927" cy="2845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28"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3947750" y="3525038"/>
            <a:ext cx="668087" cy="2845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29" name="Straight Arrow Connector 28">
            <a:extLst>
              <a:ext uri="{FF2B5EF4-FFF2-40B4-BE49-F238E27FC236}">
                <a16:creationId xmlns:a16="http://schemas.microsoft.com/office/drawing/2014/main" id="{7CF417C9-4B0E-1147-8CDA-FA1CDB44F81C}"/>
              </a:ext>
            </a:extLst>
          </p:cNvPr>
          <p:cNvCxnSpPr/>
          <p:nvPr/>
        </p:nvCxnSpPr>
        <p:spPr>
          <a:xfrm flipV="1">
            <a:off x="4511866" y="3554312"/>
            <a:ext cx="803331" cy="271630"/>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9E43CD6-FCCC-674A-B971-74F2748AD34B}"/>
              </a:ext>
            </a:extLst>
          </p:cNvPr>
          <p:cNvCxnSpPr/>
          <p:nvPr/>
        </p:nvCxnSpPr>
        <p:spPr>
          <a:xfrm>
            <a:off x="3732555" y="3406121"/>
            <a:ext cx="0" cy="20049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Text Box 174">
            <a:extLst>
              <a:ext uri="{FF2B5EF4-FFF2-40B4-BE49-F238E27FC236}">
                <a16:creationId xmlns:a16="http://schemas.microsoft.com/office/drawing/2014/main" id="{DB1912AE-E158-F745-90C5-EAC591CC5EB0}"/>
              </a:ext>
            </a:extLst>
          </p:cNvPr>
          <p:cNvSpPr txBox="1">
            <a:spLocks noChangeArrowheads="1"/>
          </p:cNvSpPr>
          <p:nvPr/>
        </p:nvSpPr>
        <p:spPr bwMode="auto">
          <a:xfrm>
            <a:off x="2649182" y="3502662"/>
            <a:ext cx="980300" cy="2845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850" b="0" i="0" u="none" strike="noStrike" baseline="0">
                <a:solidFill>
                  <a:schemeClr val="accent5">
                    <a:lumMod val="75000"/>
                  </a:schemeClr>
                </a:solidFill>
                <a:latin typeface="Century Gothic" charset="0"/>
                <a:ea typeface="Century Gothic" charset="0"/>
                <a:cs typeface="Century Gothic" charset="0"/>
              </a:rPr>
              <a:t>LOSANGE : </a:t>
            </a:r>
          </a:p>
          <a:p>
            <a:pPr algn="l" rtl="0">
              <a:defRPr sz="1000"/>
            </a:pPr>
            <a:r>
              <a:rPr lang="fr-FR" sz="850" b="0" i="0" u="none" strike="noStrike" baseline="0">
                <a:solidFill>
                  <a:schemeClr val="accent5">
                    <a:lumMod val="75000"/>
                  </a:schemeClr>
                </a:solidFill>
                <a:latin typeface="Century Gothic" charset="0"/>
                <a:ea typeface="Century Gothic" charset="0"/>
                <a:cs typeface="Century Gothic" charset="0"/>
              </a:rPr>
              <a:t>décision</a:t>
            </a:r>
          </a:p>
        </p:txBody>
      </p:sp>
      <p:sp>
        <p:nvSpPr>
          <p:cNvPr id="33"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480641" y="5617281"/>
            <a:ext cx="1791182" cy="826048"/>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a:solidFill>
                  <a:srgbClr val="000000"/>
                </a:solidFill>
                <a:latin typeface="Century Gothic" charset="0"/>
                <a:ea typeface="Century Gothic" charset="0"/>
                <a:cs typeface="Century Gothic" charset="0"/>
              </a:rPr>
              <a:t>Reçoit et confirme la commande client</a:t>
            </a:r>
          </a:p>
        </p:txBody>
      </p:sp>
      <p:cxnSp>
        <p:nvCxnSpPr>
          <p:cNvPr id="34" name="Straight Arrow Connector 33">
            <a:extLst>
              <a:ext uri="{FF2B5EF4-FFF2-40B4-BE49-F238E27FC236}">
                <a16:creationId xmlns:a16="http://schemas.microsoft.com/office/drawing/2014/main" id="{7DA85C3F-06FF-1C4B-A63F-C6D432E7E13C}"/>
              </a:ext>
            </a:extLst>
          </p:cNvPr>
          <p:cNvCxnSpPr/>
          <p:nvPr/>
        </p:nvCxnSpPr>
        <p:spPr>
          <a:xfrm flipV="1">
            <a:off x="2373030" y="3004138"/>
            <a:ext cx="365760" cy="3448"/>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AutoShape 166">
            <a:extLst>
              <a:ext uri="{FF2B5EF4-FFF2-40B4-BE49-F238E27FC236}">
                <a16:creationId xmlns:a16="http://schemas.microsoft.com/office/drawing/2014/main" id="{2EE00CB2-C9EC-7D4B-8FB1-039F01054EDC}"/>
              </a:ext>
            </a:extLst>
          </p:cNvPr>
          <p:cNvSpPr>
            <a:spLocks noChangeArrowheads="1"/>
          </p:cNvSpPr>
          <p:nvPr/>
        </p:nvSpPr>
        <p:spPr bwMode="auto">
          <a:xfrm>
            <a:off x="2823549" y="2604977"/>
            <a:ext cx="1819656" cy="713457"/>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Vérifie les détails</a:t>
            </a:r>
            <a:br>
              <a:rPr lang="fr-FR" sz="1200" b="0" i="0" u="none" strike="noStrike" baseline="0" dirty="0">
                <a:solidFill>
                  <a:srgbClr val="000000"/>
                </a:solidFill>
                <a:latin typeface="Century Gothic" charset="0"/>
                <a:ea typeface="Century Gothic" charset="0"/>
                <a:cs typeface="Century Gothic" charset="0"/>
              </a:rPr>
            </a:br>
            <a:r>
              <a:rPr lang="fr-FR" sz="1200" b="0" i="0" u="none" strike="noStrike" baseline="0" dirty="0">
                <a:solidFill>
                  <a:srgbClr val="000000"/>
                </a:solidFill>
                <a:latin typeface="Century Gothic" charset="0"/>
                <a:ea typeface="Century Gothic" charset="0"/>
                <a:cs typeface="Century Gothic" charset="0"/>
              </a:rPr>
              <a:t>de la commande et confirme la faisabilité</a:t>
            </a:r>
          </a:p>
        </p:txBody>
      </p:sp>
      <p:cxnSp>
        <p:nvCxnSpPr>
          <p:cNvPr id="36" name="Straight Arrow Connector 35">
            <a:extLst>
              <a:ext uri="{FF2B5EF4-FFF2-40B4-BE49-F238E27FC236}">
                <a16:creationId xmlns:a16="http://schemas.microsoft.com/office/drawing/2014/main" id="{D301E48C-5DE7-DC4C-B01F-B49288E99D01}"/>
              </a:ext>
            </a:extLst>
          </p:cNvPr>
          <p:cNvCxnSpPr>
            <a:cxnSpLocks/>
          </p:cNvCxnSpPr>
          <p:nvPr/>
        </p:nvCxnSpPr>
        <p:spPr>
          <a:xfrm>
            <a:off x="6977468" y="3050118"/>
            <a:ext cx="592912" cy="0"/>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AutoShape 166">
            <a:extLst>
              <a:ext uri="{FF2B5EF4-FFF2-40B4-BE49-F238E27FC236}">
                <a16:creationId xmlns:a16="http://schemas.microsoft.com/office/drawing/2014/main" id="{ACC2CBF6-EB52-A841-AD3B-14A1395DD090}"/>
              </a:ext>
            </a:extLst>
          </p:cNvPr>
          <p:cNvSpPr>
            <a:spLocks noChangeArrowheads="1"/>
          </p:cNvSpPr>
          <p:nvPr/>
        </p:nvSpPr>
        <p:spPr bwMode="auto">
          <a:xfrm>
            <a:off x="7648107" y="2604977"/>
            <a:ext cx="1508005" cy="713457"/>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Vérifie et</a:t>
            </a:r>
            <a:br>
              <a:rPr lang="fr-FR" sz="1200" b="0" i="0" u="none" strike="noStrike" baseline="0" dirty="0">
                <a:solidFill>
                  <a:srgbClr val="000000"/>
                </a:solidFill>
                <a:latin typeface="Century Gothic" charset="0"/>
                <a:ea typeface="Century Gothic" charset="0"/>
                <a:cs typeface="Century Gothic" charset="0"/>
              </a:rPr>
            </a:br>
            <a:r>
              <a:rPr lang="fr-FR" sz="1200" b="0" i="0" u="none" strike="noStrike" baseline="0" dirty="0">
                <a:solidFill>
                  <a:srgbClr val="000000"/>
                </a:solidFill>
                <a:latin typeface="Century Gothic" charset="0"/>
                <a:ea typeface="Century Gothic" charset="0"/>
                <a:cs typeface="Century Gothic" charset="0"/>
              </a:rPr>
              <a:t>approuve le contrat</a:t>
            </a:r>
          </a:p>
        </p:txBody>
      </p:sp>
      <p:sp>
        <p:nvSpPr>
          <p:cNvPr id="38" name="AutoShape 166">
            <a:extLst>
              <a:ext uri="{FF2B5EF4-FFF2-40B4-BE49-F238E27FC236}">
                <a16:creationId xmlns:a16="http://schemas.microsoft.com/office/drawing/2014/main" id="{60144258-46EC-5D45-B6DC-FA0B3BACEBC8}"/>
              </a:ext>
            </a:extLst>
          </p:cNvPr>
          <p:cNvSpPr>
            <a:spLocks noChangeArrowheads="1"/>
          </p:cNvSpPr>
          <p:nvPr/>
        </p:nvSpPr>
        <p:spPr bwMode="auto">
          <a:xfrm>
            <a:off x="2823550" y="4819521"/>
            <a:ext cx="1818011" cy="795333"/>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a:solidFill>
                  <a:srgbClr val="000000"/>
                </a:solidFill>
                <a:latin typeface="Century Gothic" charset="0"/>
                <a:ea typeface="Century Gothic" charset="0"/>
                <a:cs typeface="Century Gothic" charset="0"/>
              </a:rPr>
              <a:t>Finalise la vente et transmet les détails pour l’exécution</a:t>
            </a:r>
          </a:p>
        </p:txBody>
      </p:sp>
      <p:cxnSp>
        <p:nvCxnSpPr>
          <p:cNvPr id="39" name="Straight Arrow Connector 38">
            <a:extLst>
              <a:ext uri="{FF2B5EF4-FFF2-40B4-BE49-F238E27FC236}">
                <a16:creationId xmlns:a16="http://schemas.microsoft.com/office/drawing/2014/main" id="{11882333-4F24-DC44-BECB-54CA3DA97704}"/>
              </a:ext>
            </a:extLst>
          </p:cNvPr>
          <p:cNvCxnSpPr/>
          <p:nvPr/>
        </p:nvCxnSpPr>
        <p:spPr>
          <a:xfrm>
            <a:off x="3747408" y="4574215"/>
            <a:ext cx="0" cy="20049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AutoShape 167">
            <a:extLst>
              <a:ext uri="{FF2B5EF4-FFF2-40B4-BE49-F238E27FC236}">
                <a16:creationId xmlns:a16="http://schemas.microsoft.com/office/drawing/2014/main" id="{97BA6ED5-917E-124A-B6C4-CF6A0EB18D2C}"/>
              </a:ext>
            </a:extLst>
          </p:cNvPr>
          <p:cNvSpPr>
            <a:spLocks noChangeArrowheads="1"/>
          </p:cNvSpPr>
          <p:nvPr/>
        </p:nvSpPr>
        <p:spPr bwMode="auto">
          <a:xfrm>
            <a:off x="9994605" y="4253026"/>
            <a:ext cx="1456660" cy="1126693"/>
          </a:xfrm>
          <a:prstGeom prst="hexagon">
            <a:avLst/>
          </a:prstGeom>
          <a:solidFill>
            <a:schemeClr val="accent4">
              <a:lumMod val="60000"/>
              <a:lumOff val="4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a:solidFill>
                  <a:srgbClr val="000000"/>
                </a:solidFill>
                <a:latin typeface="Century Gothic" charset="0"/>
                <a:ea typeface="Century Gothic" charset="0"/>
                <a:cs typeface="Century Gothic" charset="0"/>
              </a:rPr>
              <a:t>Prépare la commande client pour l’expédition</a:t>
            </a:r>
          </a:p>
        </p:txBody>
      </p:sp>
      <p:sp>
        <p:nvSpPr>
          <p:cNvPr id="41" name="Text Box 174">
            <a:extLst>
              <a:ext uri="{FF2B5EF4-FFF2-40B4-BE49-F238E27FC236}">
                <a16:creationId xmlns:a16="http://schemas.microsoft.com/office/drawing/2014/main" id="{EDAA5C9C-50A5-EE42-BC7A-86E44EB6BA04}"/>
              </a:ext>
            </a:extLst>
          </p:cNvPr>
          <p:cNvSpPr txBox="1">
            <a:spLocks noChangeArrowheads="1"/>
          </p:cNvSpPr>
          <p:nvPr/>
        </p:nvSpPr>
        <p:spPr bwMode="auto">
          <a:xfrm>
            <a:off x="4981107" y="1946482"/>
            <a:ext cx="1877423" cy="35215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850" b="0" i="0" u="none" strike="noStrike" baseline="0">
                <a:solidFill>
                  <a:schemeClr val="accent5">
                    <a:lumMod val="75000"/>
                  </a:schemeClr>
                </a:solidFill>
                <a:latin typeface="Century Gothic" charset="0"/>
                <a:ea typeface="Century Gothic" charset="0"/>
                <a:cs typeface="Century Gothic" charset="0"/>
              </a:rPr>
              <a:t>HEXAGONE :  </a:t>
            </a:r>
          </a:p>
          <a:p>
            <a:pPr algn="l" rtl="0">
              <a:defRPr sz="1000"/>
            </a:pPr>
            <a:r>
              <a:rPr lang="fr-FR" sz="850" b="0" i="0" u="none" strike="noStrike" baseline="0">
                <a:solidFill>
                  <a:schemeClr val="accent5">
                    <a:lumMod val="75000"/>
                  </a:schemeClr>
                </a:solidFill>
                <a:latin typeface="Century Gothic" charset="0"/>
                <a:ea typeface="Century Gothic" charset="0"/>
                <a:cs typeface="Century Gothic" charset="0"/>
              </a:rPr>
              <a:t>préparation</a:t>
            </a:r>
          </a:p>
        </p:txBody>
      </p:sp>
      <p:cxnSp>
        <p:nvCxnSpPr>
          <p:cNvPr id="42" name="Straight Arrow Connector 41">
            <a:extLst>
              <a:ext uri="{FF2B5EF4-FFF2-40B4-BE49-F238E27FC236}">
                <a16:creationId xmlns:a16="http://schemas.microsoft.com/office/drawing/2014/main" id="{24C33567-85A3-7941-BDDD-946CB6A33659}"/>
              </a:ext>
            </a:extLst>
          </p:cNvPr>
          <p:cNvCxnSpPr>
            <a:cxnSpLocks/>
          </p:cNvCxnSpPr>
          <p:nvPr/>
        </p:nvCxnSpPr>
        <p:spPr>
          <a:xfrm>
            <a:off x="4749514" y="5124793"/>
            <a:ext cx="5245085"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AA4FE6D-4971-384E-9E60-3C5AE0D89890}"/>
              </a:ext>
            </a:extLst>
          </p:cNvPr>
          <p:cNvCxnSpPr/>
          <p:nvPr/>
        </p:nvCxnSpPr>
        <p:spPr>
          <a:xfrm>
            <a:off x="10734188" y="5459383"/>
            <a:ext cx="0" cy="251053"/>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AutoShape 166">
            <a:extLst>
              <a:ext uri="{FF2B5EF4-FFF2-40B4-BE49-F238E27FC236}">
                <a16:creationId xmlns:a16="http://schemas.microsoft.com/office/drawing/2014/main" id="{8A403A7F-E914-2049-8411-BB00A13334D3}"/>
              </a:ext>
            </a:extLst>
          </p:cNvPr>
          <p:cNvSpPr>
            <a:spLocks noChangeArrowheads="1"/>
          </p:cNvSpPr>
          <p:nvPr/>
        </p:nvSpPr>
        <p:spPr bwMode="auto">
          <a:xfrm>
            <a:off x="9994599" y="5774425"/>
            <a:ext cx="1456660" cy="668903"/>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Envoie la commande </a:t>
            </a:r>
          </a:p>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au client</a:t>
            </a:r>
          </a:p>
        </p:txBody>
      </p:sp>
      <p:cxnSp>
        <p:nvCxnSpPr>
          <p:cNvPr id="45" name="Straight Arrow Connector 44">
            <a:extLst>
              <a:ext uri="{FF2B5EF4-FFF2-40B4-BE49-F238E27FC236}">
                <a16:creationId xmlns:a16="http://schemas.microsoft.com/office/drawing/2014/main" id="{29D7EB88-BC34-CE4E-AD47-CBD9F3626250}"/>
              </a:ext>
            </a:extLst>
          </p:cNvPr>
          <p:cNvCxnSpPr>
            <a:cxnSpLocks/>
          </p:cNvCxnSpPr>
          <p:nvPr/>
        </p:nvCxnSpPr>
        <p:spPr>
          <a:xfrm flipH="1">
            <a:off x="2377441" y="6056861"/>
            <a:ext cx="7498080"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AutoShape 166">
            <a:extLst>
              <a:ext uri="{FF2B5EF4-FFF2-40B4-BE49-F238E27FC236}">
                <a16:creationId xmlns:a16="http://schemas.microsoft.com/office/drawing/2014/main" id="{14E04E71-F1DA-9246-8AE3-136913ABBD0A}"/>
              </a:ext>
            </a:extLst>
          </p:cNvPr>
          <p:cNvSpPr>
            <a:spLocks noChangeArrowheads="1"/>
          </p:cNvSpPr>
          <p:nvPr/>
        </p:nvSpPr>
        <p:spPr bwMode="auto">
          <a:xfrm>
            <a:off x="822260" y="4828239"/>
            <a:ext cx="1158536" cy="564869"/>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a:solidFill>
                  <a:srgbClr val="000000"/>
                </a:solidFill>
                <a:latin typeface="Century Gothic" charset="0"/>
                <a:ea typeface="Century Gothic" charset="0"/>
                <a:cs typeface="Century Gothic" charset="0"/>
              </a:rPr>
              <a:t>Signe le contrat</a:t>
            </a:r>
          </a:p>
        </p:txBody>
      </p:sp>
      <p:cxnSp>
        <p:nvCxnSpPr>
          <p:cNvPr id="47" name="Straight Arrow Connector 46">
            <a:extLst>
              <a:ext uri="{FF2B5EF4-FFF2-40B4-BE49-F238E27FC236}">
                <a16:creationId xmlns:a16="http://schemas.microsoft.com/office/drawing/2014/main" id="{D6F2F44A-3633-684D-B1CA-9F1AB185D37F}"/>
              </a:ext>
            </a:extLst>
          </p:cNvPr>
          <p:cNvCxnSpPr/>
          <p:nvPr/>
        </p:nvCxnSpPr>
        <p:spPr>
          <a:xfrm>
            <a:off x="2055061" y="5112628"/>
            <a:ext cx="674978"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7">
            <a:extLst>
              <a:ext uri="{FF2B5EF4-FFF2-40B4-BE49-F238E27FC236}">
                <a16:creationId xmlns:a16="http://schemas.microsoft.com/office/drawing/2014/main" id="{7106D64B-2C17-6F45-B995-78AE443C2780}"/>
              </a:ext>
            </a:extLst>
          </p:cNvPr>
          <p:cNvSpPr>
            <a:spLocks noChangeArrowheads="1"/>
          </p:cNvSpPr>
          <p:nvPr/>
        </p:nvSpPr>
        <p:spPr bwMode="auto">
          <a:xfrm>
            <a:off x="5166347" y="2327906"/>
            <a:ext cx="1692177" cy="1371600"/>
          </a:xfrm>
          <a:prstGeom prst="hexagon">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ct val="95000"/>
              </a:lnSpc>
              <a:defRPr sz="1000"/>
            </a:pPr>
            <a:r>
              <a:rPr lang="fr-FR" sz="1200" b="0" i="0" u="none" strike="noStrike" baseline="0" dirty="0">
                <a:solidFill>
                  <a:srgbClr val="000000"/>
                </a:solidFill>
                <a:latin typeface="Century Gothic" charset="0"/>
                <a:ea typeface="Century Gothic" charset="0"/>
                <a:cs typeface="Century Gothic" charset="0"/>
              </a:rPr>
              <a:t>Ébauche un contrat pour des conditions et des tarifs spéciaux</a:t>
            </a:r>
          </a:p>
        </p:txBody>
      </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FA68B-34A3-9BDF-6E2D-3511D4A0093A}"/>
              </a:ext>
            </a:extLst>
          </p:cNvPr>
          <p:cNvSpPr/>
          <p:nvPr/>
        </p:nvSpPr>
        <p:spPr>
          <a:xfrm>
            <a:off x="256540" y="1464893"/>
            <a:ext cx="11643359" cy="5099194"/>
          </a:xfrm>
          <a:prstGeom prst="rect">
            <a:avLst/>
          </a:prstGeom>
          <a:gradFill>
            <a:gsLst>
              <a:gs pos="0">
                <a:schemeClr val="bg1"/>
              </a:gs>
              <a:gs pos="100000">
                <a:srgbClr val="D7EEEB"/>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1077222703"/>
              </p:ext>
            </p:extLst>
          </p:nvPr>
        </p:nvGraphicFramePr>
        <p:xfrm>
          <a:off x="256541" y="1039330"/>
          <a:ext cx="11643360" cy="5531591"/>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417330">
                <a:tc>
                  <a:txBody>
                    <a:bodyPr/>
                    <a:lstStyle/>
                    <a:p>
                      <a:pPr algn="ctr" rtl="0" fontAlgn="ctr"/>
                      <a:r>
                        <a:rPr lang="fr-FR" sz="1600" b="0" i="0" u="none" strike="noStrike">
                          <a:solidFill>
                            <a:srgbClr val="000000"/>
                          </a:solidFill>
                          <a:effectLst/>
                          <a:latin typeface="Century Gothic" panose="020B0502020202020204" pitchFamily="34" charset="0"/>
                        </a:rPr>
                        <a:t>CLIENT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VENTES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CONTRATS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JURIDIQUE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EXÉCUTION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837909430"/>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DF5F3"/>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cxnSp>
        <p:nvCxnSpPr>
          <p:cNvPr id="9" name="Straight Arrow Connector 8">
            <a:extLst>
              <a:ext uri="{FF2B5EF4-FFF2-40B4-BE49-F238E27FC236}">
                <a16:creationId xmlns:a16="http://schemas.microsoft.com/office/drawing/2014/main" id="{0DB2E328-D1C3-344E-AAB0-8FF4ED189387}"/>
              </a:ext>
            </a:extLst>
          </p:cNvPr>
          <p:cNvCxnSpPr>
            <a:cxnSpLocks/>
          </p:cNvCxnSpPr>
          <p:nvPr/>
        </p:nvCxnSpPr>
        <p:spPr>
          <a:xfrm flipH="1">
            <a:off x="2069914" y="3172939"/>
            <a:ext cx="5480527" cy="1741244"/>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480640" y="1759639"/>
            <a:ext cx="1924953" cy="559906"/>
          </a:xfrm>
          <a:prstGeom prst="roundRect">
            <a:avLst>
              <a:gd name="adj" fmla="val 50000"/>
            </a:avLst>
          </a:prstGeom>
          <a:solidFill>
            <a:srgbClr val="DBF2A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20" name="Straight Arrow Connector 19">
            <a:extLst>
              <a:ext uri="{FF2B5EF4-FFF2-40B4-BE49-F238E27FC236}">
                <a16:creationId xmlns:a16="http://schemas.microsoft.com/office/drawing/2014/main" id="{D09E6CEE-9896-AACC-3EE1-B59002FAA63D}"/>
              </a:ext>
            </a:extLst>
          </p:cNvPr>
          <p:cNvCxnSpPr/>
          <p:nvPr/>
        </p:nvCxnSpPr>
        <p:spPr>
          <a:xfrm>
            <a:off x="1431234" y="2395989"/>
            <a:ext cx="0" cy="251053"/>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480751" y="2711032"/>
            <a:ext cx="1818011" cy="564869"/>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23"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396681" y="3650201"/>
            <a:ext cx="2671750" cy="853627"/>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27"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3930330" y="4405468"/>
            <a:ext cx="702927" cy="2845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NON</a:t>
            </a:r>
          </a:p>
        </p:txBody>
      </p:sp>
      <p:sp>
        <p:nvSpPr>
          <p:cNvPr id="28"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3947750" y="3525038"/>
            <a:ext cx="668087" cy="2845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100" b="1" i="0" u="none" strike="noStrike" baseline="0">
                <a:solidFill>
                  <a:schemeClr val="tx1">
                    <a:lumMod val="75000"/>
                    <a:lumOff val="25000"/>
                  </a:schemeClr>
                </a:solidFill>
                <a:latin typeface="Century Gothic" charset="0"/>
                <a:ea typeface="Century Gothic" charset="0"/>
                <a:cs typeface="Century Gothic" charset="0"/>
              </a:rPr>
              <a:t>OUI</a:t>
            </a:r>
          </a:p>
        </p:txBody>
      </p:sp>
      <p:cxnSp>
        <p:nvCxnSpPr>
          <p:cNvPr id="29" name="Straight Arrow Connector 28">
            <a:extLst>
              <a:ext uri="{FF2B5EF4-FFF2-40B4-BE49-F238E27FC236}">
                <a16:creationId xmlns:a16="http://schemas.microsoft.com/office/drawing/2014/main" id="{7CF417C9-4B0E-1147-8CDA-FA1CDB44F81C}"/>
              </a:ext>
            </a:extLst>
          </p:cNvPr>
          <p:cNvCxnSpPr/>
          <p:nvPr/>
        </p:nvCxnSpPr>
        <p:spPr>
          <a:xfrm flipV="1">
            <a:off x="4511866" y="3554312"/>
            <a:ext cx="803331" cy="271630"/>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9E43CD6-FCCC-674A-B971-74F2748AD34B}"/>
              </a:ext>
            </a:extLst>
          </p:cNvPr>
          <p:cNvCxnSpPr/>
          <p:nvPr/>
        </p:nvCxnSpPr>
        <p:spPr>
          <a:xfrm>
            <a:off x="3732555" y="3406121"/>
            <a:ext cx="0" cy="20049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AutoShape 167">
            <a:extLst>
              <a:ext uri="{FF2B5EF4-FFF2-40B4-BE49-F238E27FC236}">
                <a16:creationId xmlns:a16="http://schemas.microsoft.com/office/drawing/2014/main" id="{FF600424-AEB3-8F4D-8470-B010DFE9E78A}"/>
              </a:ext>
            </a:extLst>
          </p:cNvPr>
          <p:cNvSpPr>
            <a:spLocks noChangeArrowheads="1"/>
          </p:cNvSpPr>
          <p:nvPr/>
        </p:nvSpPr>
        <p:spPr bwMode="auto">
          <a:xfrm>
            <a:off x="480641" y="5617281"/>
            <a:ext cx="1791182" cy="826048"/>
          </a:xfrm>
          <a:prstGeom prst="roundRect">
            <a:avLst>
              <a:gd name="adj" fmla="val 50000"/>
            </a:avLst>
          </a:prstGeom>
          <a:solidFill>
            <a:srgbClr val="9CE8B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34" name="Straight Arrow Connector 33">
            <a:extLst>
              <a:ext uri="{FF2B5EF4-FFF2-40B4-BE49-F238E27FC236}">
                <a16:creationId xmlns:a16="http://schemas.microsoft.com/office/drawing/2014/main" id="{7DA85C3F-06FF-1C4B-A63F-C6D432E7E13C}"/>
              </a:ext>
            </a:extLst>
          </p:cNvPr>
          <p:cNvCxnSpPr/>
          <p:nvPr/>
        </p:nvCxnSpPr>
        <p:spPr>
          <a:xfrm flipV="1">
            <a:off x="2373030" y="3004138"/>
            <a:ext cx="365760" cy="3448"/>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AutoShape 166">
            <a:extLst>
              <a:ext uri="{FF2B5EF4-FFF2-40B4-BE49-F238E27FC236}">
                <a16:creationId xmlns:a16="http://schemas.microsoft.com/office/drawing/2014/main" id="{2EE00CB2-C9EC-7D4B-8FB1-039F01054EDC}"/>
              </a:ext>
            </a:extLst>
          </p:cNvPr>
          <p:cNvSpPr>
            <a:spLocks noChangeArrowheads="1"/>
          </p:cNvSpPr>
          <p:nvPr/>
        </p:nvSpPr>
        <p:spPr bwMode="auto">
          <a:xfrm>
            <a:off x="2823550" y="2604977"/>
            <a:ext cx="1818011" cy="713457"/>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36" name="Straight Arrow Connector 35">
            <a:extLst>
              <a:ext uri="{FF2B5EF4-FFF2-40B4-BE49-F238E27FC236}">
                <a16:creationId xmlns:a16="http://schemas.microsoft.com/office/drawing/2014/main" id="{D301E48C-5DE7-DC4C-B01F-B49288E99D01}"/>
              </a:ext>
            </a:extLst>
          </p:cNvPr>
          <p:cNvCxnSpPr>
            <a:cxnSpLocks/>
          </p:cNvCxnSpPr>
          <p:nvPr/>
        </p:nvCxnSpPr>
        <p:spPr>
          <a:xfrm>
            <a:off x="6977468" y="3050118"/>
            <a:ext cx="592912" cy="0"/>
          </a:xfrm>
          <a:prstGeom prst="straightConnector1">
            <a:avLst/>
          </a:prstGeom>
          <a:ln w="12700">
            <a:solidFill>
              <a:schemeClr val="accent5">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AutoShape 166">
            <a:extLst>
              <a:ext uri="{FF2B5EF4-FFF2-40B4-BE49-F238E27FC236}">
                <a16:creationId xmlns:a16="http://schemas.microsoft.com/office/drawing/2014/main" id="{ACC2CBF6-EB52-A841-AD3B-14A1395DD090}"/>
              </a:ext>
            </a:extLst>
          </p:cNvPr>
          <p:cNvSpPr>
            <a:spLocks noChangeArrowheads="1"/>
          </p:cNvSpPr>
          <p:nvPr/>
        </p:nvSpPr>
        <p:spPr bwMode="auto">
          <a:xfrm>
            <a:off x="7648107" y="2604977"/>
            <a:ext cx="1508005" cy="713457"/>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
        <p:nvSpPr>
          <p:cNvPr id="38" name="AutoShape 166">
            <a:extLst>
              <a:ext uri="{FF2B5EF4-FFF2-40B4-BE49-F238E27FC236}">
                <a16:creationId xmlns:a16="http://schemas.microsoft.com/office/drawing/2014/main" id="{60144258-46EC-5D45-B6DC-FA0B3BACEBC8}"/>
              </a:ext>
            </a:extLst>
          </p:cNvPr>
          <p:cNvSpPr>
            <a:spLocks noChangeArrowheads="1"/>
          </p:cNvSpPr>
          <p:nvPr/>
        </p:nvSpPr>
        <p:spPr bwMode="auto">
          <a:xfrm>
            <a:off x="2823550" y="4819521"/>
            <a:ext cx="1818011" cy="795333"/>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39" name="Straight Arrow Connector 38">
            <a:extLst>
              <a:ext uri="{FF2B5EF4-FFF2-40B4-BE49-F238E27FC236}">
                <a16:creationId xmlns:a16="http://schemas.microsoft.com/office/drawing/2014/main" id="{11882333-4F24-DC44-BECB-54CA3DA97704}"/>
              </a:ext>
            </a:extLst>
          </p:cNvPr>
          <p:cNvCxnSpPr/>
          <p:nvPr/>
        </p:nvCxnSpPr>
        <p:spPr>
          <a:xfrm>
            <a:off x="3747408" y="4574215"/>
            <a:ext cx="0" cy="200494"/>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AutoShape 167">
            <a:extLst>
              <a:ext uri="{FF2B5EF4-FFF2-40B4-BE49-F238E27FC236}">
                <a16:creationId xmlns:a16="http://schemas.microsoft.com/office/drawing/2014/main" id="{97BA6ED5-917E-124A-B6C4-CF6A0EB18D2C}"/>
              </a:ext>
            </a:extLst>
          </p:cNvPr>
          <p:cNvSpPr>
            <a:spLocks noChangeArrowheads="1"/>
          </p:cNvSpPr>
          <p:nvPr/>
        </p:nvSpPr>
        <p:spPr bwMode="auto">
          <a:xfrm>
            <a:off x="9994605" y="4253026"/>
            <a:ext cx="1456660" cy="1126693"/>
          </a:xfrm>
          <a:prstGeom prst="hexagon">
            <a:avLst/>
          </a:prstGeom>
          <a:solidFill>
            <a:schemeClr val="accent4">
              <a:lumMod val="60000"/>
              <a:lumOff val="4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42" name="Straight Arrow Connector 41">
            <a:extLst>
              <a:ext uri="{FF2B5EF4-FFF2-40B4-BE49-F238E27FC236}">
                <a16:creationId xmlns:a16="http://schemas.microsoft.com/office/drawing/2014/main" id="{24C33567-85A3-7941-BDDD-946CB6A33659}"/>
              </a:ext>
            </a:extLst>
          </p:cNvPr>
          <p:cNvCxnSpPr>
            <a:cxnSpLocks/>
          </p:cNvCxnSpPr>
          <p:nvPr/>
        </p:nvCxnSpPr>
        <p:spPr>
          <a:xfrm>
            <a:off x="4749514" y="5124793"/>
            <a:ext cx="5245085"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AA4FE6D-4971-384E-9E60-3C5AE0D89890}"/>
              </a:ext>
            </a:extLst>
          </p:cNvPr>
          <p:cNvCxnSpPr/>
          <p:nvPr/>
        </p:nvCxnSpPr>
        <p:spPr>
          <a:xfrm>
            <a:off x="10723556" y="5459383"/>
            <a:ext cx="0" cy="251053"/>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AutoShape 166">
            <a:extLst>
              <a:ext uri="{FF2B5EF4-FFF2-40B4-BE49-F238E27FC236}">
                <a16:creationId xmlns:a16="http://schemas.microsoft.com/office/drawing/2014/main" id="{8A403A7F-E914-2049-8411-BB00A13334D3}"/>
              </a:ext>
            </a:extLst>
          </p:cNvPr>
          <p:cNvSpPr>
            <a:spLocks noChangeArrowheads="1"/>
          </p:cNvSpPr>
          <p:nvPr/>
        </p:nvSpPr>
        <p:spPr bwMode="auto">
          <a:xfrm>
            <a:off x="9994599" y="5774426"/>
            <a:ext cx="1456660" cy="564870"/>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45" name="Straight Arrow Connector 44">
            <a:extLst>
              <a:ext uri="{FF2B5EF4-FFF2-40B4-BE49-F238E27FC236}">
                <a16:creationId xmlns:a16="http://schemas.microsoft.com/office/drawing/2014/main" id="{29D7EB88-BC34-CE4E-AD47-CBD9F3626250}"/>
              </a:ext>
            </a:extLst>
          </p:cNvPr>
          <p:cNvCxnSpPr>
            <a:cxnSpLocks/>
          </p:cNvCxnSpPr>
          <p:nvPr/>
        </p:nvCxnSpPr>
        <p:spPr>
          <a:xfrm flipH="1">
            <a:off x="2377441" y="6056861"/>
            <a:ext cx="7498080"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AutoShape 166">
            <a:extLst>
              <a:ext uri="{FF2B5EF4-FFF2-40B4-BE49-F238E27FC236}">
                <a16:creationId xmlns:a16="http://schemas.microsoft.com/office/drawing/2014/main" id="{14E04E71-F1DA-9246-8AE3-136913ABBD0A}"/>
              </a:ext>
            </a:extLst>
          </p:cNvPr>
          <p:cNvSpPr>
            <a:spLocks noChangeArrowheads="1"/>
          </p:cNvSpPr>
          <p:nvPr/>
        </p:nvSpPr>
        <p:spPr bwMode="auto">
          <a:xfrm>
            <a:off x="822260" y="4828239"/>
            <a:ext cx="1158536" cy="564869"/>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cxnSp>
        <p:nvCxnSpPr>
          <p:cNvPr id="47" name="Straight Arrow Connector 46">
            <a:extLst>
              <a:ext uri="{FF2B5EF4-FFF2-40B4-BE49-F238E27FC236}">
                <a16:creationId xmlns:a16="http://schemas.microsoft.com/office/drawing/2014/main" id="{D6F2F44A-3633-684D-B1CA-9F1AB185D37F}"/>
              </a:ext>
            </a:extLst>
          </p:cNvPr>
          <p:cNvCxnSpPr/>
          <p:nvPr/>
        </p:nvCxnSpPr>
        <p:spPr>
          <a:xfrm>
            <a:off x="2055061" y="5112628"/>
            <a:ext cx="674978" cy="0"/>
          </a:xfrm>
          <a:prstGeom prst="straightConnector1">
            <a:avLst/>
          </a:prstGeom>
          <a:ln w="12700">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7">
            <a:extLst>
              <a:ext uri="{FF2B5EF4-FFF2-40B4-BE49-F238E27FC236}">
                <a16:creationId xmlns:a16="http://schemas.microsoft.com/office/drawing/2014/main" id="{7106D64B-2C17-6F45-B995-78AE443C2780}"/>
              </a:ext>
            </a:extLst>
          </p:cNvPr>
          <p:cNvSpPr>
            <a:spLocks noChangeArrowheads="1"/>
          </p:cNvSpPr>
          <p:nvPr/>
        </p:nvSpPr>
        <p:spPr bwMode="auto">
          <a:xfrm>
            <a:off x="5166347" y="2327906"/>
            <a:ext cx="1692177" cy="1371600"/>
          </a:xfrm>
          <a:prstGeom prst="hexagon">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baseline="0" dirty="0">
              <a:solidFill>
                <a:srgbClr val="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8305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5B6E06A-C2A1-6DB4-280A-0E25A65B6314}"/>
              </a:ext>
            </a:extLst>
          </p:cNvPr>
          <p:cNvSpPr/>
          <p:nvPr/>
        </p:nvSpPr>
        <p:spPr>
          <a:xfrm>
            <a:off x="256540" y="1464893"/>
            <a:ext cx="11643359" cy="5099194"/>
          </a:xfrm>
          <a:prstGeom prst="rect">
            <a:avLst/>
          </a:prstGeom>
          <a:gradFill>
            <a:gsLst>
              <a:gs pos="0">
                <a:schemeClr val="bg1"/>
              </a:gs>
              <a:gs pos="100000">
                <a:srgbClr val="D7EEEB"/>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3024083953"/>
              </p:ext>
            </p:extLst>
          </p:nvPr>
        </p:nvGraphicFramePr>
        <p:xfrm>
          <a:off x="256541" y="1039330"/>
          <a:ext cx="11643360" cy="5531591"/>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417330">
                <a:tc>
                  <a:txBody>
                    <a:bodyPr/>
                    <a:lstStyle/>
                    <a:p>
                      <a:pPr algn="ctr" rtl="0" fontAlgn="ctr"/>
                      <a:r>
                        <a:rPr lang="fr-FR" sz="1600" b="0" i="0" u="none" strike="noStrike">
                          <a:solidFill>
                            <a:srgbClr val="000000"/>
                          </a:solidFill>
                          <a:effectLst/>
                          <a:latin typeface="Century Gothic" panose="020B0502020202020204" pitchFamily="34" charset="0"/>
                        </a:rPr>
                        <a:t>CLIENT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VENTES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CONTRATS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JURIDIQUE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EXÉCUTION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2382626371"/>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DF5F3"/>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sp>
        <p:nvSpPr>
          <p:cNvPr id="5" name="AutoShape 166">
            <a:extLst>
              <a:ext uri="{FF2B5EF4-FFF2-40B4-BE49-F238E27FC236}">
                <a16:creationId xmlns:a16="http://schemas.microsoft.com/office/drawing/2014/main" id="{B54859DC-79C5-C442-A000-3DDF04046C3C}"/>
              </a:ext>
            </a:extLst>
          </p:cNvPr>
          <p:cNvSpPr>
            <a:spLocks noChangeArrowheads="1"/>
          </p:cNvSpPr>
          <p:nvPr/>
        </p:nvSpPr>
        <p:spPr bwMode="auto">
          <a:xfrm>
            <a:off x="10068268" y="3284078"/>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3</a:t>
            </a:r>
          </a:p>
        </p:txBody>
      </p:sp>
      <p:sp>
        <p:nvSpPr>
          <p:cNvPr id="6" name="AutoShape 167">
            <a:extLst>
              <a:ext uri="{FF2B5EF4-FFF2-40B4-BE49-F238E27FC236}">
                <a16:creationId xmlns:a16="http://schemas.microsoft.com/office/drawing/2014/main" id="{50917450-5A43-7847-A598-E11BD74A539D}"/>
              </a:ext>
            </a:extLst>
          </p:cNvPr>
          <p:cNvSpPr>
            <a:spLocks noChangeArrowheads="1"/>
          </p:cNvSpPr>
          <p:nvPr/>
        </p:nvSpPr>
        <p:spPr bwMode="auto">
          <a:xfrm>
            <a:off x="755761" y="1542078"/>
            <a:ext cx="1319812" cy="478896"/>
          </a:xfrm>
          <a:prstGeom prst="flowChartAlternateProcess">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DÉBUT</a:t>
            </a:r>
          </a:p>
        </p:txBody>
      </p:sp>
      <p:sp>
        <p:nvSpPr>
          <p:cNvPr id="7" name="AutoShape 169">
            <a:extLst>
              <a:ext uri="{FF2B5EF4-FFF2-40B4-BE49-F238E27FC236}">
                <a16:creationId xmlns:a16="http://schemas.microsoft.com/office/drawing/2014/main" id="{EB45B6AF-97D4-4B4F-8EC9-BB44509DDC24}"/>
              </a:ext>
            </a:extLst>
          </p:cNvPr>
          <p:cNvSpPr>
            <a:spLocks noChangeArrowheads="1"/>
          </p:cNvSpPr>
          <p:nvPr/>
        </p:nvSpPr>
        <p:spPr bwMode="auto">
          <a:xfrm>
            <a:off x="2894285" y="2438302"/>
            <a:ext cx="1924038" cy="478896"/>
          </a:xfrm>
          <a:prstGeom prst="flowChartInputOutpu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Entrée/sortie</a:t>
            </a:r>
          </a:p>
        </p:txBody>
      </p:sp>
      <p:sp>
        <p:nvSpPr>
          <p:cNvPr id="10" name="AutoShape 170">
            <a:extLst>
              <a:ext uri="{FF2B5EF4-FFF2-40B4-BE49-F238E27FC236}">
                <a16:creationId xmlns:a16="http://schemas.microsoft.com/office/drawing/2014/main" id="{EB0A7DE9-B74B-6843-92A0-3802B1319A75}"/>
              </a:ext>
            </a:extLst>
          </p:cNvPr>
          <p:cNvSpPr>
            <a:spLocks noChangeArrowheads="1"/>
          </p:cNvSpPr>
          <p:nvPr/>
        </p:nvSpPr>
        <p:spPr bwMode="auto">
          <a:xfrm>
            <a:off x="783726" y="3459693"/>
            <a:ext cx="1319812" cy="580666"/>
          </a:xfrm>
          <a:prstGeom prst="flowChartDocumen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rgbClr val="000000"/>
                </a:solidFill>
                <a:latin typeface="Century Gothic" charset="0"/>
                <a:ea typeface="Century Gothic" charset="0"/>
                <a:cs typeface="Century Gothic" charset="0"/>
              </a:rPr>
              <a:t>Document/ </a:t>
            </a:r>
          </a:p>
          <a:p>
            <a:pPr algn="ctr" rtl="0">
              <a:defRPr sz="1000"/>
            </a:pPr>
            <a:r>
              <a:rPr lang="fr-FR" sz="1000" b="0" i="0" u="none" strike="noStrike" baseline="0" dirty="0">
                <a:solidFill>
                  <a:srgbClr val="000000"/>
                </a:solidFill>
                <a:latin typeface="Century Gothic" charset="0"/>
                <a:ea typeface="Century Gothic" charset="0"/>
                <a:cs typeface="Century Gothic" charset="0"/>
              </a:rPr>
              <a:t>Entrée des</a:t>
            </a:r>
            <a:br>
              <a:rPr lang="fr-FR" sz="1000" b="0" i="0" u="none" strike="noStrike" baseline="0" dirty="0">
                <a:solidFill>
                  <a:srgbClr val="000000"/>
                </a:solidFill>
                <a:latin typeface="Century Gothic" charset="0"/>
                <a:ea typeface="Century Gothic" charset="0"/>
                <a:cs typeface="Century Gothic" charset="0"/>
              </a:rPr>
            </a:br>
            <a:r>
              <a:rPr lang="fr-FR" sz="1000" b="0" i="0" u="none" strike="noStrike" baseline="0" dirty="0">
                <a:solidFill>
                  <a:srgbClr val="000000"/>
                </a:solidFill>
                <a:latin typeface="Century Gothic" charset="0"/>
                <a:ea typeface="Century Gothic" charset="0"/>
                <a:cs typeface="Century Gothic" charset="0"/>
              </a:rPr>
              <a:t>données</a:t>
            </a:r>
          </a:p>
        </p:txBody>
      </p:sp>
      <p:grpSp>
        <p:nvGrpSpPr>
          <p:cNvPr id="11" name="Group 10">
            <a:extLst>
              <a:ext uri="{FF2B5EF4-FFF2-40B4-BE49-F238E27FC236}">
                <a16:creationId xmlns:a16="http://schemas.microsoft.com/office/drawing/2014/main" id="{B051198C-A14E-7848-9574-BCA513A7F98F}"/>
              </a:ext>
            </a:extLst>
          </p:cNvPr>
          <p:cNvGrpSpPr/>
          <p:nvPr/>
        </p:nvGrpSpPr>
        <p:grpSpPr>
          <a:xfrm>
            <a:off x="511362" y="2318047"/>
            <a:ext cx="2092251" cy="1080261"/>
            <a:chOff x="84098" y="1297990"/>
            <a:chExt cx="1558039" cy="1206922"/>
          </a:xfrm>
        </p:grpSpPr>
        <p:sp>
          <p:nvSpPr>
            <p:cNvPr id="83" name="AutoShape 168">
              <a:extLst>
                <a:ext uri="{FF2B5EF4-FFF2-40B4-BE49-F238E27FC236}">
                  <a16:creationId xmlns:a16="http://schemas.microsoft.com/office/drawing/2014/main" id="{5E170184-F8D9-E51C-E29B-0B74A345AEF3}"/>
                </a:ext>
              </a:extLst>
            </p:cNvPr>
            <p:cNvSpPr>
              <a:spLocks noChangeArrowheads="1"/>
            </p:cNvSpPr>
            <p:nvPr/>
          </p:nvSpPr>
          <p:spPr bwMode="auto">
            <a:xfrm>
              <a:off x="84098" y="1297990"/>
              <a:ext cx="1351711" cy="815727"/>
            </a:xfrm>
            <a:prstGeom prst="flowChartDecision">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dirty="0">
                  <a:solidFill>
                    <a:srgbClr val="000000"/>
                  </a:solidFill>
                  <a:latin typeface="Century Gothic" charset="0"/>
                  <a:ea typeface="Century Gothic" charset="0"/>
                  <a:cs typeface="Century Gothic" charset="0"/>
                </a:rPr>
                <a:t>Question de type OUI/NON</a:t>
              </a:r>
            </a:p>
          </p:txBody>
        </p:sp>
        <p:sp>
          <p:nvSpPr>
            <p:cNvPr id="84" name="Text Box 173">
              <a:extLst>
                <a:ext uri="{FF2B5EF4-FFF2-40B4-BE49-F238E27FC236}">
                  <a16:creationId xmlns:a16="http://schemas.microsoft.com/office/drawing/2014/main" id="{D376D26E-BA54-93F9-AAD3-61514886473F}"/>
                </a:ext>
              </a:extLst>
            </p:cNvPr>
            <p:cNvSpPr txBox="1">
              <a:spLocks noChangeArrowheads="1"/>
            </p:cNvSpPr>
            <p:nvPr/>
          </p:nvSpPr>
          <p:spPr bwMode="auto">
            <a:xfrm>
              <a:off x="349828" y="2233004"/>
              <a:ext cx="394226" cy="27190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OUI</a:t>
              </a:r>
            </a:p>
          </p:txBody>
        </p:sp>
        <p:sp>
          <p:nvSpPr>
            <p:cNvPr id="85" name="Text Box 174">
              <a:extLst>
                <a:ext uri="{FF2B5EF4-FFF2-40B4-BE49-F238E27FC236}">
                  <a16:creationId xmlns:a16="http://schemas.microsoft.com/office/drawing/2014/main" id="{1A934CCE-18BA-4785-2A6D-83BB4E98FB06}"/>
                </a:ext>
              </a:extLst>
            </p:cNvPr>
            <p:cNvSpPr txBox="1">
              <a:spLocks noChangeArrowheads="1"/>
            </p:cNvSpPr>
            <p:nvPr/>
          </p:nvSpPr>
          <p:spPr bwMode="auto">
            <a:xfrm>
              <a:off x="1267451" y="1867062"/>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NON</a:t>
              </a:r>
            </a:p>
          </p:txBody>
        </p:sp>
      </p:grpSp>
      <p:cxnSp>
        <p:nvCxnSpPr>
          <p:cNvPr id="12" name="Straight Arrow Connector 11">
            <a:extLst>
              <a:ext uri="{FF2B5EF4-FFF2-40B4-BE49-F238E27FC236}">
                <a16:creationId xmlns:a16="http://schemas.microsoft.com/office/drawing/2014/main" id="{DDF70351-2306-684F-B4F2-6F30B338996D}"/>
              </a:ext>
            </a:extLst>
          </p:cNvPr>
          <p:cNvCxnSpPr>
            <a:cxnSpLocks/>
          </p:cNvCxnSpPr>
          <p:nvPr/>
        </p:nvCxnSpPr>
        <p:spPr>
          <a:xfrm>
            <a:off x="2432809" y="2686059"/>
            <a:ext cx="428493"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A19E90-05BB-1244-9B47-914EE9A8C93F}"/>
              </a:ext>
            </a:extLst>
          </p:cNvPr>
          <p:cNvCxnSpPr/>
          <p:nvPr/>
        </p:nvCxnSpPr>
        <p:spPr>
          <a:xfrm>
            <a:off x="1415667" y="3172239"/>
            <a:ext cx="0" cy="22367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6AB34A-9B9A-BF43-97A8-A59BF8BB2269}"/>
              </a:ext>
            </a:extLst>
          </p:cNvPr>
          <p:cNvCxnSpPr/>
          <p:nvPr/>
        </p:nvCxnSpPr>
        <p:spPr>
          <a:xfrm>
            <a:off x="1415667" y="2085257"/>
            <a:ext cx="0" cy="1938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355D9F-1339-E34C-BC24-37BCDEED804E}"/>
              </a:ext>
            </a:extLst>
          </p:cNvPr>
          <p:cNvCxnSpPr/>
          <p:nvPr/>
        </p:nvCxnSpPr>
        <p:spPr>
          <a:xfrm>
            <a:off x="3761137" y="3823582"/>
            <a:ext cx="0" cy="1938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939BCC-0C5C-7540-B07B-C5288BE395CB}"/>
              </a:ext>
            </a:extLst>
          </p:cNvPr>
          <p:cNvCxnSpPr/>
          <p:nvPr/>
        </p:nvCxnSpPr>
        <p:spPr>
          <a:xfrm>
            <a:off x="1415667" y="4121817"/>
            <a:ext cx="0" cy="1938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AutoShape 167">
            <a:extLst>
              <a:ext uri="{FF2B5EF4-FFF2-40B4-BE49-F238E27FC236}">
                <a16:creationId xmlns:a16="http://schemas.microsoft.com/office/drawing/2014/main" id="{8B97A7F7-3E3B-894F-851E-7F556DFFD66E}"/>
              </a:ext>
            </a:extLst>
          </p:cNvPr>
          <p:cNvSpPr>
            <a:spLocks noChangeArrowheads="1"/>
          </p:cNvSpPr>
          <p:nvPr/>
        </p:nvSpPr>
        <p:spPr bwMode="auto">
          <a:xfrm>
            <a:off x="755761" y="4412597"/>
            <a:ext cx="1319812" cy="478896"/>
          </a:xfrm>
          <a:prstGeom prst="flowChartAlternateProcess">
            <a:avLst/>
          </a:prstGeom>
          <a:solidFill>
            <a:schemeClr val="tx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fr-FR" sz="1000" b="0" i="0" u="none" strike="noStrike" baseline="0">
                <a:solidFill>
                  <a:srgbClr val="000000"/>
                </a:solidFill>
                <a:latin typeface="Century Gothic" charset="0"/>
                <a:ea typeface="Century Gothic" charset="0"/>
                <a:cs typeface="Century Gothic" charset="0"/>
              </a:rPr>
              <a:t>Étape finale</a:t>
            </a:r>
          </a:p>
        </p:txBody>
      </p:sp>
      <p:sp>
        <p:nvSpPr>
          <p:cNvPr id="24" name="AutoShape 166">
            <a:extLst>
              <a:ext uri="{FF2B5EF4-FFF2-40B4-BE49-F238E27FC236}">
                <a16:creationId xmlns:a16="http://schemas.microsoft.com/office/drawing/2014/main" id="{1589BE8A-E70C-3544-B56C-25A661A87FDB}"/>
              </a:ext>
            </a:extLst>
          </p:cNvPr>
          <p:cNvSpPr>
            <a:spLocks noChangeArrowheads="1"/>
          </p:cNvSpPr>
          <p:nvPr/>
        </p:nvSpPr>
        <p:spPr bwMode="auto">
          <a:xfrm>
            <a:off x="5405808" y="2434106"/>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1</a:t>
            </a:r>
          </a:p>
        </p:txBody>
      </p:sp>
      <p:cxnSp>
        <p:nvCxnSpPr>
          <p:cNvPr id="25" name="Straight Arrow Connector 24">
            <a:extLst>
              <a:ext uri="{FF2B5EF4-FFF2-40B4-BE49-F238E27FC236}">
                <a16:creationId xmlns:a16="http://schemas.microsoft.com/office/drawing/2014/main" id="{44589048-0CE7-974B-913A-DC0C174F2A89}"/>
              </a:ext>
            </a:extLst>
          </p:cNvPr>
          <p:cNvCxnSpPr/>
          <p:nvPr/>
        </p:nvCxnSpPr>
        <p:spPr>
          <a:xfrm>
            <a:off x="4762598" y="2660462"/>
            <a:ext cx="536941"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8A8ACE-4F4F-E84F-A9B0-1B5B17CA9FE7}"/>
              </a:ext>
            </a:extLst>
          </p:cNvPr>
          <p:cNvCxnSpPr>
            <a:cxnSpLocks/>
          </p:cNvCxnSpPr>
          <p:nvPr/>
        </p:nvCxnSpPr>
        <p:spPr>
          <a:xfrm>
            <a:off x="6815470" y="2660462"/>
            <a:ext cx="707715"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AutoShape 166">
            <a:extLst>
              <a:ext uri="{FF2B5EF4-FFF2-40B4-BE49-F238E27FC236}">
                <a16:creationId xmlns:a16="http://schemas.microsoft.com/office/drawing/2014/main" id="{04C7F4A1-F5FB-504A-B0E4-B8CE1B7ED4C9}"/>
              </a:ext>
            </a:extLst>
          </p:cNvPr>
          <p:cNvSpPr>
            <a:spLocks noChangeArrowheads="1"/>
          </p:cNvSpPr>
          <p:nvPr/>
        </p:nvSpPr>
        <p:spPr bwMode="auto">
          <a:xfrm>
            <a:off x="7663013" y="2434106"/>
            <a:ext cx="1319812" cy="478896"/>
          </a:xfrm>
          <a:prstGeom prst="parallelogram">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Entrée/sortie</a:t>
            </a:r>
          </a:p>
        </p:txBody>
      </p:sp>
      <p:cxnSp>
        <p:nvCxnSpPr>
          <p:cNvPr id="49" name="Straight Arrow Connector 48">
            <a:extLst>
              <a:ext uri="{FF2B5EF4-FFF2-40B4-BE49-F238E27FC236}">
                <a16:creationId xmlns:a16="http://schemas.microsoft.com/office/drawing/2014/main" id="{5A9AF399-79B1-274B-B7F0-BA9082593640}"/>
              </a:ext>
            </a:extLst>
          </p:cNvPr>
          <p:cNvCxnSpPr>
            <a:cxnSpLocks/>
          </p:cNvCxnSpPr>
          <p:nvPr/>
        </p:nvCxnSpPr>
        <p:spPr>
          <a:xfrm>
            <a:off x="9044027" y="2660462"/>
            <a:ext cx="844252"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AutoShape 166">
            <a:extLst>
              <a:ext uri="{FF2B5EF4-FFF2-40B4-BE49-F238E27FC236}">
                <a16:creationId xmlns:a16="http://schemas.microsoft.com/office/drawing/2014/main" id="{124A4942-8991-B34B-95A8-30E85D384882}"/>
              </a:ext>
            </a:extLst>
          </p:cNvPr>
          <p:cNvSpPr>
            <a:spLocks noChangeArrowheads="1"/>
          </p:cNvSpPr>
          <p:nvPr/>
        </p:nvSpPr>
        <p:spPr bwMode="auto">
          <a:xfrm>
            <a:off x="10045895" y="2426651"/>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2</a:t>
            </a:r>
          </a:p>
        </p:txBody>
      </p:sp>
      <p:cxnSp>
        <p:nvCxnSpPr>
          <p:cNvPr id="51" name="Straight Arrow Connector 50">
            <a:extLst>
              <a:ext uri="{FF2B5EF4-FFF2-40B4-BE49-F238E27FC236}">
                <a16:creationId xmlns:a16="http://schemas.microsoft.com/office/drawing/2014/main" id="{980EA723-F36B-6C45-9C7B-B383C83221C9}"/>
              </a:ext>
            </a:extLst>
          </p:cNvPr>
          <p:cNvCxnSpPr/>
          <p:nvPr/>
        </p:nvCxnSpPr>
        <p:spPr>
          <a:xfrm>
            <a:off x="10756223" y="2966154"/>
            <a:ext cx="0" cy="26841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5685596-70F6-E447-A605-4A32D75D719E}"/>
              </a:ext>
            </a:extLst>
          </p:cNvPr>
          <p:cNvCxnSpPr>
            <a:cxnSpLocks/>
          </p:cNvCxnSpPr>
          <p:nvPr/>
        </p:nvCxnSpPr>
        <p:spPr>
          <a:xfrm flipH="1">
            <a:off x="6815470" y="3495522"/>
            <a:ext cx="75246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3" name="AutoShape 166">
            <a:extLst>
              <a:ext uri="{FF2B5EF4-FFF2-40B4-BE49-F238E27FC236}">
                <a16:creationId xmlns:a16="http://schemas.microsoft.com/office/drawing/2014/main" id="{75BE64B4-A1D9-F945-98C2-CB5F617D44C5}"/>
              </a:ext>
            </a:extLst>
          </p:cNvPr>
          <p:cNvSpPr>
            <a:spLocks noChangeArrowheads="1"/>
          </p:cNvSpPr>
          <p:nvPr/>
        </p:nvSpPr>
        <p:spPr bwMode="auto">
          <a:xfrm>
            <a:off x="7707758" y="3269167"/>
            <a:ext cx="1319812" cy="478896"/>
          </a:xfrm>
          <a:prstGeom prst="parallelogram">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Entrée/sortie</a:t>
            </a:r>
          </a:p>
        </p:txBody>
      </p:sp>
      <p:cxnSp>
        <p:nvCxnSpPr>
          <p:cNvPr id="54" name="Straight Arrow Connector 53">
            <a:extLst>
              <a:ext uri="{FF2B5EF4-FFF2-40B4-BE49-F238E27FC236}">
                <a16:creationId xmlns:a16="http://schemas.microsoft.com/office/drawing/2014/main" id="{63F72E4E-D011-B14E-A271-E8C34933069A}"/>
              </a:ext>
            </a:extLst>
          </p:cNvPr>
          <p:cNvCxnSpPr>
            <a:cxnSpLocks/>
          </p:cNvCxnSpPr>
          <p:nvPr/>
        </p:nvCxnSpPr>
        <p:spPr>
          <a:xfrm flipH="1">
            <a:off x="9133367" y="3495522"/>
            <a:ext cx="754912"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AA00482-7CAB-C24F-BFE2-661861305783}"/>
              </a:ext>
            </a:extLst>
          </p:cNvPr>
          <p:cNvGrpSpPr/>
          <p:nvPr/>
        </p:nvGrpSpPr>
        <p:grpSpPr>
          <a:xfrm>
            <a:off x="5004790" y="3119650"/>
            <a:ext cx="1715238" cy="1020098"/>
            <a:chOff x="5665401" y="2687158"/>
            <a:chExt cx="1947345" cy="1737584"/>
          </a:xfrm>
        </p:grpSpPr>
        <p:sp>
          <p:nvSpPr>
            <p:cNvPr id="80" name="AutoShape 168">
              <a:extLst>
                <a:ext uri="{FF2B5EF4-FFF2-40B4-BE49-F238E27FC236}">
                  <a16:creationId xmlns:a16="http://schemas.microsoft.com/office/drawing/2014/main" id="{7D2FB731-3671-4D6F-75B9-C68914FDC99F}"/>
                </a:ext>
              </a:extLst>
            </p:cNvPr>
            <p:cNvSpPr>
              <a:spLocks noChangeArrowheads="1"/>
            </p:cNvSpPr>
            <p:nvPr/>
          </p:nvSpPr>
          <p:spPr bwMode="auto">
            <a:xfrm>
              <a:off x="6059630" y="2687158"/>
              <a:ext cx="1553116" cy="1246035"/>
            </a:xfrm>
            <a:prstGeom prst="flowChartDecision">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Question de type</a:t>
              </a:r>
            </a:p>
            <a:p>
              <a:pPr algn="ctr" rtl="0">
                <a:defRPr sz="1000"/>
              </a:pPr>
              <a:r>
                <a:rPr lang="fr-FR" sz="1000" b="0" i="0" u="none" strike="noStrike" baseline="0">
                  <a:solidFill>
                    <a:srgbClr val="000000"/>
                  </a:solidFill>
                  <a:latin typeface="Century Gothic" charset="0"/>
                  <a:ea typeface="Century Gothic" charset="0"/>
                  <a:cs typeface="Century Gothic" charset="0"/>
                </a:rPr>
                <a:t>OUI/NON</a:t>
              </a:r>
            </a:p>
          </p:txBody>
        </p:sp>
        <p:sp>
          <p:nvSpPr>
            <p:cNvPr id="81" name="Text Box 173">
              <a:extLst>
                <a:ext uri="{FF2B5EF4-FFF2-40B4-BE49-F238E27FC236}">
                  <a16:creationId xmlns:a16="http://schemas.microsoft.com/office/drawing/2014/main" id="{A24083EA-0FBD-EB92-C6C0-ECA091C17D4B}"/>
                </a:ext>
              </a:extLst>
            </p:cNvPr>
            <p:cNvSpPr txBox="1">
              <a:spLocks noChangeArrowheads="1"/>
            </p:cNvSpPr>
            <p:nvPr/>
          </p:nvSpPr>
          <p:spPr bwMode="auto">
            <a:xfrm>
              <a:off x="5665403" y="3198119"/>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OUI</a:t>
              </a:r>
            </a:p>
          </p:txBody>
        </p:sp>
        <p:sp>
          <p:nvSpPr>
            <p:cNvPr id="82" name="Text Box 174">
              <a:extLst>
                <a:ext uri="{FF2B5EF4-FFF2-40B4-BE49-F238E27FC236}">
                  <a16:creationId xmlns:a16="http://schemas.microsoft.com/office/drawing/2014/main" id="{602893C4-003F-E341-A48B-7E6FCF6674D5}"/>
                </a:ext>
              </a:extLst>
            </p:cNvPr>
            <p:cNvSpPr txBox="1">
              <a:spLocks noChangeArrowheads="1"/>
            </p:cNvSpPr>
            <p:nvPr/>
          </p:nvSpPr>
          <p:spPr bwMode="auto">
            <a:xfrm>
              <a:off x="6653073" y="4152833"/>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NON</a:t>
              </a:r>
            </a:p>
          </p:txBody>
        </p:sp>
      </p:grpSp>
      <p:sp>
        <p:nvSpPr>
          <p:cNvPr id="56" name="AutoShape 166">
            <a:extLst>
              <a:ext uri="{FF2B5EF4-FFF2-40B4-BE49-F238E27FC236}">
                <a16:creationId xmlns:a16="http://schemas.microsoft.com/office/drawing/2014/main" id="{F309197E-84ED-414E-AD1E-043300400E86}"/>
              </a:ext>
            </a:extLst>
          </p:cNvPr>
          <p:cNvSpPr>
            <a:spLocks noChangeArrowheads="1"/>
          </p:cNvSpPr>
          <p:nvPr/>
        </p:nvSpPr>
        <p:spPr bwMode="auto">
          <a:xfrm>
            <a:off x="3101231" y="3276623"/>
            <a:ext cx="1319812" cy="478896"/>
          </a:xfrm>
          <a:prstGeom prst="flowChartDocumen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Document/ </a:t>
            </a:r>
          </a:p>
          <a:p>
            <a:pPr algn="ctr" rtl="0">
              <a:defRPr sz="1000"/>
            </a:pPr>
            <a:r>
              <a:rPr lang="fr-FR" sz="1000" b="0" i="0" u="none" strike="noStrike" baseline="0">
                <a:solidFill>
                  <a:srgbClr val="000000"/>
                </a:solidFill>
                <a:latin typeface="Century Gothic" charset="0"/>
                <a:ea typeface="Century Gothic" charset="0"/>
                <a:cs typeface="Century Gothic" charset="0"/>
              </a:rPr>
              <a:t>Entrée des données</a:t>
            </a:r>
          </a:p>
        </p:txBody>
      </p:sp>
      <p:cxnSp>
        <p:nvCxnSpPr>
          <p:cNvPr id="57" name="Straight Arrow Connector 56">
            <a:extLst>
              <a:ext uri="{FF2B5EF4-FFF2-40B4-BE49-F238E27FC236}">
                <a16:creationId xmlns:a16="http://schemas.microsoft.com/office/drawing/2014/main" id="{FE4BCCC1-7EFF-5249-B827-D37E4E1B87CC}"/>
              </a:ext>
            </a:extLst>
          </p:cNvPr>
          <p:cNvCxnSpPr/>
          <p:nvPr/>
        </p:nvCxnSpPr>
        <p:spPr>
          <a:xfrm flipH="1">
            <a:off x="4561245" y="3502978"/>
            <a:ext cx="324402"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AutoShape 171">
            <a:extLst>
              <a:ext uri="{FF2B5EF4-FFF2-40B4-BE49-F238E27FC236}">
                <a16:creationId xmlns:a16="http://schemas.microsoft.com/office/drawing/2014/main" id="{88C8E6A2-5C39-694C-B9D8-2D8120911162}"/>
              </a:ext>
            </a:extLst>
          </p:cNvPr>
          <p:cNvCxnSpPr>
            <a:cxnSpLocks noChangeShapeType="1"/>
          </p:cNvCxnSpPr>
          <p:nvPr/>
        </p:nvCxnSpPr>
        <p:spPr bwMode="auto">
          <a:xfrm rot="16200000">
            <a:off x="8207287" y="1645764"/>
            <a:ext cx="365760" cy="4754880"/>
          </a:xfrm>
          <a:prstGeom prst="bentConnector3">
            <a:avLst>
              <a:gd name="adj1" fmla="val -38147"/>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sp>
        <p:nvSpPr>
          <p:cNvPr id="59" name="AutoShape 166">
            <a:extLst>
              <a:ext uri="{FF2B5EF4-FFF2-40B4-BE49-F238E27FC236}">
                <a16:creationId xmlns:a16="http://schemas.microsoft.com/office/drawing/2014/main" id="{8438FE5F-9C18-C546-B4F9-2B2058BB4333}"/>
              </a:ext>
            </a:extLst>
          </p:cNvPr>
          <p:cNvSpPr>
            <a:spLocks noChangeArrowheads="1"/>
          </p:cNvSpPr>
          <p:nvPr/>
        </p:nvSpPr>
        <p:spPr bwMode="auto">
          <a:xfrm>
            <a:off x="3145976" y="4074403"/>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4</a:t>
            </a:r>
          </a:p>
        </p:txBody>
      </p:sp>
      <p:cxnSp>
        <p:nvCxnSpPr>
          <p:cNvPr id="60" name="Straight Arrow Connector 59">
            <a:extLst>
              <a:ext uri="{FF2B5EF4-FFF2-40B4-BE49-F238E27FC236}">
                <a16:creationId xmlns:a16="http://schemas.microsoft.com/office/drawing/2014/main" id="{74411B57-BA65-F249-B5C9-5C90899259EA}"/>
              </a:ext>
            </a:extLst>
          </p:cNvPr>
          <p:cNvCxnSpPr/>
          <p:nvPr/>
        </p:nvCxnSpPr>
        <p:spPr>
          <a:xfrm>
            <a:off x="3828255" y="4651186"/>
            <a:ext cx="0" cy="193853"/>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AutoShape 166">
            <a:extLst>
              <a:ext uri="{FF2B5EF4-FFF2-40B4-BE49-F238E27FC236}">
                <a16:creationId xmlns:a16="http://schemas.microsoft.com/office/drawing/2014/main" id="{7724E154-C0A0-3C45-A9A2-C53525519735}"/>
              </a:ext>
            </a:extLst>
          </p:cNvPr>
          <p:cNvSpPr>
            <a:spLocks noChangeArrowheads="1"/>
          </p:cNvSpPr>
          <p:nvPr/>
        </p:nvSpPr>
        <p:spPr bwMode="auto">
          <a:xfrm>
            <a:off x="2894285" y="4902007"/>
            <a:ext cx="1733871" cy="478896"/>
          </a:xfrm>
          <a:prstGeom prst="flowChartInputOutpu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Entrée/sortie</a:t>
            </a:r>
          </a:p>
        </p:txBody>
      </p:sp>
      <p:grpSp>
        <p:nvGrpSpPr>
          <p:cNvPr id="62" name="Group 61">
            <a:extLst>
              <a:ext uri="{FF2B5EF4-FFF2-40B4-BE49-F238E27FC236}">
                <a16:creationId xmlns:a16="http://schemas.microsoft.com/office/drawing/2014/main" id="{7B1E09DF-D2EB-CF45-976B-448944DD046E}"/>
              </a:ext>
            </a:extLst>
          </p:cNvPr>
          <p:cNvGrpSpPr/>
          <p:nvPr/>
        </p:nvGrpSpPr>
        <p:grpSpPr>
          <a:xfrm>
            <a:off x="5328128" y="4502624"/>
            <a:ext cx="1852228" cy="1005989"/>
            <a:chOff x="6032499" y="5042851"/>
            <a:chExt cx="1379302" cy="1123942"/>
          </a:xfrm>
        </p:grpSpPr>
        <p:sp>
          <p:nvSpPr>
            <p:cNvPr id="77" name="AutoShape 168">
              <a:extLst>
                <a:ext uri="{FF2B5EF4-FFF2-40B4-BE49-F238E27FC236}">
                  <a16:creationId xmlns:a16="http://schemas.microsoft.com/office/drawing/2014/main" id="{EA71FD61-AE5A-7A6A-04D8-86CB06E6EF3A}"/>
                </a:ext>
              </a:extLst>
            </p:cNvPr>
            <p:cNvSpPr>
              <a:spLocks noChangeArrowheads="1"/>
            </p:cNvSpPr>
            <p:nvPr/>
          </p:nvSpPr>
          <p:spPr bwMode="auto">
            <a:xfrm>
              <a:off x="6032499" y="5351065"/>
              <a:ext cx="1019603" cy="815728"/>
            </a:xfrm>
            <a:prstGeom prst="flowChartDecision">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Question de type</a:t>
              </a:r>
            </a:p>
            <a:p>
              <a:pPr algn="ctr" rtl="0">
                <a:defRPr sz="1000"/>
              </a:pPr>
              <a:r>
                <a:rPr lang="fr-FR" sz="1000" b="0" i="0" u="none" strike="noStrike" baseline="0">
                  <a:solidFill>
                    <a:srgbClr val="000000"/>
                  </a:solidFill>
                  <a:latin typeface="Century Gothic" charset="0"/>
                  <a:ea typeface="Century Gothic" charset="0"/>
                  <a:cs typeface="Century Gothic" charset="0"/>
                </a:rPr>
                <a:t>OUI/NON</a:t>
              </a:r>
            </a:p>
          </p:txBody>
        </p:sp>
        <p:sp>
          <p:nvSpPr>
            <p:cNvPr id="78" name="Text Box 173">
              <a:extLst>
                <a:ext uri="{FF2B5EF4-FFF2-40B4-BE49-F238E27FC236}">
                  <a16:creationId xmlns:a16="http://schemas.microsoft.com/office/drawing/2014/main" id="{33AA5D75-5CAE-0DF2-E483-A6A075076BD0}"/>
                </a:ext>
              </a:extLst>
            </p:cNvPr>
            <p:cNvSpPr txBox="1">
              <a:spLocks noChangeArrowheads="1"/>
            </p:cNvSpPr>
            <p:nvPr/>
          </p:nvSpPr>
          <p:spPr bwMode="auto">
            <a:xfrm>
              <a:off x="7017575" y="5603331"/>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OUI</a:t>
              </a:r>
            </a:p>
          </p:txBody>
        </p:sp>
        <p:sp>
          <p:nvSpPr>
            <p:cNvPr id="79" name="Text Box 174">
              <a:extLst>
                <a:ext uri="{FF2B5EF4-FFF2-40B4-BE49-F238E27FC236}">
                  <a16:creationId xmlns:a16="http://schemas.microsoft.com/office/drawing/2014/main" id="{659A04AF-0B92-B6FA-0EA1-49AB46B31DB7}"/>
                </a:ext>
              </a:extLst>
            </p:cNvPr>
            <p:cNvSpPr txBox="1">
              <a:spLocks noChangeArrowheads="1"/>
            </p:cNvSpPr>
            <p:nvPr/>
          </p:nvSpPr>
          <p:spPr bwMode="auto">
            <a:xfrm>
              <a:off x="6369268" y="5042851"/>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NON</a:t>
              </a:r>
            </a:p>
          </p:txBody>
        </p:sp>
      </p:grpSp>
      <p:cxnSp>
        <p:nvCxnSpPr>
          <p:cNvPr id="63" name="AutoShape 171">
            <a:extLst>
              <a:ext uri="{FF2B5EF4-FFF2-40B4-BE49-F238E27FC236}">
                <a16:creationId xmlns:a16="http://schemas.microsoft.com/office/drawing/2014/main" id="{A9DD22B4-6343-ED4A-9FF4-3BCC4D09F67F}"/>
              </a:ext>
            </a:extLst>
          </p:cNvPr>
          <p:cNvCxnSpPr>
            <a:cxnSpLocks noChangeShapeType="1"/>
            <a:stCxn id="79" idx="1"/>
          </p:cNvCxnSpPr>
          <p:nvPr/>
        </p:nvCxnSpPr>
        <p:spPr bwMode="auto">
          <a:xfrm rot="10800000">
            <a:off x="4538874" y="4323127"/>
            <a:ext cx="1241494" cy="301186"/>
          </a:xfrm>
          <a:prstGeom prst="bentConnector3">
            <a:avLst>
              <a:gd name="adj1" fmla="val 50000"/>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cxnSp>
        <p:nvCxnSpPr>
          <p:cNvPr id="64" name="Straight Arrow Connector 63">
            <a:extLst>
              <a:ext uri="{FF2B5EF4-FFF2-40B4-BE49-F238E27FC236}">
                <a16:creationId xmlns:a16="http://schemas.microsoft.com/office/drawing/2014/main" id="{F6B1EB91-504D-CA43-A7DB-F7962C6E9725}"/>
              </a:ext>
            </a:extLst>
          </p:cNvPr>
          <p:cNvCxnSpPr>
            <a:cxnSpLocks/>
          </p:cNvCxnSpPr>
          <p:nvPr/>
        </p:nvCxnSpPr>
        <p:spPr>
          <a:xfrm>
            <a:off x="7099333" y="5120907"/>
            <a:ext cx="468597"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AutoShape 166">
            <a:extLst>
              <a:ext uri="{FF2B5EF4-FFF2-40B4-BE49-F238E27FC236}">
                <a16:creationId xmlns:a16="http://schemas.microsoft.com/office/drawing/2014/main" id="{8FFC68D7-E131-0C45-8BF5-B896C18DF3EB}"/>
              </a:ext>
            </a:extLst>
          </p:cNvPr>
          <p:cNvSpPr>
            <a:spLocks noChangeArrowheads="1"/>
          </p:cNvSpPr>
          <p:nvPr/>
        </p:nvSpPr>
        <p:spPr bwMode="auto">
          <a:xfrm>
            <a:off x="7707758" y="4887096"/>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5</a:t>
            </a:r>
          </a:p>
        </p:txBody>
      </p:sp>
      <p:cxnSp>
        <p:nvCxnSpPr>
          <p:cNvPr id="66" name="Straight Arrow Connector 65">
            <a:extLst>
              <a:ext uri="{FF2B5EF4-FFF2-40B4-BE49-F238E27FC236}">
                <a16:creationId xmlns:a16="http://schemas.microsoft.com/office/drawing/2014/main" id="{53E8F9D6-A947-7F4F-AE10-4E6C898FD3A7}"/>
              </a:ext>
            </a:extLst>
          </p:cNvPr>
          <p:cNvCxnSpPr/>
          <p:nvPr/>
        </p:nvCxnSpPr>
        <p:spPr>
          <a:xfrm>
            <a:off x="8362154" y="5426599"/>
            <a:ext cx="0" cy="268412"/>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27951864-99AA-7940-8116-0539E15BFF98}"/>
              </a:ext>
            </a:extLst>
          </p:cNvPr>
          <p:cNvGrpSpPr/>
          <p:nvPr/>
        </p:nvGrpSpPr>
        <p:grpSpPr>
          <a:xfrm>
            <a:off x="7232167" y="5755573"/>
            <a:ext cx="2294893" cy="751554"/>
            <a:chOff x="8095333" y="7177058"/>
            <a:chExt cx="1708941" cy="1069560"/>
          </a:xfrm>
        </p:grpSpPr>
        <p:sp>
          <p:nvSpPr>
            <p:cNvPr id="74" name="AutoShape 168">
              <a:extLst>
                <a:ext uri="{FF2B5EF4-FFF2-40B4-BE49-F238E27FC236}">
                  <a16:creationId xmlns:a16="http://schemas.microsoft.com/office/drawing/2014/main" id="{C658824E-BF7D-C670-24B8-846D621FCCF4}"/>
                </a:ext>
              </a:extLst>
            </p:cNvPr>
            <p:cNvSpPr>
              <a:spLocks noChangeArrowheads="1"/>
            </p:cNvSpPr>
            <p:nvPr/>
          </p:nvSpPr>
          <p:spPr bwMode="auto">
            <a:xfrm>
              <a:off x="8424969" y="7177058"/>
              <a:ext cx="1019604" cy="1069560"/>
            </a:xfrm>
            <a:prstGeom prst="flowChartDecision">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Question de type</a:t>
              </a:r>
            </a:p>
            <a:p>
              <a:pPr algn="ctr" rtl="0">
                <a:defRPr sz="1000"/>
              </a:pPr>
              <a:r>
                <a:rPr lang="fr-FR" sz="1000" b="0" i="0" u="none" strike="noStrike" baseline="0">
                  <a:solidFill>
                    <a:srgbClr val="000000"/>
                  </a:solidFill>
                  <a:latin typeface="Century Gothic" charset="0"/>
                  <a:ea typeface="Century Gothic" charset="0"/>
                  <a:cs typeface="Century Gothic" charset="0"/>
                </a:rPr>
                <a:t>OUI/NON</a:t>
              </a:r>
            </a:p>
          </p:txBody>
        </p:sp>
        <p:sp>
          <p:nvSpPr>
            <p:cNvPr id="75" name="Text Box 173">
              <a:extLst>
                <a:ext uri="{FF2B5EF4-FFF2-40B4-BE49-F238E27FC236}">
                  <a16:creationId xmlns:a16="http://schemas.microsoft.com/office/drawing/2014/main" id="{46F65BF9-9C49-8A9A-75BB-13CF4F57A558}"/>
                </a:ext>
              </a:extLst>
            </p:cNvPr>
            <p:cNvSpPr txBox="1">
              <a:spLocks noChangeArrowheads="1"/>
            </p:cNvSpPr>
            <p:nvPr/>
          </p:nvSpPr>
          <p:spPr bwMode="auto">
            <a:xfrm>
              <a:off x="9410048" y="7777036"/>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OUI</a:t>
              </a:r>
            </a:p>
          </p:txBody>
        </p:sp>
        <p:sp>
          <p:nvSpPr>
            <p:cNvPr id="76" name="Text Box 174">
              <a:extLst>
                <a:ext uri="{FF2B5EF4-FFF2-40B4-BE49-F238E27FC236}">
                  <a16:creationId xmlns:a16="http://schemas.microsoft.com/office/drawing/2014/main" id="{10B50CB7-90A7-3D4B-5E4A-6107278B17DC}"/>
                </a:ext>
              </a:extLst>
            </p:cNvPr>
            <p:cNvSpPr txBox="1">
              <a:spLocks noChangeArrowheads="1"/>
            </p:cNvSpPr>
            <p:nvPr/>
          </p:nvSpPr>
          <p:spPr bwMode="auto">
            <a:xfrm>
              <a:off x="8095333" y="7789535"/>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a:solidFill>
                    <a:schemeClr val="tx1">
                      <a:lumMod val="75000"/>
                      <a:lumOff val="25000"/>
                    </a:schemeClr>
                  </a:solidFill>
                  <a:latin typeface="Century Gothic" charset="0"/>
                  <a:ea typeface="Century Gothic" charset="0"/>
                  <a:cs typeface="Century Gothic" charset="0"/>
                </a:rPr>
                <a:t>NON</a:t>
              </a:r>
            </a:p>
          </p:txBody>
        </p:sp>
      </p:grpSp>
      <p:sp>
        <p:nvSpPr>
          <p:cNvPr id="68" name="AutoShape 166">
            <a:extLst>
              <a:ext uri="{FF2B5EF4-FFF2-40B4-BE49-F238E27FC236}">
                <a16:creationId xmlns:a16="http://schemas.microsoft.com/office/drawing/2014/main" id="{927FCE3C-61B5-0D4E-836F-313B6405EFB7}"/>
              </a:ext>
            </a:extLst>
          </p:cNvPr>
          <p:cNvSpPr>
            <a:spLocks noChangeArrowheads="1"/>
          </p:cNvSpPr>
          <p:nvPr/>
        </p:nvSpPr>
        <p:spPr bwMode="auto">
          <a:xfrm>
            <a:off x="5383435" y="5908553"/>
            <a:ext cx="1319812" cy="478896"/>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ÉTAPE 5.1</a:t>
            </a:r>
          </a:p>
        </p:txBody>
      </p:sp>
      <p:cxnSp>
        <p:nvCxnSpPr>
          <p:cNvPr id="69" name="Straight Arrow Connector 68">
            <a:extLst>
              <a:ext uri="{FF2B5EF4-FFF2-40B4-BE49-F238E27FC236}">
                <a16:creationId xmlns:a16="http://schemas.microsoft.com/office/drawing/2014/main" id="{35FD0A6D-E445-DA49-930B-1190E93BDF9F}"/>
              </a:ext>
            </a:extLst>
          </p:cNvPr>
          <p:cNvCxnSpPr>
            <a:cxnSpLocks/>
          </p:cNvCxnSpPr>
          <p:nvPr/>
        </p:nvCxnSpPr>
        <p:spPr>
          <a:xfrm flipH="1">
            <a:off x="6815470" y="6134909"/>
            <a:ext cx="698275"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AutoShape 171">
            <a:extLst>
              <a:ext uri="{FF2B5EF4-FFF2-40B4-BE49-F238E27FC236}">
                <a16:creationId xmlns:a16="http://schemas.microsoft.com/office/drawing/2014/main" id="{FC573788-287C-F442-945E-6DA5EB7F960C}"/>
              </a:ext>
            </a:extLst>
          </p:cNvPr>
          <p:cNvCxnSpPr>
            <a:cxnSpLocks noChangeShapeType="1"/>
          </p:cNvCxnSpPr>
          <p:nvPr/>
        </p:nvCxnSpPr>
        <p:spPr bwMode="auto">
          <a:xfrm rot="10800000">
            <a:off x="3094429" y="4339530"/>
            <a:ext cx="2103120" cy="1825203"/>
          </a:xfrm>
          <a:prstGeom prst="bentConnector3">
            <a:avLst>
              <a:gd name="adj1" fmla="val 116810"/>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sp>
        <p:nvSpPr>
          <p:cNvPr id="71" name="AutoShape 170">
            <a:extLst>
              <a:ext uri="{FF2B5EF4-FFF2-40B4-BE49-F238E27FC236}">
                <a16:creationId xmlns:a16="http://schemas.microsoft.com/office/drawing/2014/main" id="{AD689022-38CB-5D43-9F7C-49EE79F75A70}"/>
              </a:ext>
            </a:extLst>
          </p:cNvPr>
          <p:cNvSpPr>
            <a:spLocks noChangeArrowheads="1"/>
          </p:cNvSpPr>
          <p:nvPr/>
        </p:nvSpPr>
        <p:spPr bwMode="auto">
          <a:xfrm>
            <a:off x="10163351" y="5917525"/>
            <a:ext cx="1319812" cy="478896"/>
          </a:xfrm>
          <a:prstGeom prst="roundRect">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0" i="0" u="none" strike="noStrike" baseline="0">
                <a:solidFill>
                  <a:srgbClr val="000000"/>
                </a:solidFill>
                <a:latin typeface="Century Gothic" charset="0"/>
                <a:ea typeface="Century Gothic" charset="0"/>
                <a:cs typeface="Century Gothic" charset="0"/>
              </a:rPr>
              <a:t>FIN</a:t>
            </a:r>
          </a:p>
        </p:txBody>
      </p:sp>
      <p:cxnSp>
        <p:nvCxnSpPr>
          <p:cNvPr id="72" name="Straight Arrow Connector 71">
            <a:extLst>
              <a:ext uri="{FF2B5EF4-FFF2-40B4-BE49-F238E27FC236}">
                <a16:creationId xmlns:a16="http://schemas.microsoft.com/office/drawing/2014/main" id="{79B8876E-282F-E346-BC57-92110EC0702D}"/>
              </a:ext>
            </a:extLst>
          </p:cNvPr>
          <p:cNvCxnSpPr>
            <a:cxnSpLocks/>
          </p:cNvCxnSpPr>
          <p:nvPr/>
        </p:nvCxnSpPr>
        <p:spPr>
          <a:xfrm>
            <a:off x="9133367" y="6112541"/>
            <a:ext cx="91252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D721484-C7AF-6944-A73A-477D07CE9623}"/>
              </a:ext>
            </a:extLst>
          </p:cNvPr>
          <p:cNvCxnSpPr/>
          <p:nvPr/>
        </p:nvCxnSpPr>
        <p:spPr>
          <a:xfrm>
            <a:off x="4661921" y="5150731"/>
            <a:ext cx="536941"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78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5B6E06A-C2A1-6DB4-280A-0E25A65B6314}"/>
              </a:ext>
            </a:extLst>
          </p:cNvPr>
          <p:cNvSpPr/>
          <p:nvPr/>
        </p:nvSpPr>
        <p:spPr>
          <a:xfrm>
            <a:off x="256540" y="1464893"/>
            <a:ext cx="11643359" cy="5099194"/>
          </a:xfrm>
          <a:prstGeom prst="rect">
            <a:avLst/>
          </a:prstGeom>
          <a:gradFill>
            <a:gsLst>
              <a:gs pos="0">
                <a:schemeClr val="bg1"/>
              </a:gs>
              <a:gs pos="100000">
                <a:srgbClr val="D7EEEB"/>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nvGraphicFramePr>
        <p:xfrm>
          <a:off x="256541" y="1039330"/>
          <a:ext cx="11643360" cy="5531591"/>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417330">
                <a:tc>
                  <a:txBody>
                    <a:bodyPr/>
                    <a:lstStyle/>
                    <a:p>
                      <a:pPr algn="ctr" rtl="0" fontAlgn="ctr"/>
                      <a:r>
                        <a:rPr lang="fr-FR" sz="1600" b="0" i="0" u="none" strike="noStrike">
                          <a:solidFill>
                            <a:srgbClr val="000000"/>
                          </a:solidFill>
                          <a:effectLst/>
                          <a:latin typeface="Century Gothic" panose="020B0502020202020204" pitchFamily="34" charset="0"/>
                        </a:rPr>
                        <a:t>CLIENT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VENTES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CONTRATS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JURIDIQUE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tc>
                  <a:txBody>
                    <a:bodyPr/>
                    <a:lstStyle/>
                    <a:p>
                      <a:pPr algn="ctr" rtl="0" fontAlgn="ctr"/>
                      <a:r>
                        <a:rPr lang="fr-FR" sz="1600" b="0" i="0" u="none" strike="noStrike">
                          <a:solidFill>
                            <a:srgbClr val="000000"/>
                          </a:solidFill>
                          <a:effectLst/>
                          <a:latin typeface="Century Gothic" panose="020B0502020202020204" pitchFamily="34" charset="0"/>
                        </a:rPr>
                        <a:t>EXÉCUTION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EEEB"/>
                    </a:solidFill>
                  </a:tcPr>
                </a:tc>
                <a:extLst>
                  <a:ext uri="{0D108BD9-81ED-4DB2-BD59-A6C34878D82A}">
                    <a16:rowId xmlns:a16="http://schemas.microsoft.com/office/drawing/2014/main" val="4090204753"/>
                  </a:ext>
                </a:extLst>
              </a:tr>
              <a:tr h="5114261">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17228775"/>
                  </a:ext>
                </a:extLst>
              </a:tr>
            </a:tbl>
          </a:graphicData>
        </a:graphic>
      </p:graphicFrame>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DF5F3"/>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D7EEEB"/>
                    </a:solidFill>
                  </a:tcPr>
                </a:tc>
                <a:extLst>
                  <a:ext uri="{0D108BD9-81ED-4DB2-BD59-A6C34878D82A}">
                    <a16:rowId xmlns:a16="http://schemas.microsoft.com/office/drawing/2014/main" val="3933300914"/>
                  </a:ext>
                </a:extLst>
              </a:tr>
            </a:tbl>
          </a:graphicData>
        </a:graphic>
      </p:graphicFrame>
    </p:spTree>
    <p:extLst>
      <p:ext uri="{BB962C8B-B14F-4D97-AF65-F5344CB8AC3E}">
        <p14:creationId xmlns:p14="http://schemas.microsoft.com/office/powerpoint/2010/main" val="406926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fournis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12682</TotalTime>
  <Words>467</Words>
  <Application>Microsoft Office PowerPoint</Application>
  <PresentationFormat>Widescreen</PresentationFormat>
  <Paragraphs>101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min qu</cp:lastModifiedBy>
  <cp:revision>214</cp:revision>
  <cp:lastPrinted>2024-02-20T23:48:17Z</cp:lastPrinted>
  <dcterms:created xsi:type="dcterms:W3CDTF">2021-07-07T23:54:57Z</dcterms:created>
  <dcterms:modified xsi:type="dcterms:W3CDTF">2024-11-24T08:18:28Z</dcterms:modified>
</cp:coreProperties>
</file>