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3" r:id="rId2"/>
    <p:sldId id="382" r:id="rId3"/>
    <p:sldId id="38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6E3"/>
    <a:srgbClr val="BD9CB1"/>
    <a:srgbClr val="DBF2A9"/>
    <a:srgbClr val="2E75B6"/>
    <a:srgbClr val="C9F2DB"/>
    <a:srgbClr val="E4FAF1"/>
    <a:srgbClr val="9AE7BD"/>
    <a:srgbClr val="E5F2CA"/>
    <a:srgbClr val="F2F9E1"/>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6058"/>
  </p:normalViewPr>
  <p:slideViewPr>
    <p:cSldViewPr snapToGrid="0" snapToObjects="1">
      <p:cViewPr varScale="1">
        <p:scale>
          <a:sx n="81" d="100"/>
          <a:sy n="81" d="100"/>
        </p:scale>
        <p:origin x="114" y="74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69360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438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smartsheet.com/try-it?trp=18149"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6000">
              <a:schemeClr val="bg1"/>
            </a:gs>
            <a:gs pos="100000">
              <a:srgbClr val="F1C6E3"/>
            </a:gs>
          </a:gsLst>
          <a:lin ang="270000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93F1B0-D8E0-1318-EACD-C96140D00B6F}"/>
              </a:ext>
            </a:extLst>
          </p:cNvPr>
          <p:cNvSpPr txBox="1"/>
          <p:nvPr/>
        </p:nvSpPr>
        <p:spPr>
          <a:xfrm>
            <a:off x="249647" y="282533"/>
            <a:ext cx="6190909" cy="1077218"/>
          </a:xfrm>
          <a:prstGeom prst="rect">
            <a:avLst/>
          </a:prstGeom>
          <a:noFill/>
          <a:effectLst/>
        </p:spPr>
        <p:txBody>
          <a:bodyPr wrap="square" rtlCol="0">
            <a:spAutoFit/>
          </a:bodyPr>
          <a:lstStyle/>
          <a:p>
            <a:pPr rtl="0"/>
            <a:r>
              <a:rPr lang="fr-FR" sz="3200" b="1">
                <a:solidFill>
                  <a:schemeClr val="tx1">
                    <a:lumMod val="65000"/>
                    <a:lumOff val="35000"/>
                  </a:schemeClr>
                </a:solidFill>
                <a:latin typeface="Century Gothic" panose="020B0502020202020204" pitchFamily="34" charset="0"/>
              </a:rPr>
              <a:t>Modèle de diagramme de données pour PowerPoint</a:t>
            </a:r>
          </a:p>
        </p:txBody>
      </p:sp>
      <p:pic>
        <p:nvPicPr>
          <p:cNvPr id="33" name="Picture 32">
            <a:hlinkClick r:id="rId3"/>
            <a:extLst>
              <a:ext uri="{FF2B5EF4-FFF2-40B4-BE49-F238E27FC236}">
                <a16:creationId xmlns:a16="http://schemas.microsoft.com/office/drawing/2014/main" id="{4A18805D-093D-9D7D-D8FB-8A0263548A91}"/>
              </a:ext>
            </a:extLst>
          </p:cNvPr>
          <p:cNvPicPr>
            <a:picLocks noChangeAspect="1"/>
          </p:cNvPicPr>
          <p:nvPr/>
        </p:nvPicPr>
        <p:blipFill>
          <a:blip r:embed="rId4"/>
          <a:srcRect/>
          <a:stretch/>
        </p:blipFill>
        <p:spPr>
          <a:xfrm>
            <a:off x="8630109" y="298882"/>
            <a:ext cx="3264288"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93144" y="1473715"/>
            <a:ext cx="4730118" cy="4855625"/>
          </a:xfrm>
          <a:prstGeom prst="rect">
            <a:avLst/>
          </a:prstGeom>
          <a:noFill/>
        </p:spPr>
        <p:txBody>
          <a:bodyPr wrap="square" rtlCol="0">
            <a:spAutoFit/>
          </a:bodyPr>
          <a:lstStyle/>
          <a:p>
            <a:pPr algn="l" rtl="0">
              <a:lnSpc>
                <a:spcPct val="150000"/>
              </a:lnSpc>
              <a:spcBef>
                <a:spcPts val="0"/>
              </a:spcBef>
              <a:spcAft>
                <a:spcPts val="0"/>
              </a:spcAft>
            </a:pPr>
            <a:r>
              <a:rPr lang="fr-FR" sz="1300" b="1" i="0" u="none" strike="noStrike" dirty="0">
                <a:solidFill>
                  <a:srgbClr val="000000"/>
                </a:solidFill>
                <a:effectLst/>
                <a:latin typeface="Century Gothic" panose="020B0502020202020204" pitchFamily="34" charset="0"/>
              </a:rPr>
              <a:t>Quand utiliser ce modèle : </a:t>
            </a:r>
            <a:r>
              <a:rPr lang="fr-FR" sz="1300" i="0" u="none" strike="noStrike" dirty="0">
                <a:solidFill>
                  <a:srgbClr val="000000"/>
                </a:solidFill>
                <a:effectLst/>
                <a:latin typeface="Century Gothic" panose="020B0502020202020204" pitchFamily="34" charset="0"/>
              </a:rPr>
              <a:t>utilisez le modèle de diagramme de données lorsque vous avez besoin de visualiser la façon dont les données circulent dans vos systèmes afin de faciliter l’identification et la compréhension de chaque étape, de l’entrée à la sortie. Il est parfait pour les projets visant à améliorer ou sécuriser les processus de données. </a:t>
            </a:r>
          </a:p>
          <a:p>
            <a:pPr algn="l" rtl="0">
              <a:lnSpc>
                <a:spcPct val="150000"/>
              </a:lnSpc>
              <a:spcBef>
                <a:spcPts val="0"/>
              </a:spcBef>
              <a:spcAft>
                <a:spcPts val="0"/>
              </a:spcAft>
            </a:pPr>
            <a:r>
              <a:rPr lang="fr-FR" sz="13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fr-FR" sz="1300" b="1" i="0" u="none" strike="noStrike" dirty="0">
                <a:solidFill>
                  <a:srgbClr val="000000"/>
                </a:solidFill>
                <a:effectLst/>
                <a:latin typeface="Century Gothic" panose="020B0502020202020204" pitchFamily="34" charset="0"/>
              </a:rPr>
              <a:t>Fonctionnalités notables du modèle : </a:t>
            </a:r>
            <a:r>
              <a:rPr lang="fr-FR" sz="1300" i="0" u="none" strike="noStrike" dirty="0">
                <a:solidFill>
                  <a:srgbClr val="000000"/>
                </a:solidFill>
                <a:effectLst/>
                <a:latin typeface="Century Gothic" panose="020B0502020202020204" pitchFamily="34" charset="0"/>
              </a:rPr>
              <a:t>ce modèle est conçu pour afficher clairement les voies de données et les points de stockage, ainsi que la façon dont les données sont traitées au sein de tout système. Il propose des éléments personnalisables pour représenter avec précision différents flux de données, ce qui facilite la détection d’éventuels goulets d’étranglement ou vulnérabilités dans le traitement des données. </a:t>
            </a: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5"/>
          <a:srcRect/>
          <a:stretch/>
        </p:blipFill>
        <p:spPr>
          <a:xfrm>
            <a:off x="5104227" y="1593797"/>
            <a:ext cx="6790170" cy="3819470"/>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extLst>
              <p:ext uri="{D42A27DB-BD31-4B8C-83A1-F6EECF244321}">
                <p14:modId xmlns:p14="http://schemas.microsoft.com/office/powerpoint/2010/main" val="1960537129"/>
              </p:ext>
            </p:extLst>
          </p:nvPr>
        </p:nvGraphicFramePr>
        <p:xfrm>
          <a:off x="256540" y="176704"/>
          <a:ext cx="11643359" cy="698500"/>
        </p:xfrm>
        <a:graphic>
          <a:graphicData uri="http://schemas.openxmlformats.org/drawingml/2006/table">
            <a:tbl>
              <a:tblPr>
                <a:tableStyleId>{5C22544A-7EE6-4342-B048-85BDC9FD1C3A}</a:tableStyleId>
              </a:tblPr>
              <a:tblGrid>
                <a:gridCol w="7863730">
                  <a:extLst>
                    <a:ext uri="{9D8B030D-6E8A-4147-A177-3AD203B41FA5}">
                      <a16:colId xmlns:a16="http://schemas.microsoft.com/office/drawing/2014/main" val="684787995"/>
                    </a:ext>
                  </a:extLst>
                </a:gridCol>
                <a:gridCol w="2474843">
                  <a:extLst>
                    <a:ext uri="{9D8B030D-6E8A-4147-A177-3AD203B41FA5}">
                      <a16:colId xmlns:a16="http://schemas.microsoft.com/office/drawing/2014/main" val="1194938607"/>
                    </a:ext>
                  </a:extLst>
                </a:gridCol>
                <a:gridCol w="1304786">
                  <a:extLst>
                    <a:ext uri="{9D8B030D-6E8A-4147-A177-3AD203B41FA5}">
                      <a16:colId xmlns:a16="http://schemas.microsoft.com/office/drawing/2014/main" val="2473674201"/>
                    </a:ext>
                  </a:extLst>
                </a:gridCol>
              </a:tblGrid>
              <a:tr h="254000">
                <a:tc>
                  <a:txBody>
                    <a:bodyPr/>
                    <a:lstStyle/>
                    <a:p>
                      <a:pPr algn="l" rtl="0" fontAlgn="ctr"/>
                      <a:r>
                        <a:rPr lang="fr-FR" sz="900" u="none" strike="noStrike">
                          <a:solidFill>
                            <a:schemeClr val="tx1">
                              <a:lumMod val="65000"/>
                              <a:lumOff val="35000"/>
                            </a:schemeClr>
                          </a:solidFill>
                          <a:effectLst/>
                          <a:latin typeface="Century Gothic" panose="020B0502020202020204" pitchFamily="34" charset="0"/>
                        </a:rPr>
                        <a:t>   PROCESSUS</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AUTEUR</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DATE</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rtl="0" fontAlgn="ctr"/>
                      <a:r>
                        <a:rPr lang="fr-FR" sz="1800" u="none" strike="noStrike">
                          <a:effectLst/>
                          <a:latin typeface="Century Gothic" panose="020B0502020202020204" pitchFamily="34" charset="0"/>
                        </a:rPr>
                        <a:t>Système de traitement des commandes client</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fr-FR" sz="1300" b="0" i="0" u="none" strike="noStrike">
                          <a:solidFill>
                            <a:schemeClr val="tx1"/>
                          </a:solidFill>
                          <a:effectLst/>
                          <a:latin typeface="Century Gothic" panose="020B0502020202020204" pitchFamily="34" charset="0"/>
                        </a:rPr>
                        <a:t>Petrus Nishimura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ctr"/>
                      <a:r>
                        <a:rPr lang="fr-FR" sz="1300" u="none" strike="noStrike">
                          <a:solidFill>
                            <a:schemeClr val="tx1"/>
                          </a:solidFill>
                          <a:effectLst/>
                          <a:latin typeface="Century Gothic" panose="020B0502020202020204" pitchFamily="34" charset="0"/>
                        </a:rPr>
                        <a:t>00/00/0000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3933300914"/>
                  </a:ext>
                </a:extLst>
              </a:tr>
            </a:tbl>
          </a:graphicData>
        </a:graphic>
      </p:graphicFrame>
      <p:cxnSp>
        <p:nvCxnSpPr>
          <p:cNvPr id="4" name="Straight Arrow Connector 3">
            <a:extLst>
              <a:ext uri="{FF2B5EF4-FFF2-40B4-BE49-F238E27FC236}">
                <a16:creationId xmlns:a16="http://schemas.microsoft.com/office/drawing/2014/main" id="{D09E6CEE-9896-AACC-3EE1-B59002FAA63D}"/>
              </a:ext>
            </a:extLst>
          </p:cNvPr>
          <p:cNvCxnSpPr/>
          <p:nvPr/>
        </p:nvCxnSpPr>
        <p:spPr>
          <a:xfrm>
            <a:off x="10329780" y="2337614"/>
            <a:ext cx="0" cy="445101"/>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 name="Text Box 173">
            <a:extLst>
              <a:ext uri="{FF2B5EF4-FFF2-40B4-BE49-F238E27FC236}">
                <a16:creationId xmlns:a16="http://schemas.microsoft.com/office/drawing/2014/main" id="{84A4BDFB-8E80-8D46-A4C4-6E3D3CA3C0A1}"/>
              </a:ext>
            </a:extLst>
          </p:cNvPr>
          <p:cNvSpPr txBox="1">
            <a:spLocks noChangeArrowheads="1"/>
          </p:cNvSpPr>
          <p:nvPr/>
        </p:nvSpPr>
        <p:spPr bwMode="auto">
          <a:xfrm>
            <a:off x="9021264" y="2164888"/>
            <a:ext cx="748398" cy="39267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200" b="1" i="0" u="none" strike="noStrike" baseline="0">
                <a:solidFill>
                  <a:schemeClr val="tx1">
                    <a:lumMod val="75000"/>
                    <a:lumOff val="25000"/>
                  </a:schemeClr>
                </a:solidFill>
                <a:latin typeface="Century Gothic" charset="0"/>
                <a:ea typeface="Century Gothic" charset="0"/>
                <a:cs typeface="Century Gothic" charset="0"/>
              </a:rPr>
              <a:t>NON</a:t>
            </a:r>
          </a:p>
        </p:txBody>
      </p:sp>
      <p:sp>
        <p:nvSpPr>
          <p:cNvPr id="6" name="Text Box 174">
            <a:extLst>
              <a:ext uri="{FF2B5EF4-FFF2-40B4-BE49-F238E27FC236}">
                <a16:creationId xmlns:a16="http://schemas.microsoft.com/office/drawing/2014/main" id="{55CEFCCA-67AA-7541-8D79-9F84BECBFDB7}"/>
              </a:ext>
            </a:extLst>
          </p:cNvPr>
          <p:cNvSpPr txBox="1">
            <a:spLocks noChangeArrowheads="1"/>
          </p:cNvSpPr>
          <p:nvPr/>
        </p:nvSpPr>
        <p:spPr bwMode="auto">
          <a:xfrm>
            <a:off x="10377220" y="2345335"/>
            <a:ext cx="521858" cy="39267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200" b="1" i="0" u="none" strike="noStrike" baseline="0">
                <a:solidFill>
                  <a:schemeClr val="tx1">
                    <a:lumMod val="75000"/>
                    <a:lumOff val="25000"/>
                  </a:schemeClr>
                </a:solidFill>
                <a:latin typeface="Century Gothic" charset="0"/>
                <a:ea typeface="Century Gothic" charset="0"/>
                <a:cs typeface="Century Gothic" charset="0"/>
              </a:rPr>
              <a:t>OUI</a:t>
            </a:r>
          </a:p>
        </p:txBody>
      </p:sp>
      <p:cxnSp>
        <p:nvCxnSpPr>
          <p:cNvPr id="7" name="Straight Arrow Connector 6">
            <a:extLst>
              <a:ext uri="{FF2B5EF4-FFF2-40B4-BE49-F238E27FC236}">
                <a16:creationId xmlns:a16="http://schemas.microsoft.com/office/drawing/2014/main" id="{29E43CD6-FCCC-674A-B971-74F2748AD34B}"/>
              </a:ext>
            </a:extLst>
          </p:cNvPr>
          <p:cNvCxnSpPr/>
          <p:nvPr/>
        </p:nvCxnSpPr>
        <p:spPr>
          <a:xfrm flipH="1">
            <a:off x="8827466" y="2036870"/>
            <a:ext cx="742243" cy="436368"/>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AutoShape 167">
            <a:extLst>
              <a:ext uri="{FF2B5EF4-FFF2-40B4-BE49-F238E27FC236}">
                <a16:creationId xmlns:a16="http://schemas.microsoft.com/office/drawing/2014/main" id="{FF600424-AEB3-8F4D-8470-B010DFE9E78A}"/>
              </a:ext>
            </a:extLst>
          </p:cNvPr>
          <p:cNvSpPr>
            <a:spLocks noChangeArrowheads="1"/>
          </p:cNvSpPr>
          <p:nvPr/>
        </p:nvSpPr>
        <p:spPr bwMode="auto">
          <a:xfrm>
            <a:off x="314879" y="2347808"/>
            <a:ext cx="2049473" cy="822960"/>
          </a:xfrm>
          <a:prstGeom prst="roundRect">
            <a:avLst>
              <a:gd name="adj" fmla="val 50000"/>
            </a:avLst>
          </a:prstGeom>
          <a:solidFill>
            <a:srgbClr val="9CE8BD"/>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200" b="0" i="0" u="none" strike="noStrike" baseline="0" dirty="0">
                <a:solidFill>
                  <a:srgbClr val="000000"/>
                </a:solidFill>
                <a:latin typeface="Century Gothic" charset="0"/>
                <a:ea typeface="Century Gothic" charset="0"/>
                <a:cs typeface="Century Gothic" charset="0"/>
              </a:rPr>
              <a:t>FIN : </a:t>
            </a:r>
          </a:p>
          <a:p>
            <a:pPr algn="ctr" rtl="0">
              <a:defRPr sz="1000"/>
            </a:pPr>
            <a:r>
              <a:rPr lang="fr-FR" sz="1200" b="0" i="0" u="none" strike="noStrike" baseline="0" dirty="0">
                <a:solidFill>
                  <a:srgbClr val="000000"/>
                </a:solidFill>
                <a:latin typeface="Century Gothic" charset="0"/>
                <a:ea typeface="Century Gothic" charset="0"/>
                <a:cs typeface="Century Gothic" charset="0"/>
              </a:rPr>
              <a:t>avertir le client de la rupture de stock.</a:t>
            </a:r>
          </a:p>
        </p:txBody>
      </p:sp>
      <p:sp>
        <p:nvSpPr>
          <p:cNvPr id="46" name="AutoShape 167">
            <a:extLst>
              <a:ext uri="{FF2B5EF4-FFF2-40B4-BE49-F238E27FC236}">
                <a16:creationId xmlns:a16="http://schemas.microsoft.com/office/drawing/2014/main" id="{8BE62BFD-4C7C-5144-8D25-E4E0E159AA61}"/>
              </a:ext>
            </a:extLst>
          </p:cNvPr>
          <p:cNvSpPr>
            <a:spLocks noChangeArrowheads="1"/>
          </p:cNvSpPr>
          <p:nvPr/>
        </p:nvSpPr>
        <p:spPr bwMode="auto">
          <a:xfrm>
            <a:off x="303809" y="1231895"/>
            <a:ext cx="2213048" cy="772678"/>
          </a:xfrm>
          <a:prstGeom prst="roundRect">
            <a:avLst>
              <a:gd name="adj" fmla="val 50000"/>
            </a:avLst>
          </a:prstGeom>
          <a:solidFill>
            <a:srgbClr val="DAF267"/>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600" b="0" i="0" u="none" strike="noStrike" baseline="0">
                <a:solidFill>
                  <a:srgbClr val="000000"/>
                </a:solidFill>
                <a:latin typeface="Century Gothic" charset="0"/>
                <a:ea typeface="Century Gothic" charset="0"/>
                <a:cs typeface="Century Gothic" charset="0"/>
              </a:rPr>
              <a:t>Commencer le traitement de la commande.</a:t>
            </a:r>
          </a:p>
        </p:txBody>
      </p:sp>
      <p:sp>
        <p:nvSpPr>
          <p:cNvPr id="47" name="AutoShape 169">
            <a:extLst>
              <a:ext uri="{FF2B5EF4-FFF2-40B4-BE49-F238E27FC236}">
                <a16:creationId xmlns:a16="http://schemas.microsoft.com/office/drawing/2014/main" id="{802F5FFB-1437-4B46-A70B-AA0DFD726A60}"/>
              </a:ext>
            </a:extLst>
          </p:cNvPr>
          <p:cNvSpPr>
            <a:spLocks noChangeArrowheads="1"/>
          </p:cNvSpPr>
          <p:nvPr/>
        </p:nvSpPr>
        <p:spPr bwMode="auto">
          <a:xfrm>
            <a:off x="3301804" y="1193689"/>
            <a:ext cx="2261378" cy="914400"/>
          </a:xfrm>
          <a:prstGeom prst="flowChartInputOutput">
            <a:avLst/>
          </a:prstGeom>
          <a:solidFill>
            <a:srgbClr val="FFC000"/>
          </a:solidFill>
          <a:ln w="12700">
            <a:noFill/>
            <a:miter lim="800000"/>
            <a:headEnd/>
            <a:tailEnd/>
          </a:ln>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400" b="0" i="0" u="none" strike="noStrike" baseline="0" dirty="0">
                <a:solidFill>
                  <a:srgbClr val="000000"/>
                </a:solidFill>
                <a:latin typeface="Century Gothic" charset="0"/>
                <a:ea typeface="Century Gothic" charset="0"/>
                <a:cs typeface="Century Gothic" charset="0"/>
              </a:rPr>
              <a:t>Le client passe une commande.</a:t>
            </a:r>
          </a:p>
        </p:txBody>
      </p:sp>
      <p:cxnSp>
        <p:nvCxnSpPr>
          <p:cNvPr id="48" name="Straight Arrow Connector 47">
            <a:extLst>
              <a:ext uri="{FF2B5EF4-FFF2-40B4-BE49-F238E27FC236}">
                <a16:creationId xmlns:a16="http://schemas.microsoft.com/office/drawing/2014/main" id="{1D36E455-2428-AC46-9D39-09F2701BD402}"/>
              </a:ext>
            </a:extLst>
          </p:cNvPr>
          <p:cNvCxnSpPr/>
          <p:nvPr/>
        </p:nvCxnSpPr>
        <p:spPr>
          <a:xfrm>
            <a:off x="2666517" y="1641818"/>
            <a:ext cx="594479"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B4BA79E-7D91-3740-9F67-38790C6C3BB8}"/>
              </a:ext>
            </a:extLst>
          </p:cNvPr>
          <p:cNvCxnSpPr/>
          <p:nvPr/>
        </p:nvCxnSpPr>
        <p:spPr>
          <a:xfrm>
            <a:off x="5465566" y="1653848"/>
            <a:ext cx="594479"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0" name="AutoShape 168">
            <a:extLst>
              <a:ext uri="{FF2B5EF4-FFF2-40B4-BE49-F238E27FC236}">
                <a16:creationId xmlns:a16="http://schemas.microsoft.com/office/drawing/2014/main" id="{D4C957FA-3E22-8D4E-A48B-BAA4E79A3804}"/>
              </a:ext>
            </a:extLst>
          </p:cNvPr>
          <p:cNvSpPr>
            <a:spLocks noChangeArrowheads="1"/>
          </p:cNvSpPr>
          <p:nvPr/>
        </p:nvSpPr>
        <p:spPr bwMode="auto">
          <a:xfrm>
            <a:off x="8906535" y="1002310"/>
            <a:ext cx="2846490" cy="1299214"/>
          </a:xfrm>
          <a:prstGeom prst="flowChartDecision">
            <a:avLst/>
          </a:prstGeom>
          <a:solidFill>
            <a:srgbClr val="F1C6E3"/>
          </a:solidFill>
          <a:ln w="12700">
            <a:noFill/>
            <a:miter lim="800000"/>
            <a:headEnd/>
            <a:tailEnd/>
          </a:ln>
          <a:effectLst/>
        </p:spPr>
        <p:txBody>
          <a:bodyPr wrap="square" lIns="0" tIns="0" rIns="0" bIns="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400" b="0" i="0" u="none" strike="noStrike" baseline="0">
                <a:solidFill>
                  <a:srgbClr val="000000"/>
                </a:solidFill>
                <a:latin typeface="Century Gothic" charset="0"/>
                <a:ea typeface="Century Gothic" charset="0"/>
                <a:cs typeface="Century Gothic" charset="0"/>
              </a:rPr>
              <a:t>Les informations client sont-elles valides ?</a:t>
            </a:r>
          </a:p>
        </p:txBody>
      </p:sp>
      <p:cxnSp>
        <p:nvCxnSpPr>
          <p:cNvPr id="51" name="Straight Arrow Connector 50">
            <a:extLst>
              <a:ext uri="{FF2B5EF4-FFF2-40B4-BE49-F238E27FC236}">
                <a16:creationId xmlns:a16="http://schemas.microsoft.com/office/drawing/2014/main" id="{66835B18-9FA0-BC4E-9F36-5F2DAE597B44}"/>
              </a:ext>
            </a:extLst>
          </p:cNvPr>
          <p:cNvCxnSpPr/>
          <p:nvPr/>
        </p:nvCxnSpPr>
        <p:spPr>
          <a:xfrm>
            <a:off x="8138103" y="1653848"/>
            <a:ext cx="594479"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2" name="AutoShape 166">
            <a:extLst>
              <a:ext uri="{FF2B5EF4-FFF2-40B4-BE49-F238E27FC236}">
                <a16:creationId xmlns:a16="http://schemas.microsoft.com/office/drawing/2014/main" id="{AB73FFA7-2CC8-EB47-8348-B755D3CA9FEE}"/>
              </a:ext>
            </a:extLst>
          </p:cNvPr>
          <p:cNvSpPr>
            <a:spLocks noChangeArrowheads="1"/>
          </p:cNvSpPr>
          <p:nvPr/>
        </p:nvSpPr>
        <p:spPr bwMode="auto">
          <a:xfrm>
            <a:off x="6210795" y="1190263"/>
            <a:ext cx="1802643" cy="914400"/>
          </a:xfrm>
          <a:prstGeom prst="flowChartProcess">
            <a:avLst/>
          </a:prstGeom>
          <a:solidFill>
            <a:srgbClr val="FF967E"/>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400" b="0" i="0" u="none" strike="noStrike" baseline="0" dirty="0">
                <a:solidFill>
                  <a:srgbClr val="000000"/>
                </a:solidFill>
                <a:latin typeface="Century Gothic" charset="0"/>
                <a:ea typeface="Century Gothic" charset="0"/>
                <a:cs typeface="Century Gothic" charset="0"/>
              </a:rPr>
              <a:t>Confirmer les informations client.</a:t>
            </a:r>
          </a:p>
        </p:txBody>
      </p:sp>
      <p:sp>
        <p:nvSpPr>
          <p:cNvPr id="53" name="AutoShape 166">
            <a:extLst>
              <a:ext uri="{FF2B5EF4-FFF2-40B4-BE49-F238E27FC236}">
                <a16:creationId xmlns:a16="http://schemas.microsoft.com/office/drawing/2014/main" id="{B32F001D-3231-F64E-A419-45FD470828D0}"/>
              </a:ext>
            </a:extLst>
          </p:cNvPr>
          <p:cNvSpPr>
            <a:spLocks noChangeArrowheads="1"/>
          </p:cNvSpPr>
          <p:nvPr/>
        </p:nvSpPr>
        <p:spPr bwMode="auto">
          <a:xfrm>
            <a:off x="9206998" y="2864517"/>
            <a:ext cx="2277177" cy="1085085"/>
          </a:xfrm>
          <a:prstGeom prst="flowChartProcess">
            <a:avLst/>
          </a:prstGeom>
          <a:solidFill>
            <a:srgbClr val="FF967E"/>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400" b="0" i="0" u="none" strike="noStrike" baseline="0">
                <a:solidFill>
                  <a:srgbClr val="000000"/>
                </a:solidFill>
                <a:latin typeface="Century Gothic" charset="0"/>
                <a:ea typeface="Century Gothic" charset="0"/>
                <a:cs typeface="Century Gothic" charset="0"/>
              </a:rPr>
              <a:t>Vérifier la disponibilité des produits dans le stock.</a:t>
            </a:r>
          </a:p>
        </p:txBody>
      </p:sp>
      <p:sp>
        <p:nvSpPr>
          <p:cNvPr id="54" name="AutoShape 168">
            <a:extLst>
              <a:ext uri="{FF2B5EF4-FFF2-40B4-BE49-F238E27FC236}">
                <a16:creationId xmlns:a16="http://schemas.microsoft.com/office/drawing/2014/main" id="{4D6448AA-3746-DC40-AC00-F2382DD1243E}"/>
              </a:ext>
            </a:extLst>
          </p:cNvPr>
          <p:cNvSpPr>
            <a:spLocks noChangeArrowheads="1"/>
          </p:cNvSpPr>
          <p:nvPr/>
        </p:nvSpPr>
        <p:spPr bwMode="auto">
          <a:xfrm>
            <a:off x="3150299" y="2770685"/>
            <a:ext cx="2846490" cy="1299214"/>
          </a:xfrm>
          <a:prstGeom prst="flowChartDecision">
            <a:avLst/>
          </a:prstGeom>
          <a:solidFill>
            <a:srgbClr val="F1C6E3"/>
          </a:solidFill>
          <a:ln w="12700">
            <a:noFill/>
            <a:miter lim="800000"/>
            <a:headEnd/>
            <a:tailEnd/>
          </a:ln>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400" b="0" i="0" u="none" strike="noStrike" baseline="0">
                <a:solidFill>
                  <a:srgbClr val="000000"/>
                </a:solidFill>
                <a:latin typeface="Century Gothic" charset="0"/>
                <a:ea typeface="Century Gothic" charset="0"/>
                <a:cs typeface="Century Gothic" charset="0"/>
              </a:rPr>
              <a:t>Le produit est-il disponible ?</a:t>
            </a:r>
          </a:p>
        </p:txBody>
      </p:sp>
      <p:sp>
        <p:nvSpPr>
          <p:cNvPr id="55" name="AutoShape 167">
            <a:extLst>
              <a:ext uri="{FF2B5EF4-FFF2-40B4-BE49-F238E27FC236}">
                <a16:creationId xmlns:a16="http://schemas.microsoft.com/office/drawing/2014/main" id="{53EFCBFF-2C37-2B4B-BD08-BF1764C82EA5}"/>
              </a:ext>
            </a:extLst>
          </p:cNvPr>
          <p:cNvSpPr>
            <a:spLocks noChangeArrowheads="1"/>
          </p:cNvSpPr>
          <p:nvPr/>
        </p:nvSpPr>
        <p:spPr bwMode="auto">
          <a:xfrm>
            <a:off x="6376322" y="2347808"/>
            <a:ext cx="2451144" cy="822960"/>
          </a:xfrm>
          <a:prstGeom prst="roundRect">
            <a:avLst>
              <a:gd name="adj" fmla="val 50000"/>
            </a:avLst>
          </a:prstGeom>
          <a:solidFill>
            <a:srgbClr val="9CE8BD"/>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200" b="0" i="0" u="none" strike="noStrike" baseline="0" dirty="0">
                <a:solidFill>
                  <a:srgbClr val="000000"/>
                </a:solidFill>
                <a:latin typeface="Century Gothic" charset="0"/>
                <a:ea typeface="Century Gothic" charset="0"/>
                <a:cs typeface="Century Gothic" charset="0"/>
              </a:rPr>
              <a:t>FIN :</a:t>
            </a:r>
          </a:p>
          <a:p>
            <a:pPr algn="ctr" rtl="0">
              <a:defRPr sz="1000"/>
            </a:pPr>
            <a:r>
              <a:rPr lang="fr-FR" sz="1200" b="0" i="0" u="none" strike="noStrike" baseline="0" dirty="0">
                <a:solidFill>
                  <a:srgbClr val="000000"/>
                </a:solidFill>
                <a:latin typeface="Century Gothic" charset="0"/>
                <a:ea typeface="Century Gothic" charset="0"/>
                <a:cs typeface="Century Gothic" charset="0"/>
              </a:rPr>
              <a:t>revenir vers le client pour corriger la commande.</a:t>
            </a:r>
          </a:p>
        </p:txBody>
      </p:sp>
      <p:cxnSp>
        <p:nvCxnSpPr>
          <p:cNvPr id="56" name="Straight Arrow Connector 55">
            <a:extLst>
              <a:ext uri="{FF2B5EF4-FFF2-40B4-BE49-F238E27FC236}">
                <a16:creationId xmlns:a16="http://schemas.microsoft.com/office/drawing/2014/main" id="{43230382-270E-FB4A-950E-751AA4A576C4}"/>
              </a:ext>
            </a:extLst>
          </p:cNvPr>
          <p:cNvCxnSpPr/>
          <p:nvPr/>
        </p:nvCxnSpPr>
        <p:spPr>
          <a:xfrm flipH="1">
            <a:off x="2636350" y="3925542"/>
            <a:ext cx="1415338" cy="655622"/>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7" name="Text Box 173">
            <a:extLst>
              <a:ext uri="{FF2B5EF4-FFF2-40B4-BE49-F238E27FC236}">
                <a16:creationId xmlns:a16="http://schemas.microsoft.com/office/drawing/2014/main" id="{C9D0F8F4-17A0-B949-A3AF-3B11977CAB25}"/>
              </a:ext>
            </a:extLst>
          </p:cNvPr>
          <p:cNvSpPr txBox="1">
            <a:spLocks noChangeArrowheads="1"/>
          </p:cNvSpPr>
          <p:nvPr/>
        </p:nvSpPr>
        <p:spPr bwMode="auto">
          <a:xfrm>
            <a:off x="2553406" y="2886674"/>
            <a:ext cx="748398" cy="39267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200" b="1" i="0" u="none" strike="noStrike" baseline="0">
                <a:solidFill>
                  <a:schemeClr val="tx1">
                    <a:lumMod val="75000"/>
                    <a:lumOff val="25000"/>
                  </a:schemeClr>
                </a:solidFill>
                <a:latin typeface="Century Gothic" charset="0"/>
                <a:ea typeface="Century Gothic" charset="0"/>
                <a:cs typeface="Century Gothic" charset="0"/>
              </a:rPr>
              <a:t>NON</a:t>
            </a:r>
          </a:p>
        </p:txBody>
      </p:sp>
      <p:sp>
        <p:nvSpPr>
          <p:cNvPr id="58" name="Text Box 174">
            <a:extLst>
              <a:ext uri="{FF2B5EF4-FFF2-40B4-BE49-F238E27FC236}">
                <a16:creationId xmlns:a16="http://schemas.microsoft.com/office/drawing/2014/main" id="{B25D0CE0-5E8E-C84C-8BAE-097A0060CC33}"/>
              </a:ext>
            </a:extLst>
          </p:cNvPr>
          <p:cNvSpPr txBox="1">
            <a:spLocks noChangeArrowheads="1"/>
          </p:cNvSpPr>
          <p:nvPr/>
        </p:nvSpPr>
        <p:spPr bwMode="auto">
          <a:xfrm>
            <a:off x="3434947" y="4113710"/>
            <a:ext cx="521858" cy="39267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200" b="1" i="0" u="none" strike="noStrike" baseline="0">
                <a:solidFill>
                  <a:schemeClr val="tx1">
                    <a:lumMod val="75000"/>
                    <a:lumOff val="25000"/>
                  </a:schemeClr>
                </a:solidFill>
                <a:latin typeface="Century Gothic" charset="0"/>
                <a:ea typeface="Century Gothic" charset="0"/>
                <a:cs typeface="Century Gothic" charset="0"/>
              </a:rPr>
              <a:t>OUI</a:t>
            </a:r>
          </a:p>
        </p:txBody>
      </p:sp>
      <p:cxnSp>
        <p:nvCxnSpPr>
          <p:cNvPr id="59" name="Straight Arrow Connector 58">
            <a:extLst>
              <a:ext uri="{FF2B5EF4-FFF2-40B4-BE49-F238E27FC236}">
                <a16:creationId xmlns:a16="http://schemas.microsoft.com/office/drawing/2014/main" id="{C6AEC346-2FA3-8640-A42D-7313EFF6F08A}"/>
              </a:ext>
            </a:extLst>
          </p:cNvPr>
          <p:cNvCxnSpPr/>
          <p:nvPr/>
        </p:nvCxnSpPr>
        <p:spPr>
          <a:xfrm flipH="1" flipV="1">
            <a:off x="2337623" y="3023310"/>
            <a:ext cx="732306" cy="352274"/>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60" name="AutoShape 169">
            <a:extLst>
              <a:ext uri="{FF2B5EF4-FFF2-40B4-BE49-F238E27FC236}">
                <a16:creationId xmlns:a16="http://schemas.microsoft.com/office/drawing/2014/main" id="{039F2947-7263-5B4C-8984-E423BF32686F}"/>
              </a:ext>
            </a:extLst>
          </p:cNvPr>
          <p:cNvSpPr>
            <a:spLocks noChangeArrowheads="1"/>
          </p:cNvSpPr>
          <p:nvPr/>
        </p:nvSpPr>
        <p:spPr bwMode="auto">
          <a:xfrm>
            <a:off x="145671" y="4593824"/>
            <a:ext cx="2372075" cy="822960"/>
          </a:xfrm>
          <a:prstGeom prst="flowChartInputOutput">
            <a:avLst/>
          </a:prstGeom>
          <a:solidFill>
            <a:srgbClr val="FFC000"/>
          </a:solidFill>
          <a:ln w="12700">
            <a:noFill/>
            <a:miter lim="800000"/>
            <a:headEnd/>
            <a:tailEnd/>
          </a:ln>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400" b="0" i="0" u="none" strike="noStrike" baseline="0" dirty="0">
                <a:solidFill>
                  <a:srgbClr val="000000"/>
                </a:solidFill>
                <a:latin typeface="Century Gothic" charset="0"/>
                <a:ea typeface="Century Gothic" charset="0"/>
                <a:cs typeface="Century Gothic" charset="0"/>
              </a:rPr>
              <a:t>Générer la confirmation de la commande.</a:t>
            </a:r>
          </a:p>
        </p:txBody>
      </p:sp>
      <p:cxnSp>
        <p:nvCxnSpPr>
          <p:cNvPr id="61" name="Straight Arrow Connector 60">
            <a:extLst>
              <a:ext uri="{FF2B5EF4-FFF2-40B4-BE49-F238E27FC236}">
                <a16:creationId xmlns:a16="http://schemas.microsoft.com/office/drawing/2014/main" id="{BC8CAD74-4B4D-3742-864E-EF2FF8A5A53A}"/>
              </a:ext>
            </a:extLst>
          </p:cNvPr>
          <p:cNvCxnSpPr>
            <a:cxnSpLocks/>
          </p:cNvCxnSpPr>
          <p:nvPr/>
        </p:nvCxnSpPr>
        <p:spPr>
          <a:xfrm flipH="1">
            <a:off x="6123300" y="3402248"/>
            <a:ext cx="2897964"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C8B1346-5769-8C49-9412-3CAE0E47E986}"/>
              </a:ext>
            </a:extLst>
          </p:cNvPr>
          <p:cNvCxnSpPr>
            <a:cxnSpLocks/>
          </p:cNvCxnSpPr>
          <p:nvPr/>
        </p:nvCxnSpPr>
        <p:spPr>
          <a:xfrm>
            <a:off x="2429309" y="5005304"/>
            <a:ext cx="594479"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03D7009-9744-2B4D-90F6-7ED14342DCE5}"/>
              </a:ext>
            </a:extLst>
          </p:cNvPr>
          <p:cNvCxnSpPr>
            <a:cxnSpLocks/>
          </p:cNvCxnSpPr>
          <p:nvPr/>
        </p:nvCxnSpPr>
        <p:spPr>
          <a:xfrm>
            <a:off x="5225134" y="5005304"/>
            <a:ext cx="594479"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64" name="AutoShape 166">
            <a:extLst>
              <a:ext uri="{FF2B5EF4-FFF2-40B4-BE49-F238E27FC236}">
                <a16:creationId xmlns:a16="http://schemas.microsoft.com/office/drawing/2014/main" id="{996523E9-96DC-9446-814B-1DCEECF63F5D}"/>
              </a:ext>
            </a:extLst>
          </p:cNvPr>
          <p:cNvSpPr>
            <a:spLocks noChangeArrowheads="1"/>
          </p:cNvSpPr>
          <p:nvPr/>
        </p:nvSpPr>
        <p:spPr bwMode="auto">
          <a:xfrm>
            <a:off x="3149410" y="4593824"/>
            <a:ext cx="1920240" cy="822960"/>
          </a:xfrm>
          <a:prstGeom prst="flowChartProcess">
            <a:avLst/>
          </a:prstGeom>
          <a:solidFill>
            <a:srgbClr val="FF967E"/>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400" b="0" i="0" u="none" strike="noStrike" baseline="0">
                <a:solidFill>
                  <a:srgbClr val="000000"/>
                </a:solidFill>
                <a:latin typeface="Century Gothic" charset="0"/>
                <a:ea typeface="Century Gothic" charset="0"/>
                <a:cs typeface="Century Gothic" charset="0"/>
              </a:rPr>
              <a:t>Préparer le produit pour l’expédition.</a:t>
            </a:r>
          </a:p>
        </p:txBody>
      </p:sp>
      <p:sp>
        <p:nvSpPr>
          <p:cNvPr id="65" name="AutoShape 169">
            <a:extLst>
              <a:ext uri="{FF2B5EF4-FFF2-40B4-BE49-F238E27FC236}">
                <a16:creationId xmlns:a16="http://schemas.microsoft.com/office/drawing/2014/main" id="{0EF0F3AA-8AE8-3F43-94BB-7334DC93141E}"/>
              </a:ext>
            </a:extLst>
          </p:cNvPr>
          <p:cNvSpPr>
            <a:spLocks noChangeArrowheads="1"/>
          </p:cNvSpPr>
          <p:nvPr/>
        </p:nvSpPr>
        <p:spPr bwMode="auto">
          <a:xfrm>
            <a:off x="8547100" y="4593824"/>
            <a:ext cx="3403597" cy="822960"/>
          </a:xfrm>
          <a:prstGeom prst="flowChartInputOutput">
            <a:avLst/>
          </a:prstGeom>
          <a:solidFill>
            <a:srgbClr val="FFC000"/>
          </a:solidFill>
          <a:ln w="12700">
            <a:noFill/>
            <a:miter lim="800000"/>
            <a:headEnd/>
            <a:tailEnd/>
          </a:ln>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400" b="0" i="0" u="none" strike="noStrike" baseline="0">
                <a:solidFill>
                  <a:srgbClr val="000000"/>
                </a:solidFill>
                <a:latin typeface="Century Gothic" charset="0"/>
                <a:ea typeface="Century Gothic" charset="0"/>
                <a:cs typeface="Century Gothic" charset="0"/>
              </a:rPr>
              <a:t>Remettre le produit </a:t>
            </a:r>
          </a:p>
          <a:p>
            <a:pPr algn="ctr" rtl="0">
              <a:defRPr sz="1000"/>
            </a:pPr>
            <a:r>
              <a:rPr lang="fr-FR" sz="1400" b="0" i="0" u="none" strike="noStrike" baseline="0">
                <a:solidFill>
                  <a:srgbClr val="000000"/>
                </a:solidFill>
                <a:latin typeface="Century Gothic" charset="0"/>
                <a:ea typeface="Century Gothic" charset="0"/>
                <a:cs typeface="Century Gothic" charset="0"/>
              </a:rPr>
              <a:t>au service de livraison.</a:t>
            </a:r>
          </a:p>
        </p:txBody>
      </p:sp>
      <p:cxnSp>
        <p:nvCxnSpPr>
          <p:cNvPr id="66" name="Straight Arrow Connector 65">
            <a:extLst>
              <a:ext uri="{FF2B5EF4-FFF2-40B4-BE49-F238E27FC236}">
                <a16:creationId xmlns:a16="http://schemas.microsoft.com/office/drawing/2014/main" id="{CAE6CAF2-39A9-FC49-AD24-3F5CD062CF89}"/>
              </a:ext>
            </a:extLst>
          </p:cNvPr>
          <p:cNvCxnSpPr>
            <a:cxnSpLocks/>
          </p:cNvCxnSpPr>
          <p:nvPr/>
        </p:nvCxnSpPr>
        <p:spPr>
          <a:xfrm>
            <a:off x="7972630" y="5005304"/>
            <a:ext cx="594479"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AutoShape 166">
            <a:extLst>
              <a:ext uri="{FF2B5EF4-FFF2-40B4-BE49-F238E27FC236}">
                <a16:creationId xmlns:a16="http://schemas.microsoft.com/office/drawing/2014/main" id="{B9165CB5-711E-3C44-9BED-30F898BF4E66}"/>
              </a:ext>
            </a:extLst>
          </p:cNvPr>
          <p:cNvSpPr>
            <a:spLocks noChangeArrowheads="1"/>
          </p:cNvSpPr>
          <p:nvPr/>
        </p:nvSpPr>
        <p:spPr bwMode="auto">
          <a:xfrm>
            <a:off x="5995196" y="4593824"/>
            <a:ext cx="1920240" cy="822960"/>
          </a:xfrm>
          <a:prstGeom prst="flowChartProcess">
            <a:avLst/>
          </a:prstGeom>
          <a:solidFill>
            <a:srgbClr val="FF967E"/>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400" b="0" i="0" u="none" strike="noStrike" baseline="0" dirty="0">
                <a:solidFill>
                  <a:srgbClr val="000000"/>
                </a:solidFill>
                <a:latin typeface="Century Gothic" charset="0"/>
                <a:ea typeface="Century Gothic" charset="0"/>
                <a:cs typeface="Century Gothic" charset="0"/>
              </a:rPr>
              <a:t>Mettre les niveaux</a:t>
            </a:r>
            <a:br>
              <a:rPr lang="fr-FR" sz="1400" b="0" i="0" u="none" strike="noStrike" baseline="0" dirty="0">
                <a:solidFill>
                  <a:srgbClr val="000000"/>
                </a:solidFill>
                <a:latin typeface="Century Gothic" charset="0"/>
                <a:ea typeface="Century Gothic" charset="0"/>
                <a:cs typeface="Century Gothic" charset="0"/>
              </a:rPr>
            </a:br>
            <a:r>
              <a:rPr lang="fr-FR" sz="1400" b="0" i="0" u="none" strike="noStrike" baseline="0" dirty="0">
                <a:solidFill>
                  <a:srgbClr val="000000"/>
                </a:solidFill>
                <a:latin typeface="Century Gothic" charset="0"/>
                <a:ea typeface="Century Gothic" charset="0"/>
                <a:cs typeface="Century Gothic" charset="0"/>
              </a:rPr>
              <a:t>de l’inventaire </a:t>
            </a:r>
          </a:p>
          <a:p>
            <a:pPr algn="ctr" rtl="0">
              <a:defRPr sz="1000"/>
            </a:pPr>
            <a:r>
              <a:rPr lang="fr-FR" sz="1400" b="0" i="0" u="none" strike="noStrike" baseline="0" dirty="0">
                <a:solidFill>
                  <a:srgbClr val="000000"/>
                </a:solidFill>
                <a:latin typeface="Century Gothic" charset="0"/>
                <a:ea typeface="Century Gothic" charset="0"/>
                <a:cs typeface="Century Gothic" charset="0"/>
              </a:rPr>
              <a:t>à jour.</a:t>
            </a:r>
          </a:p>
        </p:txBody>
      </p:sp>
      <p:sp>
        <p:nvSpPr>
          <p:cNvPr id="68" name="AutoShape 167">
            <a:extLst>
              <a:ext uri="{FF2B5EF4-FFF2-40B4-BE49-F238E27FC236}">
                <a16:creationId xmlns:a16="http://schemas.microsoft.com/office/drawing/2014/main" id="{4084EC94-F510-6D47-ABCA-B423BAA4ED50}"/>
              </a:ext>
            </a:extLst>
          </p:cNvPr>
          <p:cNvSpPr>
            <a:spLocks noChangeArrowheads="1"/>
          </p:cNvSpPr>
          <p:nvPr/>
        </p:nvSpPr>
        <p:spPr bwMode="auto">
          <a:xfrm>
            <a:off x="9033046" y="5857818"/>
            <a:ext cx="2451144" cy="822960"/>
          </a:xfrm>
          <a:prstGeom prst="roundRect">
            <a:avLst>
              <a:gd name="adj" fmla="val 50000"/>
            </a:avLst>
          </a:prstGeom>
          <a:solidFill>
            <a:srgbClr val="9CE8BD"/>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200" b="0" i="0" u="none" strike="noStrike" baseline="0" dirty="0">
                <a:solidFill>
                  <a:srgbClr val="000000"/>
                </a:solidFill>
                <a:latin typeface="Century Gothic" charset="0"/>
                <a:ea typeface="Century Gothic" charset="0"/>
                <a:cs typeface="Century Gothic" charset="0"/>
              </a:rPr>
              <a:t>FIN :</a:t>
            </a:r>
          </a:p>
          <a:p>
            <a:pPr algn="ctr" rtl="0">
              <a:defRPr sz="1000"/>
            </a:pPr>
            <a:r>
              <a:rPr lang="fr-FR" sz="1200" b="0" i="0" u="none" strike="noStrike" baseline="0" dirty="0">
                <a:solidFill>
                  <a:srgbClr val="000000"/>
                </a:solidFill>
                <a:latin typeface="Century Gothic" charset="0"/>
                <a:ea typeface="Century Gothic" charset="0"/>
                <a:cs typeface="Century Gothic" charset="0"/>
              </a:rPr>
              <a:t>traitement de la commande terminé.</a:t>
            </a:r>
          </a:p>
        </p:txBody>
      </p:sp>
      <p:cxnSp>
        <p:nvCxnSpPr>
          <p:cNvPr id="69" name="Straight Arrow Connector 68">
            <a:extLst>
              <a:ext uri="{FF2B5EF4-FFF2-40B4-BE49-F238E27FC236}">
                <a16:creationId xmlns:a16="http://schemas.microsoft.com/office/drawing/2014/main" id="{4BEA70BC-1DF1-5443-9BB8-34E8B366EC0C}"/>
              </a:ext>
            </a:extLst>
          </p:cNvPr>
          <p:cNvCxnSpPr/>
          <p:nvPr/>
        </p:nvCxnSpPr>
        <p:spPr>
          <a:xfrm>
            <a:off x="10313966" y="5474701"/>
            <a:ext cx="0" cy="312774"/>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6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582FE0A-1B46-0B58-B246-E7058E6A7C05}"/>
              </a:ext>
            </a:extLst>
          </p:cNvPr>
          <p:cNvSpPr/>
          <p:nvPr/>
        </p:nvSpPr>
        <p:spPr>
          <a:xfrm>
            <a:off x="249703" y="946960"/>
            <a:ext cx="11662896" cy="1275540"/>
          </a:xfrm>
          <a:prstGeom prst="rect">
            <a:avLst/>
          </a:prstGeom>
          <a:gradFill>
            <a:gsLst>
              <a:gs pos="19000">
                <a:srgbClr val="BD9CB1"/>
              </a:gs>
              <a:gs pos="84000">
                <a:srgbClr val="F1C6E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extLst>
              <p:ext uri="{D42A27DB-BD31-4B8C-83A1-F6EECF244321}">
                <p14:modId xmlns:p14="http://schemas.microsoft.com/office/powerpoint/2010/main" val="4116314414"/>
              </p:ext>
            </p:extLst>
          </p:nvPr>
        </p:nvGraphicFramePr>
        <p:xfrm>
          <a:off x="256540" y="176704"/>
          <a:ext cx="11643359" cy="698500"/>
        </p:xfrm>
        <a:graphic>
          <a:graphicData uri="http://schemas.openxmlformats.org/drawingml/2006/table">
            <a:tbl>
              <a:tblPr>
                <a:tableStyleId>{5C22544A-7EE6-4342-B048-85BDC9FD1C3A}</a:tableStyleId>
              </a:tblPr>
              <a:tblGrid>
                <a:gridCol w="7863730">
                  <a:extLst>
                    <a:ext uri="{9D8B030D-6E8A-4147-A177-3AD203B41FA5}">
                      <a16:colId xmlns:a16="http://schemas.microsoft.com/office/drawing/2014/main" val="684787995"/>
                    </a:ext>
                  </a:extLst>
                </a:gridCol>
                <a:gridCol w="2474843">
                  <a:extLst>
                    <a:ext uri="{9D8B030D-6E8A-4147-A177-3AD203B41FA5}">
                      <a16:colId xmlns:a16="http://schemas.microsoft.com/office/drawing/2014/main" val="1194938607"/>
                    </a:ext>
                  </a:extLst>
                </a:gridCol>
                <a:gridCol w="1304786">
                  <a:extLst>
                    <a:ext uri="{9D8B030D-6E8A-4147-A177-3AD203B41FA5}">
                      <a16:colId xmlns:a16="http://schemas.microsoft.com/office/drawing/2014/main" val="2473674201"/>
                    </a:ext>
                  </a:extLst>
                </a:gridCol>
              </a:tblGrid>
              <a:tr h="254000">
                <a:tc>
                  <a:txBody>
                    <a:bodyPr/>
                    <a:lstStyle/>
                    <a:p>
                      <a:pPr algn="l" rtl="0" fontAlgn="ctr"/>
                      <a:r>
                        <a:rPr lang="fr-FR" sz="900" u="none" strike="noStrike">
                          <a:solidFill>
                            <a:schemeClr val="tx1">
                              <a:lumMod val="65000"/>
                              <a:lumOff val="35000"/>
                            </a:schemeClr>
                          </a:solidFill>
                          <a:effectLst/>
                          <a:latin typeface="Century Gothic" panose="020B0502020202020204" pitchFamily="34" charset="0"/>
                        </a:rPr>
                        <a:t>   PROCESSUS</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AUTEUR</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DATE</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fontAlgn="ctr"/>
                      <a:endParaRPr lang="en-US" sz="18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3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endParaRPr lang="en-US" sz="13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3933300914"/>
                  </a:ext>
                </a:extLst>
              </a:tr>
            </a:tbl>
          </a:graphicData>
        </a:graphic>
      </p:graphicFrame>
      <p:sp>
        <p:nvSpPr>
          <p:cNvPr id="8" name="Text Box 174">
            <a:extLst>
              <a:ext uri="{FF2B5EF4-FFF2-40B4-BE49-F238E27FC236}">
                <a16:creationId xmlns:a16="http://schemas.microsoft.com/office/drawing/2014/main" id="{02F9084D-C6EF-EF83-4E20-84D3B056392F}"/>
              </a:ext>
            </a:extLst>
          </p:cNvPr>
          <p:cNvSpPr txBox="1">
            <a:spLocks noChangeArrowheads="1"/>
          </p:cNvSpPr>
          <p:nvPr/>
        </p:nvSpPr>
        <p:spPr bwMode="auto">
          <a:xfrm>
            <a:off x="8045366" y="1243503"/>
            <a:ext cx="571244"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tx1">
                    <a:lumMod val="75000"/>
                    <a:lumOff val="25000"/>
                  </a:schemeClr>
                </a:solidFill>
                <a:latin typeface="Century Gothic" charset="0"/>
                <a:ea typeface="Century Gothic" charset="0"/>
                <a:cs typeface="Century Gothic" charset="0"/>
              </a:rPr>
              <a:t>OUI</a:t>
            </a:r>
          </a:p>
        </p:txBody>
      </p:sp>
      <p:cxnSp>
        <p:nvCxnSpPr>
          <p:cNvPr id="9" name="Straight Arrow Connector 8">
            <a:extLst>
              <a:ext uri="{FF2B5EF4-FFF2-40B4-BE49-F238E27FC236}">
                <a16:creationId xmlns:a16="http://schemas.microsoft.com/office/drawing/2014/main" id="{3A45C547-6B30-5FE7-590F-1A9A7F45C03B}"/>
              </a:ext>
            </a:extLst>
          </p:cNvPr>
          <p:cNvCxnSpPr/>
          <p:nvPr/>
        </p:nvCxnSpPr>
        <p:spPr>
          <a:xfrm>
            <a:off x="8515010" y="1577775"/>
            <a:ext cx="696561" cy="491228"/>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0" name="Text Box 174">
            <a:extLst>
              <a:ext uri="{FF2B5EF4-FFF2-40B4-BE49-F238E27FC236}">
                <a16:creationId xmlns:a16="http://schemas.microsoft.com/office/drawing/2014/main" id="{7374225B-EC5F-DED8-E912-74F0366D5C1E}"/>
              </a:ext>
            </a:extLst>
          </p:cNvPr>
          <p:cNvSpPr txBox="1">
            <a:spLocks noChangeArrowheads="1"/>
          </p:cNvSpPr>
          <p:nvPr/>
        </p:nvSpPr>
        <p:spPr bwMode="auto">
          <a:xfrm>
            <a:off x="8344733" y="1078403"/>
            <a:ext cx="571244"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tx1">
                    <a:lumMod val="75000"/>
                    <a:lumOff val="25000"/>
                  </a:schemeClr>
                </a:solidFill>
                <a:latin typeface="Century Gothic" charset="0"/>
                <a:ea typeface="Century Gothic" charset="0"/>
                <a:cs typeface="Century Gothic" charset="0"/>
              </a:rPr>
              <a:t>NON</a:t>
            </a:r>
          </a:p>
        </p:txBody>
      </p:sp>
      <p:cxnSp>
        <p:nvCxnSpPr>
          <p:cNvPr id="11" name="Straight Arrow Connector 10">
            <a:extLst>
              <a:ext uri="{FF2B5EF4-FFF2-40B4-BE49-F238E27FC236}">
                <a16:creationId xmlns:a16="http://schemas.microsoft.com/office/drawing/2014/main" id="{3C2EBF9C-4AC0-00E1-C515-523B15DBB4E2}"/>
              </a:ext>
            </a:extLst>
          </p:cNvPr>
          <p:cNvCxnSpPr/>
          <p:nvPr/>
        </p:nvCxnSpPr>
        <p:spPr>
          <a:xfrm>
            <a:off x="8839777" y="1285675"/>
            <a:ext cx="457200"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Text Box 174">
            <a:extLst>
              <a:ext uri="{FF2B5EF4-FFF2-40B4-BE49-F238E27FC236}">
                <a16:creationId xmlns:a16="http://schemas.microsoft.com/office/drawing/2014/main" id="{0E8D7129-FD1C-B5DC-65F2-43C748B1DA08}"/>
              </a:ext>
            </a:extLst>
          </p:cNvPr>
          <p:cNvSpPr txBox="1">
            <a:spLocks noChangeArrowheads="1"/>
          </p:cNvSpPr>
          <p:nvPr/>
        </p:nvSpPr>
        <p:spPr bwMode="auto">
          <a:xfrm rot="16200000">
            <a:off x="-220212" y="1374817"/>
            <a:ext cx="1460502" cy="4612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vert="vert270"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600" b="0" i="0" u="none" strike="noStrike" baseline="0" dirty="0">
                <a:solidFill>
                  <a:schemeClr val="bg1"/>
                </a:solidFill>
                <a:latin typeface="Century Gothic" charset="0"/>
                <a:ea typeface="Century Gothic" charset="0"/>
                <a:cs typeface="Century Gothic" charset="0"/>
              </a:rPr>
              <a:t>– LÉGENDE –</a:t>
            </a:r>
          </a:p>
        </p:txBody>
      </p:sp>
      <p:sp>
        <p:nvSpPr>
          <p:cNvPr id="13" name="AutoShape 167">
            <a:extLst>
              <a:ext uri="{FF2B5EF4-FFF2-40B4-BE49-F238E27FC236}">
                <a16:creationId xmlns:a16="http://schemas.microsoft.com/office/drawing/2014/main" id="{F0C055A4-DBD4-8717-98CA-A2025814B764}"/>
              </a:ext>
            </a:extLst>
          </p:cNvPr>
          <p:cNvSpPr>
            <a:spLocks noChangeArrowheads="1"/>
          </p:cNvSpPr>
          <p:nvPr/>
        </p:nvSpPr>
        <p:spPr bwMode="auto">
          <a:xfrm>
            <a:off x="866957" y="1155679"/>
            <a:ext cx="1371600" cy="815728"/>
          </a:xfrm>
          <a:prstGeom prst="roundRect">
            <a:avLst>
              <a:gd name="adj" fmla="val 50000"/>
            </a:avLst>
          </a:prstGeom>
          <a:solidFill>
            <a:srgbClr val="DAF267"/>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0" i="0" u="none" strike="noStrike" baseline="0" dirty="0">
                <a:solidFill>
                  <a:srgbClr val="000000"/>
                </a:solidFill>
                <a:latin typeface="Century Gothic" charset="0"/>
                <a:ea typeface="Century Gothic" charset="0"/>
                <a:cs typeface="Century Gothic" charset="0"/>
              </a:rPr>
              <a:t>OVALE : </a:t>
            </a:r>
          </a:p>
          <a:p>
            <a:pPr algn="ctr" rtl="0">
              <a:defRPr sz="1000"/>
            </a:pPr>
            <a:r>
              <a:rPr lang="fr-FR" sz="1100" b="0" i="0" u="none" strike="noStrike" baseline="0" dirty="0">
                <a:solidFill>
                  <a:srgbClr val="000000"/>
                </a:solidFill>
                <a:latin typeface="Century Gothic" charset="0"/>
                <a:ea typeface="Century Gothic" charset="0"/>
                <a:cs typeface="Century Gothic" charset="0"/>
              </a:rPr>
              <a:t>début/fin </a:t>
            </a:r>
          </a:p>
          <a:p>
            <a:pPr algn="ctr" rtl="0">
              <a:defRPr sz="1000"/>
            </a:pPr>
            <a:r>
              <a:rPr lang="fr-FR" sz="1100" b="0" i="0" u="none" strike="noStrike" baseline="0" dirty="0">
                <a:solidFill>
                  <a:srgbClr val="000000"/>
                </a:solidFill>
                <a:latin typeface="Century Gothic" charset="0"/>
                <a:ea typeface="Century Gothic" charset="0"/>
                <a:cs typeface="Century Gothic" charset="0"/>
              </a:rPr>
              <a:t>du processus</a:t>
            </a:r>
          </a:p>
        </p:txBody>
      </p:sp>
      <p:sp>
        <p:nvSpPr>
          <p:cNvPr id="15" name="AutoShape 166">
            <a:extLst>
              <a:ext uri="{FF2B5EF4-FFF2-40B4-BE49-F238E27FC236}">
                <a16:creationId xmlns:a16="http://schemas.microsoft.com/office/drawing/2014/main" id="{ED5EDC6A-3FBA-0EEB-8B49-75EDF3B67AE2}"/>
              </a:ext>
            </a:extLst>
          </p:cNvPr>
          <p:cNvSpPr>
            <a:spLocks noChangeArrowheads="1"/>
          </p:cNvSpPr>
          <p:nvPr/>
        </p:nvSpPr>
        <p:spPr bwMode="auto">
          <a:xfrm>
            <a:off x="2454457" y="1152063"/>
            <a:ext cx="1371600" cy="822960"/>
          </a:xfrm>
          <a:prstGeom prst="flowChartProcess">
            <a:avLst/>
          </a:prstGeom>
          <a:solidFill>
            <a:srgbClr val="FF967E"/>
          </a:solidFill>
          <a:ln w="12700">
            <a:noFill/>
            <a:miter lim="800000"/>
            <a:headEnd/>
            <a:tailEnd/>
          </a:ln>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0" i="0" u="none" strike="noStrike" baseline="0" dirty="0">
                <a:solidFill>
                  <a:srgbClr val="000000"/>
                </a:solidFill>
                <a:latin typeface="Century Gothic" charset="0"/>
                <a:ea typeface="Century Gothic" charset="0"/>
                <a:cs typeface="Century Gothic" charset="0"/>
              </a:rPr>
              <a:t>RECTANGLE : </a:t>
            </a:r>
          </a:p>
          <a:p>
            <a:pPr algn="ctr" rtl="0">
              <a:defRPr sz="1000"/>
            </a:pPr>
            <a:r>
              <a:rPr lang="fr-FR" sz="1100" b="0" i="0" u="none" strike="noStrike" baseline="0" dirty="0">
                <a:solidFill>
                  <a:srgbClr val="000000"/>
                </a:solidFill>
                <a:latin typeface="Century Gothic" charset="0"/>
                <a:ea typeface="Century Gothic" charset="0"/>
                <a:cs typeface="Century Gothic" charset="0"/>
              </a:rPr>
              <a:t>étape du</a:t>
            </a:r>
            <a:br>
              <a:rPr lang="fr-FR" sz="1100" b="0" i="0" u="none" strike="noStrike" baseline="0" dirty="0">
                <a:solidFill>
                  <a:srgbClr val="000000"/>
                </a:solidFill>
                <a:latin typeface="Century Gothic" charset="0"/>
                <a:ea typeface="Century Gothic" charset="0"/>
                <a:cs typeface="Century Gothic" charset="0"/>
              </a:rPr>
            </a:br>
            <a:r>
              <a:rPr lang="fr-FR" sz="1100" b="0" i="0" u="none" strike="noStrike" baseline="0" dirty="0">
                <a:solidFill>
                  <a:srgbClr val="000000"/>
                </a:solidFill>
                <a:latin typeface="Century Gothic" charset="0"/>
                <a:ea typeface="Century Gothic" charset="0"/>
                <a:cs typeface="Century Gothic" charset="0"/>
              </a:rPr>
              <a:t>processus</a:t>
            </a:r>
          </a:p>
        </p:txBody>
      </p:sp>
      <p:sp>
        <p:nvSpPr>
          <p:cNvPr id="16" name="AutoShape 169">
            <a:extLst>
              <a:ext uri="{FF2B5EF4-FFF2-40B4-BE49-F238E27FC236}">
                <a16:creationId xmlns:a16="http://schemas.microsoft.com/office/drawing/2014/main" id="{3293103D-7C71-C615-9D29-15DE9941463A}"/>
              </a:ext>
            </a:extLst>
          </p:cNvPr>
          <p:cNvSpPr>
            <a:spLocks noChangeArrowheads="1"/>
          </p:cNvSpPr>
          <p:nvPr/>
        </p:nvSpPr>
        <p:spPr bwMode="auto">
          <a:xfrm>
            <a:off x="5922271" y="1155679"/>
            <a:ext cx="2103120" cy="815728"/>
          </a:xfrm>
          <a:prstGeom prst="flowChartInputOutput">
            <a:avLst/>
          </a:prstGeom>
          <a:solidFill>
            <a:srgbClr val="FFC000"/>
          </a:solidFill>
          <a:ln w="12700">
            <a:noFill/>
            <a:miter lim="800000"/>
            <a:headEnd/>
            <a:tailEnd/>
          </a:ln>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0" i="0" u="none" strike="noStrike" baseline="0" dirty="0">
                <a:solidFill>
                  <a:srgbClr val="000000"/>
                </a:solidFill>
                <a:latin typeface="Century Gothic" charset="0"/>
                <a:ea typeface="Century Gothic" charset="0"/>
                <a:cs typeface="Century Gothic" charset="0"/>
              </a:rPr>
              <a:t>PARALLÉLO-GRAMME : </a:t>
            </a:r>
          </a:p>
          <a:p>
            <a:pPr algn="ctr" rtl="0">
              <a:defRPr sz="1000"/>
            </a:pPr>
            <a:r>
              <a:rPr lang="fr-FR" sz="1100" b="0" i="0" u="none" strike="noStrike" baseline="0" dirty="0">
                <a:solidFill>
                  <a:srgbClr val="000000"/>
                </a:solidFill>
                <a:latin typeface="Century Gothic" charset="0"/>
                <a:ea typeface="Century Gothic" charset="0"/>
                <a:cs typeface="Century Gothic" charset="0"/>
              </a:rPr>
              <a:t>Entrée/sortie</a:t>
            </a:r>
          </a:p>
        </p:txBody>
      </p:sp>
      <p:sp>
        <p:nvSpPr>
          <p:cNvPr id="17" name="AutoShape 168">
            <a:extLst>
              <a:ext uri="{FF2B5EF4-FFF2-40B4-BE49-F238E27FC236}">
                <a16:creationId xmlns:a16="http://schemas.microsoft.com/office/drawing/2014/main" id="{439A1D05-2D23-A6C6-B20C-44D5320BCD59}"/>
              </a:ext>
            </a:extLst>
          </p:cNvPr>
          <p:cNvSpPr>
            <a:spLocks noChangeArrowheads="1"/>
          </p:cNvSpPr>
          <p:nvPr/>
        </p:nvSpPr>
        <p:spPr bwMode="auto">
          <a:xfrm>
            <a:off x="3982757" y="1014903"/>
            <a:ext cx="1876014" cy="1097280"/>
          </a:xfrm>
          <a:prstGeom prst="flowChartDecision">
            <a:avLst/>
          </a:prstGeom>
          <a:solidFill>
            <a:srgbClr val="F1C6E3"/>
          </a:solidFill>
          <a:ln w="12700">
            <a:noFill/>
            <a:miter lim="800000"/>
            <a:headEnd/>
            <a:tailEnd/>
          </a:ln>
          <a:effectLst/>
        </p:spPr>
        <p:txBody>
          <a:bodyPr wrap="square" lIns="0" tIns="0" rIns="0" bIns="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0" i="0" u="none" strike="noStrike" baseline="0">
                <a:solidFill>
                  <a:srgbClr val="000000"/>
                </a:solidFill>
                <a:latin typeface="Century Gothic" charset="0"/>
                <a:ea typeface="Century Gothic" charset="0"/>
                <a:cs typeface="Century Gothic" charset="0"/>
              </a:rPr>
              <a:t>LOSANGE : </a:t>
            </a:r>
          </a:p>
          <a:p>
            <a:pPr algn="ctr" rtl="0">
              <a:defRPr sz="1000"/>
            </a:pPr>
            <a:r>
              <a:rPr lang="fr-FR" sz="1100" b="0" i="0" u="none" strike="noStrike" baseline="0">
                <a:solidFill>
                  <a:srgbClr val="000000"/>
                </a:solidFill>
                <a:latin typeface="Century Gothic" charset="0"/>
                <a:ea typeface="Century Gothic" charset="0"/>
                <a:cs typeface="Century Gothic" charset="0"/>
              </a:rPr>
              <a:t>point de décision</a:t>
            </a:r>
          </a:p>
        </p:txBody>
      </p:sp>
      <p:cxnSp>
        <p:nvCxnSpPr>
          <p:cNvPr id="18" name="Straight Arrow Connector 17">
            <a:extLst>
              <a:ext uri="{FF2B5EF4-FFF2-40B4-BE49-F238E27FC236}">
                <a16:creationId xmlns:a16="http://schemas.microsoft.com/office/drawing/2014/main" id="{7C37F862-8FD8-B29C-1A2D-23945AB38E98}"/>
              </a:ext>
            </a:extLst>
          </p:cNvPr>
          <p:cNvCxnSpPr/>
          <p:nvPr/>
        </p:nvCxnSpPr>
        <p:spPr>
          <a:xfrm flipV="1">
            <a:off x="8172989" y="1688003"/>
            <a:ext cx="0" cy="34290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79C6862-CA96-F0CB-5341-FE11423992BB}"/>
              </a:ext>
            </a:extLst>
          </p:cNvPr>
          <p:cNvCxnSpPr/>
          <p:nvPr/>
        </p:nvCxnSpPr>
        <p:spPr>
          <a:xfrm>
            <a:off x="8401589" y="1738803"/>
            <a:ext cx="0" cy="34290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032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400" b="0">
                          <a:solidFill>
                            <a:schemeClr val="tx1"/>
                          </a:solidFill>
                          <a:effectLst/>
                          <a:latin typeface="Century Gothic" panose="020B0502020202020204" pitchFamily="34" charset="0"/>
                        </a:rPr>
                        <a:t>Tous les articles, modèles ou informations fournis par Smartsheet sur le site Web sont uniquement donnés à titre de référence. Bien que nous nous efforcions de maintenir les informations à jour et correctes, nous ne faisons aucune déclaration ni ne donnons aucune garantie de quelque nature que ce soit, expresse ou implicite, quant à l'exhaustivité, l'exactitude, la fiabilité, l'adéquation ou la disponibilité du site web ou des informations, articles, modèles ou graphiques connexes contenus sur le site Web. La confiance que vous accordez à ces informations relève donc strictement de votre propre responsabilité.</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12765</TotalTime>
  <Words>395</Words>
  <Application>Microsoft Office PowerPoint</Application>
  <PresentationFormat>Widescreen</PresentationFormat>
  <Paragraphs>54</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Chris Green</cp:lastModifiedBy>
  <cp:revision>209</cp:revision>
  <cp:lastPrinted>2024-02-20T23:48:17Z</cp:lastPrinted>
  <dcterms:created xsi:type="dcterms:W3CDTF">2021-07-07T23:54:57Z</dcterms:created>
  <dcterms:modified xsi:type="dcterms:W3CDTF">2024-11-13T08:26:49Z</dcterms:modified>
</cp:coreProperties>
</file>