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6"/>
  </p:notesMasterIdLst>
  <p:sldIdLst>
    <p:sldId id="353" r:id="rId2"/>
    <p:sldId id="382" r:id="rId3"/>
    <p:sldId id="383" r:id="rId4"/>
    <p:sldId id="295"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EF3"/>
    <a:srgbClr val="EDF5F3"/>
    <a:srgbClr val="D7EEEB"/>
    <a:srgbClr val="BFEEEB"/>
    <a:srgbClr val="2E75B6"/>
    <a:srgbClr val="C9F2DB"/>
    <a:srgbClr val="E4FAF1"/>
    <a:srgbClr val="DBF2A9"/>
    <a:srgbClr val="9AE7BD"/>
    <a:srgbClr val="E5F2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814" autoAdjust="0"/>
    <p:restoredTop sz="96058"/>
  </p:normalViewPr>
  <p:slideViewPr>
    <p:cSldViewPr snapToGrid="0" snapToObjects="1">
      <p:cViewPr varScale="1">
        <p:scale>
          <a:sx n="81" d="100"/>
          <a:sy n="81" d="100"/>
        </p:scale>
        <p:origin x="114" y="744"/>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commentAuthors" Target="commen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11/13/2024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rtl="0"/>
            <a:fld id="{C0711C10-233D-DA48-A5CB-9365BBABB6B4}" type="slidenum">
              <a:rPr/>
              <a:t>1</a:t>
            </a:fld>
            <a:endParaRPr/>
          </a:p>
        </p:txBody>
      </p:sp>
    </p:spTree>
    <p:extLst>
      <p:ext uri="{BB962C8B-B14F-4D97-AF65-F5344CB8AC3E}">
        <p14:creationId xmlns:p14="http://schemas.microsoft.com/office/powerpoint/2010/main" val="3298858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rtl="0"/>
            <a:fld id="{C0711C10-233D-DA48-A5CB-9365BBABB6B4}" type="slidenum">
              <a:rPr/>
              <a:t>2</a:t>
            </a:fld>
            <a:endParaRPr/>
          </a:p>
        </p:txBody>
      </p:sp>
    </p:spTree>
    <p:extLst>
      <p:ext uri="{BB962C8B-B14F-4D97-AF65-F5344CB8AC3E}">
        <p14:creationId xmlns:p14="http://schemas.microsoft.com/office/powerpoint/2010/main" val="26936026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rtl="0"/>
            <a:fld id="{C0711C10-233D-DA48-A5CB-9365BBABB6B4}" type="slidenum">
              <a:rPr/>
              <a:t>3</a:t>
            </a:fld>
            <a:endParaRPr/>
          </a:p>
        </p:txBody>
      </p:sp>
    </p:spTree>
    <p:extLst>
      <p:ext uri="{BB962C8B-B14F-4D97-AF65-F5344CB8AC3E}">
        <p14:creationId xmlns:p14="http://schemas.microsoft.com/office/powerpoint/2010/main" val="40137982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4</a:t>
            </a:fld>
            <a:endParaRPr/>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11/13/2024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11/13/2024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11/13/2024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11/13/2024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11/13/2024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11/13/2024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11/13/2024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11/13/2024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11/13/2024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11/13/2024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11/13/2024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11/13/2024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fr.smartsheet.com/try-it?trp=18149"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jp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9000">
              <a:srgbClr val="EAEEF3"/>
            </a:gs>
          </a:gsLst>
          <a:lin ang="0" scaled="0"/>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893F1B0-D8E0-1318-EACD-C96140D00B6F}"/>
              </a:ext>
            </a:extLst>
          </p:cNvPr>
          <p:cNvSpPr txBox="1"/>
          <p:nvPr/>
        </p:nvSpPr>
        <p:spPr>
          <a:xfrm>
            <a:off x="249647" y="282533"/>
            <a:ext cx="6190909" cy="1077218"/>
          </a:xfrm>
          <a:prstGeom prst="rect">
            <a:avLst/>
          </a:prstGeom>
          <a:noFill/>
          <a:effectLst/>
        </p:spPr>
        <p:txBody>
          <a:bodyPr wrap="square" rtlCol="0">
            <a:spAutoFit/>
          </a:bodyPr>
          <a:lstStyle/>
          <a:p>
            <a:pPr rtl="0"/>
            <a:r>
              <a:rPr lang="fr-FR" sz="3200" b="1">
                <a:solidFill>
                  <a:schemeClr val="tx1">
                    <a:lumMod val="65000"/>
                    <a:lumOff val="35000"/>
                  </a:schemeClr>
                </a:solidFill>
                <a:latin typeface="Century Gothic" panose="020B0502020202020204" pitchFamily="34" charset="0"/>
              </a:rPr>
              <a:t>Modèle de diagramme décisionnel pour PowerPoint</a:t>
            </a:r>
          </a:p>
        </p:txBody>
      </p:sp>
      <p:pic>
        <p:nvPicPr>
          <p:cNvPr id="33" name="Picture 32">
            <a:hlinkClick r:id="rId3"/>
            <a:extLst>
              <a:ext uri="{FF2B5EF4-FFF2-40B4-BE49-F238E27FC236}">
                <a16:creationId xmlns:a16="http://schemas.microsoft.com/office/drawing/2014/main" id="{4A18805D-093D-9D7D-D8FB-8A0263548A91}"/>
              </a:ext>
            </a:extLst>
          </p:cNvPr>
          <p:cNvPicPr>
            <a:picLocks noChangeAspect="1"/>
          </p:cNvPicPr>
          <p:nvPr/>
        </p:nvPicPr>
        <p:blipFill>
          <a:blip r:embed="rId4"/>
          <a:srcRect/>
          <a:stretch/>
        </p:blipFill>
        <p:spPr>
          <a:xfrm>
            <a:off x="8621034" y="298882"/>
            <a:ext cx="3264288" cy="649251"/>
          </a:xfrm>
          <a:prstGeom prst="rect">
            <a:avLst/>
          </a:prstGeom>
        </p:spPr>
      </p:pic>
      <p:sp>
        <p:nvSpPr>
          <p:cNvPr id="2" name="TextBox 1">
            <a:extLst>
              <a:ext uri="{FF2B5EF4-FFF2-40B4-BE49-F238E27FC236}">
                <a16:creationId xmlns:a16="http://schemas.microsoft.com/office/drawing/2014/main" id="{84690F8F-710E-1218-DB70-23E7DC32E840}"/>
              </a:ext>
            </a:extLst>
          </p:cNvPr>
          <p:cNvSpPr txBox="1"/>
          <p:nvPr/>
        </p:nvSpPr>
        <p:spPr>
          <a:xfrm>
            <a:off x="293144" y="1473715"/>
            <a:ext cx="4558256" cy="5155707"/>
          </a:xfrm>
          <a:prstGeom prst="rect">
            <a:avLst/>
          </a:prstGeom>
          <a:noFill/>
        </p:spPr>
        <p:txBody>
          <a:bodyPr wrap="square" rtlCol="0">
            <a:spAutoFit/>
          </a:bodyPr>
          <a:lstStyle/>
          <a:p>
            <a:pPr algn="l" rtl="0">
              <a:lnSpc>
                <a:spcPct val="150000"/>
              </a:lnSpc>
              <a:spcBef>
                <a:spcPts val="0"/>
              </a:spcBef>
              <a:spcAft>
                <a:spcPts val="0"/>
              </a:spcAft>
            </a:pPr>
            <a:r>
              <a:rPr lang="fr-FR" sz="1300" b="1" i="0" u="none" strike="noStrike" dirty="0">
                <a:solidFill>
                  <a:srgbClr val="000000"/>
                </a:solidFill>
                <a:effectLst/>
                <a:latin typeface="Century Gothic" panose="020B0502020202020204" pitchFamily="34" charset="0"/>
              </a:rPr>
              <a:t>Quand utiliser ce modèle : </a:t>
            </a:r>
            <a:r>
              <a:rPr lang="fr-FR" sz="1300" i="0" u="none" strike="noStrike" dirty="0">
                <a:solidFill>
                  <a:srgbClr val="000000"/>
                </a:solidFill>
                <a:effectLst/>
                <a:latin typeface="Century Gothic" panose="020B0502020202020204" pitchFamily="34" charset="0"/>
              </a:rPr>
              <a:t>utilisez ce modèle de diagramme décisionnel lorsque vous devez prendre des décisions complexes nécessitant de bien visualiser les conséquences en fonction des diverses options. Il est parfait pour les séances de planification stratégique ou lorsque vous essayez de résoudre des dilemmes qui impliquent plusieurs choix. </a:t>
            </a:r>
          </a:p>
          <a:p>
            <a:pPr algn="l" rtl="0">
              <a:lnSpc>
                <a:spcPct val="150000"/>
              </a:lnSpc>
              <a:spcBef>
                <a:spcPts val="0"/>
              </a:spcBef>
              <a:spcAft>
                <a:spcPts val="0"/>
              </a:spcAft>
            </a:pPr>
            <a:r>
              <a:rPr lang="fr-FR" sz="1300" i="0" u="none" strike="noStrike" dirty="0">
                <a:solidFill>
                  <a:srgbClr val="000000"/>
                </a:solidFill>
                <a:effectLst/>
                <a:latin typeface="Century Gothic" panose="020B0502020202020204" pitchFamily="34" charset="0"/>
              </a:rPr>
              <a:t>  </a:t>
            </a:r>
          </a:p>
          <a:p>
            <a:pPr algn="l" rtl="0">
              <a:lnSpc>
                <a:spcPct val="150000"/>
              </a:lnSpc>
              <a:spcBef>
                <a:spcPts val="0"/>
              </a:spcBef>
              <a:spcAft>
                <a:spcPts val="0"/>
              </a:spcAft>
            </a:pPr>
            <a:r>
              <a:rPr lang="fr-FR" sz="1300" b="1" i="0" u="none" strike="noStrike" dirty="0">
                <a:solidFill>
                  <a:srgbClr val="000000"/>
                </a:solidFill>
                <a:effectLst/>
                <a:latin typeface="Century Gothic" panose="020B0502020202020204" pitchFamily="34" charset="0"/>
              </a:rPr>
              <a:t>Fonctionnalités notables du modèle : </a:t>
            </a:r>
            <a:r>
              <a:rPr lang="fr-FR" sz="1300" i="0" u="none" strike="noStrike" dirty="0">
                <a:solidFill>
                  <a:srgbClr val="000000"/>
                </a:solidFill>
                <a:effectLst/>
                <a:latin typeface="Century Gothic" panose="020B0502020202020204" pitchFamily="34" charset="0"/>
              </a:rPr>
              <a:t>ce modèle présente en détail et de manière structurée les décisions et leurs résultats possibles, ce qui permet de voir plus facilement l’impact de chaque choix. Il est préconfiguré avec un arbre décisionnel personnalisable comportant plusieurs voies et conséquences, ce qui permet aux équipes de les explorer en profondeur et de présenter plusieurs scénarios de prise de décision. </a:t>
            </a:r>
          </a:p>
        </p:txBody>
      </p:sp>
      <p:pic>
        <p:nvPicPr>
          <p:cNvPr id="7" name="Picture 6">
            <a:extLst>
              <a:ext uri="{FF2B5EF4-FFF2-40B4-BE49-F238E27FC236}">
                <a16:creationId xmlns:a16="http://schemas.microsoft.com/office/drawing/2014/main" id="{C1B028CC-25B9-7F56-5803-4FF41E07A98F}"/>
              </a:ext>
            </a:extLst>
          </p:cNvPr>
          <p:cNvPicPr>
            <a:picLocks noChangeAspect="1"/>
          </p:cNvPicPr>
          <p:nvPr/>
        </p:nvPicPr>
        <p:blipFill>
          <a:blip r:embed="rId5"/>
          <a:srcRect/>
          <a:stretch/>
        </p:blipFill>
        <p:spPr>
          <a:xfrm>
            <a:off x="5113303" y="1598901"/>
            <a:ext cx="6772019" cy="3809260"/>
          </a:xfrm>
          <a:prstGeom prst="rect">
            <a:avLst/>
          </a:prstGeom>
          <a:effectLst>
            <a:outerShdw blurRad="101157" dist="38100" dir="2700000" algn="tl" rotWithShape="0">
              <a:prstClr val="black">
                <a:alpha val="40000"/>
              </a:prstClr>
            </a:outerShdw>
          </a:effectLst>
        </p:spPr>
      </p:pic>
    </p:spTree>
    <p:extLst>
      <p:ext uri="{BB962C8B-B14F-4D97-AF65-F5344CB8AC3E}">
        <p14:creationId xmlns:p14="http://schemas.microsoft.com/office/powerpoint/2010/main" val="3379737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BC4CC84A-D192-1E17-1112-2F240D2B7762}"/>
              </a:ext>
            </a:extLst>
          </p:cNvPr>
          <p:cNvGraphicFramePr>
            <a:graphicFrameLocks noGrp="1"/>
          </p:cNvGraphicFramePr>
          <p:nvPr>
            <p:extLst>
              <p:ext uri="{D42A27DB-BD31-4B8C-83A1-F6EECF244321}">
                <p14:modId xmlns:p14="http://schemas.microsoft.com/office/powerpoint/2010/main" val="3010815253"/>
              </p:ext>
            </p:extLst>
          </p:nvPr>
        </p:nvGraphicFramePr>
        <p:xfrm>
          <a:off x="256541" y="1039330"/>
          <a:ext cx="11643360" cy="5531591"/>
        </p:xfrm>
        <a:graphic>
          <a:graphicData uri="http://schemas.openxmlformats.org/drawingml/2006/table">
            <a:tbl>
              <a:tblPr>
                <a:tableStyleId>{5C22544A-7EE6-4342-B048-85BDC9FD1C3A}</a:tableStyleId>
              </a:tblPr>
              <a:tblGrid>
                <a:gridCol w="1815147">
                  <a:extLst>
                    <a:ext uri="{9D8B030D-6E8A-4147-A177-3AD203B41FA5}">
                      <a16:colId xmlns:a16="http://schemas.microsoft.com/office/drawing/2014/main" val="867580656"/>
                    </a:ext>
                  </a:extLst>
                </a:gridCol>
                <a:gridCol w="3714750">
                  <a:extLst>
                    <a:ext uri="{9D8B030D-6E8A-4147-A177-3AD203B41FA5}">
                      <a16:colId xmlns:a16="http://schemas.microsoft.com/office/drawing/2014/main" val="1582733205"/>
                    </a:ext>
                  </a:extLst>
                </a:gridCol>
                <a:gridCol w="3843337">
                  <a:extLst>
                    <a:ext uri="{9D8B030D-6E8A-4147-A177-3AD203B41FA5}">
                      <a16:colId xmlns:a16="http://schemas.microsoft.com/office/drawing/2014/main" val="3351947120"/>
                    </a:ext>
                  </a:extLst>
                </a:gridCol>
                <a:gridCol w="2270126">
                  <a:extLst>
                    <a:ext uri="{9D8B030D-6E8A-4147-A177-3AD203B41FA5}">
                      <a16:colId xmlns:a16="http://schemas.microsoft.com/office/drawing/2014/main" val="739977279"/>
                    </a:ext>
                  </a:extLst>
                </a:gridCol>
              </a:tblGrid>
              <a:tr h="417330">
                <a:tc>
                  <a:txBody>
                    <a:bodyPr/>
                    <a:lstStyle/>
                    <a:p>
                      <a:pPr algn="l" rtl="0" fontAlgn="t"/>
                      <a:r>
                        <a:rPr lang="fr-FR" sz="1400" b="0" i="0" u="none" strike="noStrike" spc="-20" baseline="0" dirty="0">
                          <a:solidFill>
                            <a:srgbClr val="595959"/>
                          </a:solidFill>
                          <a:effectLst/>
                          <a:latin typeface="Century Gothic" panose="020B0502020202020204" pitchFamily="34" charset="0"/>
                        </a:rPr>
                        <a:t>Question de départ</a:t>
                      </a:r>
                    </a:p>
                  </a:txBody>
                  <a:tcPr marL="85725" marR="9525" marT="9525"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t"/>
                      <a:r>
                        <a:rPr lang="fr-FR" sz="1400" b="0" i="0" u="none" strike="noStrike" dirty="0">
                          <a:solidFill>
                            <a:srgbClr val="595959"/>
                          </a:solidFill>
                          <a:effectLst/>
                          <a:latin typeface="Century Gothic" panose="020B0502020202020204" pitchFamily="34" charset="0"/>
                        </a:rPr>
                        <a:t>Niveau de décision 1</a:t>
                      </a:r>
                    </a:p>
                  </a:txBody>
                  <a:tcPr marL="85725" marR="9525" marT="9525"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t"/>
                      <a:r>
                        <a:rPr lang="fr-FR" sz="1400" b="0" i="0" u="none" strike="noStrike" dirty="0">
                          <a:solidFill>
                            <a:srgbClr val="595959"/>
                          </a:solidFill>
                          <a:effectLst/>
                          <a:latin typeface="Century Gothic" panose="020B0502020202020204" pitchFamily="34" charset="0"/>
                        </a:rPr>
                        <a:t>Niveau de décision 2</a:t>
                      </a:r>
                    </a:p>
                  </a:txBody>
                  <a:tcPr marL="85725" marR="9525" marT="9525"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t"/>
                      <a:r>
                        <a:rPr lang="fr-FR" sz="1400" b="0" i="0" u="none" strike="noStrike" dirty="0">
                          <a:solidFill>
                            <a:srgbClr val="595959"/>
                          </a:solidFill>
                          <a:effectLst/>
                          <a:latin typeface="Century Gothic" panose="020B0502020202020204" pitchFamily="34" charset="0"/>
                        </a:rPr>
                        <a:t>Résultat</a:t>
                      </a:r>
                    </a:p>
                  </a:txBody>
                  <a:tcPr marL="85725" marR="9525" marT="9525" marB="0">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90204753"/>
                  </a:ext>
                </a:extLst>
              </a:tr>
              <a:tr h="5114261">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L="54696" marR="6077" marT="6077"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L="54696" marR="6077" marT="6077"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L="54696" marR="6077" marT="6077"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L="54696" marR="6077" marT="6077" marB="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17228775"/>
                  </a:ext>
                </a:extLst>
              </a:tr>
            </a:tbl>
          </a:graphicData>
        </a:graphic>
      </p:graphicFrame>
      <p:graphicFrame>
        <p:nvGraphicFramePr>
          <p:cNvPr id="2" name="Table 1">
            <a:extLst>
              <a:ext uri="{FF2B5EF4-FFF2-40B4-BE49-F238E27FC236}">
                <a16:creationId xmlns:a16="http://schemas.microsoft.com/office/drawing/2014/main" id="{2B52886F-B031-15BC-4AFB-864EA60DA8BF}"/>
              </a:ext>
            </a:extLst>
          </p:cNvPr>
          <p:cNvGraphicFramePr>
            <a:graphicFrameLocks noGrp="1"/>
          </p:cNvGraphicFramePr>
          <p:nvPr>
            <p:extLst>
              <p:ext uri="{D42A27DB-BD31-4B8C-83A1-F6EECF244321}">
                <p14:modId xmlns:p14="http://schemas.microsoft.com/office/powerpoint/2010/main" val="2833599733"/>
              </p:ext>
            </p:extLst>
          </p:nvPr>
        </p:nvGraphicFramePr>
        <p:xfrm>
          <a:off x="256540" y="176704"/>
          <a:ext cx="11643359" cy="698500"/>
        </p:xfrm>
        <a:graphic>
          <a:graphicData uri="http://schemas.openxmlformats.org/drawingml/2006/table">
            <a:tbl>
              <a:tblPr>
                <a:tableStyleId>{5C22544A-7EE6-4342-B048-85BDC9FD1C3A}</a:tableStyleId>
              </a:tblPr>
              <a:tblGrid>
                <a:gridCol w="7319917">
                  <a:extLst>
                    <a:ext uri="{9D8B030D-6E8A-4147-A177-3AD203B41FA5}">
                      <a16:colId xmlns:a16="http://schemas.microsoft.com/office/drawing/2014/main" val="684787995"/>
                    </a:ext>
                  </a:extLst>
                </a:gridCol>
                <a:gridCol w="2053318">
                  <a:extLst>
                    <a:ext uri="{9D8B030D-6E8A-4147-A177-3AD203B41FA5}">
                      <a16:colId xmlns:a16="http://schemas.microsoft.com/office/drawing/2014/main" val="1194938607"/>
                    </a:ext>
                  </a:extLst>
                </a:gridCol>
                <a:gridCol w="2270124">
                  <a:extLst>
                    <a:ext uri="{9D8B030D-6E8A-4147-A177-3AD203B41FA5}">
                      <a16:colId xmlns:a16="http://schemas.microsoft.com/office/drawing/2014/main" val="2473674201"/>
                    </a:ext>
                  </a:extLst>
                </a:gridCol>
              </a:tblGrid>
              <a:tr h="254000">
                <a:tc>
                  <a:txBody>
                    <a:bodyPr/>
                    <a:lstStyle/>
                    <a:p>
                      <a:pPr algn="l" rtl="0" fontAlgn="ctr"/>
                      <a:r>
                        <a:rPr lang="fr-FR" sz="900" u="none" strike="noStrike">
                          <a:solidFill>
                            <a:schemeClr val="tx1">
                              <a:lumMod val="65000"/>
                              <a:lumOff val="35000"/>
                            </a:schemeClr>
                          </a:solidFill>
                          <a:effectLst/>
                          <a:latin typeface="Century Gothic" panose="020B0502020202020204" pitchFamily="34" charset="0"/>
                        </a:rPr>
                        <a:t>   PROCESSUS</a:t>
                      </a:r>
                    </a:p>
                  </a:txBody>
                  <a:tcPr marL="9525" marR="9525" marT="9525" marB="0" anchor="ctr">
                    <a:lnL w="12700" cmpd="sng">
                      <a:noFill/>
                    </a:lnL>
                    <a:lnR w="12700" cmpd="sng">
                      <a:noFill/>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fr-FR" sz="900" u="none" strike="noStrike">
                          <a:solidFill>
                            <a:schemeClr val="tx1">
                              <a:lumMod val="65000"/>
                              <a:lumOff val="35000"/>
                            </a:schemeClr>
                          </a:solidFill>
                          <a:effectLst/>
                          <a:latin typeface="Century Gothic" panose="020B0502020202020204" pitchFamily="34" charset="0"/>
                        </a:rPr>
                        <a:t>AUTEUR</a:t>
                      </a:r>
                    </a:p>
                  </a:txBody>
                  <a:tcPr marL="9525" marR="9525" marT="9525" marB="0" anchor="ctr">
                    <a:lnL w="12700" cmpd="sng">
                      <a:noFill/>
                    </a:lnL>
                    <a:lnR w="12700" cmpd="sng">
                      <a:noFill/>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fr-FR" sz="900" u="none" strike="noStrike">
                          <a:solidFill>
                            <a:schemeClr val="tx1">
                              <a:lumMod val="65000"/>
                              <a:lumOff val="35000"/>
                            </a:schemeClr>
                          </a:solidFill>
                          <a:effectLst/>
                          <a:latin typeface="Century Gothic" panose="020B0502020202020204" pitchFamily="34" charset="0"/>
                        </a:rPr>
                        <a:t>DATE</a:t>
                      </a:r>
                    </a:p>
                  </a:txBody>
                  <a:tcPr marL="9525" marR="9525" marT="9525" marB="0" anchor="ctr">
                    <a:lnL w="12700" cmpd="sng">
                      <a:noFill/>
                    </a:lnL>
                    <a:lnR w="12700" cmpd="sng">
                      <a:noFill/>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25995443"/>
                  </a:ext>
                </a:extLst>
              </a:tr>
              <a:tr h="444500">
                <a:tc>
                  <a:txBody>
                    <a:bodyPr/>
                    <a:lstStyle/>
                    <a:p>
                      <a:pPr algn="l" rtl="0" fontAlgn="ctr"/>
                      <a:r>
                        <a:rPr lang="fr-FR" sz="1600" u="none" strike="noStrike" dirty="0">
                          <a:effectLst/>
                          <a:latin typeface="Century Gothic" panose="020B0502020202020204" pitchFamily="34" charset="0"/>
                        </a:rPr>
                        <a:t>Évaluation de la mise en œuvre d’une nouvelle fonctionnalité logicielle</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rtl="0" fontAlgn="ctr"/>
                      <a:r>
                        <a:rPr lang="fr-FR" sz="1200" b="0" i="0" u="none" strike="noStrike">
                          <a:solidFill>
                            <a:schemeClr val="tx1"/>
                          </a:solidFill>
                          <a:effectLst/>
                          <a:latin typeface="Century Gothic" panose="020B0502020202020204" pitchFamily="34" charset="0"/>
                        </a:rPr>
                        <a:t>Jason Desjardins</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rgbClr val="EAEEF3"/>
                    </a:solidFill>
                  </a:tcPr>
                </a:tc>
                <a:tc>
                  <a:txBody>
                    <a:bodyPr/>
                    <a:lstStyle/>
                    <a:p>
                      <a:pPr algn="ctr" rtl="0" fontAlgn="ctr"/>
                      <a:r>
                        <a:rPr lang="fr-FR" sz="1200" b="0" i="0" u="none" strike="noStrike" dirty="0">
                          <a:solidFill>
                            <a:schemeClr val="tx1"/>
                          </a:solidFill>
                          <a:effectLst/>
                          <a:latin typeface="Century Gothic" panose="020B0502020202020204" pitchFamily="34" charset="0"/>
                        </a:rPr>
                        <a:t>00/00/0000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3933300914"/>
                  </a:ext>
                </a:extLst>
              </a:tr>
            </a:tbl>
          </a:graphicData>
        </a:graphic>
      </p:graphicFrame>
      <p:sp>
        <p:nvSpPr>
          <p:cNvPr id="6" name="AutoShape 167">
            <a:extLst>
              <a:ext uri="{FF2B5EF4-FFF2-40B4-BE49-F238E27FC236}">
                <a16:creationId xmlns:a16="http://schemas.microsoft.com/office/drawing/2014/main" id="{3BCD9379-E4B2-3D45-A65C-7E770C7C3C79}"/>
              </a:ext>
            </a:extLst>
          </p:cNvPr>
          <p:cNvSpPr>
            <a:spLocks noChangeArrowheads="1"/>
          </p:cNvSpPr>
          <p:nvPr/>
        </p:nvSpPr>
        <p:spPr bwMode="auto">
          <a:xfrm>
            <a:off x="6443301" y="3889948"/>
            <a:ext cx="2908261" cy="822960"/>
          </a:xfrm>
          <a:prstGeom prst="diamond">
            <a:avLst/>
          </a:prstGeom>
          <a:solidFill>
            <a:srgbClr val="368C65"/>
          </a:solidFill>
          <a:ln w="12700">
            <a:noFill/>
            <a:miter lim="800000"/>
            <a:headEnd/>
            <a:tailEnd/>
          </a:ln>
          <a:effectLst/>
        </p:spPr>
        <p:txBody>
          <a:bodyPr wrap="square" lIns="0" tIns="0" rIns="0"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lvl="0" algn="ctr" rtl="0"/>
            <a:r>
              <a:rPr lang="fr-FR" sz="850" dirty="0">
                <a:solidFill>
                  <a:schemeClr val="bg1"/>
                </a:solidFill>
                <a:latin typeface="Century Gothic" panose="020B0502020202020204" pitchFamily="34" charset="0"/>
              </a:rPr>
              <a:t>Décision B2 : </a:t>
            </a:r>
            <a:br>
              <a:rPr lang="en-US" sz="900" dirty="0">
                <a:solidFill>
                  <a:schemeClr val="bg1"/>
                </a:solidFill>
                <a:latin typeface="Century Gothic" panose="020B0502020202020204" pitchFamily="34" charset="0"/>
              </a:rPr>
            </a:br>
            <a:r>
              <a:rPr lang="fr-FR" sz="900" dirty="0">
                <a:solidFill>
                  <a:schemeClr val="bg1"/>
                </a:solidFill>
                <a:latin typeface="Century Gothic" panose="020B0502020202020204" pitchFamily="34" charset="0"/>
              </a:rPr>
              <a:t>Augmentera-t-elle la satisfaction des utilisateurs ?</a:t>
            </a:r>
            <a:endParaRPr lang="fr-FR" sz="950" dirty="0">
              <a:solidFill>
                <a:schemeClr val="bg1"/>
              </a:solidFill>
              <a:latin typeface="Century Gothic" panose="020B0502020202020204" pitchFamily="34" charset="0"/>
            </a:endParaRPr>
          </a:p>
        </p:txBody>
      </p:sp>
      <p:sp>
        <p:nvSpPr>
          <p:cNvPr id="7" name="AutoShape 167">
            <a:extLst>
              <a:ext uri="{FF2B5EF4-FFF2-40B4-BE49-F238E27FC236}">
                <a16:creationId xmlns:a16="http://schemas.microsoft.com/office/drawing/2014/main" id="{B251E51C-2DBC-2845-9A6B-FE258335F926}"/>
              </a:ext>
            </a:extLst>
          </p:cNvPr>
          <p:cNvSpPr>
            <a:spLocks noChangeArrowheads="1"/>
          </p:cNvSpPr>
          <p:nvPr/>
        </p:nvSpPr>
        <p:spPr bwMode="auto">
          <a:xfrm>
            <a:off x="6443301" y="5608005"/>
            <a:ext cx="2908261" cy="822960"/>
          </a:xfrm>
          <a:prstGeom prst="diamond">
            <a:avLst/>
          </a:prstGeom>
          <a:solidFill>
            <a:srgbClr val="517F33"/>
          </a:solidFill>
          <a:ln w="12700">
            <a:noFill/>
            <a:miter lim="800000"/>
            <a:headEnd/>
            <a:tailEnd/>
          </a:ln>
          <a:effectLst/>
        </p:spPr>
        <p:txBody>
          <a:bodyPr wrap="square" lIns="0" tIns="0" rIns="0"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lvl="0" algn="ctr" rtl="0"/>
            <a:r>
              <a:rPr lang="fr-FR" sz="850" dirty="0">
                <a:solidFill>
                  <a:schemeClr val="bg1"/>
                </a:solidFill>
                <a:latin typeface="Century Gothic" panose="020B0502020202020204" pitchFamily="34" charset="0"/>
              </a:rPr>
              <a:t>Décision C2 : </a:t>
            </a:r>
            <a:br>
              <a:rPr lang="en-US" sz="900" dirty="0">
                <a:solidFill>
                  <a:schemeClr val="bg1"/>
                </a:solidFill>
                <a:latin typeface="Century Gothic" panose="020B0502020202020204" pitchFamily="34" charset="0"/>
              </a:rPr>
            </a:br>
            <a:r>
              <a:rPr lang="fr-FR" sz="900" dirty="0">
                <a:solidFill>
                  <a:schemeClr val="bg1"/>
                </a:solidFill>
                <a:latin typeface="Century Gothic" panose="020B0502020202020204" pitchFamily="34" charset="0"/>
              </a:rPr>
              <a:t>S’intègre-t-elle bien aux fonctionnalités existantes ?</a:t>
            </a:r>
            <a:endParaRPr lang="fr-FR" sz="1050" dirty="0">
              <a:solidFill>
                <a:schemeClr val="bg1"/>
              </a:solidFill>
              <a:latin typeface="Century Gothic" panose="020B0502020202020204" pitchFamily="34" charset="0"/>
            </a:endParaRPr>
          </a:p>
        </p:txBody>
      </p:sp>
      <p:sp>
        <p:nvSpPr>
          <p:cNvPr id="8" name="AutoShape 167">
            <a:extLst>
              <a:ext uri="{FF2B5EF4-FFF2-40B4-BE49-F238E27FC236}">
                <a16:creationId xmlns:a16="http://schemas.microsoft.com/office/drawing/2014/main" id="{5C0CEC7C-B0A0-0CE7-276C-0500B6848308}"/>
              </a:ext>
            </a:extLst>
          </p:cNvPr>
          <p:cNvSpPr>
            <a:spLocks noChangeArrowheads="1"/>
          </p:cNvSpPr>
          <p:nvPr/>
        </p:nvSpPr>
        <p:spPr bwMode="auto">
          <a:xfrm>
            <a:off x="345099" y="3445286"/>
            <a:ext cx="1442677" cy="794233"/>
          </a:xfrm>
          <a:prstGeom prst="roundRect">
            <a:avLst>
              <a:gd name="adj" fmla="val 50000"/>
            </a:avLst>
          </a:prstGeom>
          <a:solidFill>
            <a:schemeClr val="accent5">
              <a:lumMod val="50000"/>
            </a:schemeClr>
          </a:solidFill>
          <a:ln w="12700">
            <a:noFill/>
            <a:miter lim="800000"/>
            <a:headEnd/>
            <a:tailEnd/>
          </a:ln>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fr-FR" sz="900" b="0" i="0" u="none" strike="noStrike" baseline="0" dirty="0">
                <a:solidFill>
                  <a:schemeClr val="bg1"/>
                </a:solidFill>
                <a:latin typeface="Century Gothic" charset="0"/>
                <a:ea typeface="Century Gothic" charset="0"/>
                <a:cs typeface="Century Gothic" charset="0"/>
              </a:rPr>
              <a:t>Faut-il développer</a:t>
            </a:r>
            <a:br>
              <a:rPr lang="fr-FR" sz="900" b="0" i="0" u="none" strike="noStrike" baseline="0" dirty="0">
                <a:solidFill>
                  <a:schemeClr val="bg1"/>
                </a:solidFill>
                <a:latin typeface="Century Gothic" charset="0"/>
                <a:ea typeface="Century Gothic" charset="0"/>
                <a:cs typeface="Century Gothic" charset="0"/>
              </a:rPr>
            </a:br>
            <a:r>
              <a:rPr lang="fr-FR" sz="900" b="0" i="0" u="none" strike="noStrike" baseline="0" dirty="0">
                <a:solidFill>
                  <a:schemeClr val="bg1"/>
                </a:solidFill>
                <a:latin typeface="Century Gothic" charset="0"/>
                <a:ea typeface="Century Gothic" charset="0"/>
                <a:cs typeface="Century Gothic" charset="0"/>
              </a:rPr>
              <a:t>la nouvelle fonctionnalité ?</a:t>
            </a:r>
          </a:p>
        </p:txBody>
      </p:sp>
      <p:sp>
        <p:nvSpPr>
          <p:cNvPr id="10" name="Text Box 173">
            <a:extLst>
              <a:ext uri="{FF2B5EF4-FFF2-40B4-BE49-F238E27FC236}">
                <a16:creationId xmlns:a16="http://schemas.microsoft.com/office/drawing/2014/main" id="{413DA6B0-2E95-B4C1-928C-720072DA382C}"/>
              </a:ext>
            </a:extLst>
          </p:cNvPr>
          <p:cNvSpPr txBox="1">
            <a:spLocks noChangeArrowheads="1"/>
          </p:cNvSpPr>
          <p:nvPr/>
        </p:nvSpPr>
        <p:spPr bwMode="auto">
          <a:xfrm>
            <a:off x="4282360" y="2482808"/>
            <a:ext cx="389442" cy="276476"/>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fr-FR" sz="1050" b="1" i="0" u="none" strike="noStrike" baseline="0">
                <a:solidFill>
                  <a:schemeClr val="tx1">
                    <a:lumMod val="75000"/>
                    <a:lumOff val="25000"/>
                  </a:schemeClr>
                </a:solidFill>
                <a:latin typeface="Century Gothic" charset="0"/>
                <a:ea typeface="Century Gothic" charset="0"/>
                <a:cs typeface="Century Gothic" charset="0"/>
              </a:rPr>
              <a:t>NON</a:t>
            </a:r>
          </a:p>
        </p:txBody>
      </p:sp>
      <p:sp>
        <p:nvSpPr>
          <p:cNvPr id="11" name="AutoShape 167">
            <a:extLst>
              <a:ext uri="{FF2B5EF4-FFF2-40B4-BE49-F238E27FC236}">
                <a16:creationId xmlns:a16="http://schemas.microsoft.com/office/drawing/2014/main" id="{9EDB65D3-379C-3F45-9A75-4F168F48A878}"/>
              </a:ext>
            </a:extLst>
          </p:cNvPr>
          <p:cNvSpPr>
            <a:spLocks noChangeArrowheads="1"/>
          </p:cNvSpPr>
          <p:nvPr/>
        </p:nvSpPr>
        <p:spPr bwMode="auto">
          <a:xfrm>
            <a:off x="2323264" y="1734344"/>
            <a:ext cx="3128299" cy="870711"/>
          </a:xfrm>
          <a:prstGeom prst="diamond">
            <a:avLst/>
          </a:prstGeom>
          <a:solidFill>
            <a:srgbClr val="26B8B6"/>
          </a:solidFill>
          <a:ln w="12700">
            <a:noFill/>
            <a:miter lim="800000"/>
            <a:headEnd/>
            <a:tailEnd/>
          </a:ln>
          <a:effectLst/>
        </p:spPr>
        <p:txBody>
          <a:bodyPr wrap="square" lIns="0" tIns="18288" rIns="0"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lvl="0" algn="ctr" rtl="0"/>
            <a:r>
              <a:rPr lang="fr-FR" sz="850" dirty="0">
                <a:solidFill>
                  <a:schemeClr val="bg1"/>
                </a:solidFill>
                <a:latin typeface="Century Gothic" panose="020B0502020202020204" pitchFamily="34" charset="0"/>
              </a:rPr>
              <a:t>Décision A : </a:t>
            </a:r>
            <a:br>
              <a:rPr lang="en-US" sz="900" dirty="0">
                <a:solidFill>
                  <a:schemeClr val="bg1"/>
                </a:solidFill>
                <a:latin typeface="Century Gothic" panose="020B0502020202020204" pitchFamily="34" charset="0"/>
              </a:rPr>
            </a:br>
            <a:r>
              <a:rPr lang="fr-FR" sz="900" dirty="0">
                <a:solidFill>
                  <a:schemeClr val="bg1"/>
                </a:solidFill>
                <a:latin typeface="Century Gothic" panose="020B0502020202020204" pitchFamily="34" charset="0"/>
              </a:rPr>
              <a:t>La fonctionnalité s’inscrit-elle dans la feuille de route du produit ?</a:t>
            </a:r>
          </a:p>
        </p:txBody>
      </p:sp>
      <p:sp>
        <p:nvSpPr>
          <p:cNvPr id="12" name="AutoShape 167">
            <a:extLst>
              <a:ext uri="{FF2B5EF4-FFF2-40B4-BE49-F238E27FC236}">
                <a16:creationId xmlns:a16="http://schemas.microsoft.com/office/drawing/2014/main" id="{D5B564C5-CF77-0741-AE92-5AC257DAEB48}"/>
              </a:ext>
            </a:extLst>
          </p:cNvPr>
          <p:cNvSpPr>
            <a:spLocks noChangeArrowheads="1"/>
          </p:cNvSpPr>
          <p:nvPr/>
        </p:nvSpPr>
        <p:spPr bwMode="auto">
          <a:xfrm>
            <a:off x="4712194" y="2605054"/>
            <a:ext cx="1412584" cy="457200"/>
          </a:xfrm>
          <a:prstGeom prst="roundRect">
            <a:avLst>
              <a:gd name="adj" fmla="val 50000"/>
            </a:avLst>
          </a:prstGeom>
          <a:solidFill>
            <a:srgbClr val="BFEEEA"/>
          </a:solidFill>
          <a:ln w="12700">
            <a:noFill/>
            <a:miter lim="800000"/>
            <a:headEnd/>
            <a:tailEnd/>
          </a:ln>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fr-FR" sz="900" b="0" i="0" u="none" strike="noStrike" baseline="0" dirty="0">
                <a:solidFill>
                  <a:schemeClr val="tx1"/>
                </a:solidFill>
                <a:latin typeface="Century Gothic" charset="0"/>
                <a:ea typeface="Century Gothic" charset="0"/>
                <a:cs typeface="Century Gothic" charset="0"/>
              </a:rPr>
              <a:t>Arrêt du développement</a:t>
            </a:r>
          </a:p>
        </p:txBody>
      </p:sp>
      <p:cxnSp>
        <p:nvCxnSpPr>
          <p:cNvPr id="13" name="Straight Arrow Connector 12">
            <a:extLst>
              <a:ext uri="{FF2B5EF4-FFF2-40B4-BE49-F238E27FC236}">
                <a16:creationId xmlns:a16="http://schemas.microsoft.com/office/drawing/2014/main" id="{7B79B0B0-37B8-2948-9DF6-0C5A49523A8E}"/>
              </a:ext>
            </a:extLst>
          </p:cNvPr>
          <p:cNvCxnSpPr/>
          <p:nvPr/>
        </p:nvCxnSpPr>
        <p:spPr>
          <a:xfrm flipV="1">
            <a:off x="1861637" y="2469536"/>
            <a:ext cx="1165613" cy="1406021"/>
          </a:xfrm>
          <a:prstGeom prst="straightConnector1">
            <a:avLst/>
          </a:prstGeom>
          <a:ln w="12700">
            <a:solidFill>
              <a:schemeClr val="tx1">
                <a:lumMod val="65000"/>
                <a:lumOff val="35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5DCC97EC-6293-5C44-BF46-A09A5A787613}"/>
              </a:ext>
            </a:extLst>
          </p:cNvPr>
          <p:cNvCxnSpPr/>
          <p:nvPr/>
        </p:nvCxnSpPr>
        <p:spPr>
          <a:xfrm>
            <a:off x="1861637" y="3873616"/>
            <a:ext cx="415466" cy="0"/>
          </a:xfrm>
          <a:prstGeom prst="straightConnector1">
            <a:avLst/>
          </a:prstGeom>
          <a:ln w="12700">
            <a:solidFill>
              <a:schemeClr val="tx1">
                <a:lumMod val="65000"/>
                <a:lumOff val="35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15" name="AutoShape 167">
            <a:extLst>
              <a:ext uri="{FF2B5EF4-FFF2-40B4-BE49-F238E27FC236}">
                <a16:creationId xmlns:a16="http://schemas.microsoft.com/office/drawing/2014/main" id="{656CBE57-9163-4744-9FE0-E69F940F4089}"/>
              </a:ext>
            </a:extLst>
          </p:cNvPr>
          <p:cNvSpPr>
            <a:spLocks noChangeArrowheads="1"/>
          </p:cNvSpPr>
          <p:nvPr/>
        </p:nvSpPr>
        <p:spPr bwMode="auto">
          <a:xfrm>
            <a:off x="2323264" y="3445286"/>
            <a:ext cx="3132613" cy="870711"/>
          </a:xfrm>
          <a:prstGeom prst="diamond">
            <a:avLst/>
          </a:prstGeom>
          <a:solidFill>
            <a:srgbClr val="44AF7E"/>
          </a:solidFill>
          <a:ln w="12700">
            <a:noFill/>
            <a:miter lim="800000"/>
            <a:headEnd/>
            <a:tailEnd/>
          </a:ln>
          <a:effectLst/>
        </p:spPr>
        <p:txBody>
          <a:bodyPr wrap="square" lIns="0" tIns="18288" rIns="0"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lvl="0" algn="ctr" rtl="0"/>
            <a:r>
              <a:rPr lang="fr-FR" sz="850" dirty="0">
                <a:solidFill>
                  <a:schemeClr val="bg1"/>
                </a:solidFill>
                <a:latin typeface="Century Gothic" panose="020B0502020202020204" pitchFamily="34" charset="0"/>
              </a:rPr>
              <a:t>Décision B : </a:t>
            </a:r>
            <a:br>
              <a:rPr lang="en-US" sz="900" dirty="0">
                <a:solidFill>
                  <a:schemeClr val="bg1"/>
                </a:solidFill>
                <a:latin typeface="Century Gothic" panose="020B0502020202020204" pitchFamily="34" charset="0"/>
              </a:rPr>
            </a:br>
            <a:r>
              <a:rPr lang="fr-FR" sz="900" dirty="0">
                <a:solidFill>
                  <a:schemeClr val="bg1"/>
                </a:solidFill>
                <a:latin typeface="Century Gothic" panose="020B0502020202020204" pitchFamily="34" charset="0"/>
              </a:rPr>
              <a:t>Les clients réclament-ils cette fonctionnalité ?</a:t>
            </a:r>
          </a:p>
        </p:txBody>
      </p:sp>
      <p:sp>
        <p:nvSpPr>
          <p:cNvPr id="16" name="AutoShape 167">
            <a:extLst>
              <a:ext uri="{FF2B5EF4-FFF2-40B4-BE49-F238E27FC236}">
                <a16:creationId xmlns:a16="http://schemas.microsoft.com/office/drawing/2014/main" id="{0293FE7E-D72A-734D-BCA0-EF634461E62A}"/>
              </a:ext>
            </a:extLst>
          </p:cNvPr>
          <p:cNvSpPr>
            <a:spLocks noChangeArrowheads="1"/>
          </p:cNvSpPr>
          <p:nvPr/>
        </p:nvSpPr>
        <p:spPr bwMode="auto">
          <a:xfrm>
            <a:off x="4712194" y="4339865"/>
            <a:ext cx="1412584" cy="457200"/>
          </a:xfrm>
          <a:prstGeom prst="roundRect">
            <a:avLst>
              <a:gd name="adj" fmla="val 50000"/>
            </a:avLst>
          </a:prstGeom>
          <a:solidFill>
            <a:srgbClr val="98E0BA"/>
          </a:solidFill>
          <a:ln w="12700">
            <a:noFill/>
            <a:miter lim="800000"/>
            <a:headEnd/>
            <a:tailEnd/>
          </a:ln>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lnSpc>
                <a:spcPct val="95000"/>
              </a:lnSpc>
              <a:defRPr sz="1000"/>
            </a:pPr>
            <a:r>
              <a:rPr lang="fr-FR" sz="900" b="0" i="0" u="none" strike="noStrike" baseline="0" dirty="0">
                <a:solidFill>
                  <a:schemeClr val="tx1"/>
                </a:solidFill>
                <a:latin typeface="Century Gothic" charset="0"/>
                <a:ea typeface="Century Gothic" charset="0"/>
                <a:cs typeface="Century Gothic" charset="0"/>
              </a:rPr>
              <a:t>Réévaluation lors de la prochaine réunion sur la feuille de route</a:t>
            </a:r>
          </a:p>
        </p:txBody>
      </p:sp>
      <p:sp>
        <p:nvSpPr>
          <p:cNvPr id="17" name="Text Box 173">
            <a:extLst>
              <a:ext uri="{FF2B5EF4-FFF2-40B4-BE49-F238E27FC236}">
                <a16:creationId xmlns:a16="http://schemas.microsoft.com/office/drawing/2014/main" id="{938C5350-3C8A-444C-83E1-46B9B5EE2A7F}"/>
              </a:ext>
            </a:extLst>
          </p:cNvPr>
          <p:cNvSpPr txBox="1">
            <a:spLocks noChangeArrowheads="1"/>
          </p:cNvSpPr>
          <p:nvPr/>
        </p:nvSpPr>
        <p:spPr bwMode="auto">
          <a:xfrm>
            <a:off x="4282360" y="4210689"/>
            <a:ext cx="389442" cy="276476"/>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fr-FR" sz="1050" b="1" i="0" u="none" strike="noStrike" baseline="0">
                <a:solidFill>
                  <a:schemeClr val="tx1">
                    <a:lumMod val="75000"/>
                    <a:lumOff val="25000"/>
                  </a:schemeClr>
                </a:solidFill>
                <a:latin typeface="Century Gothic" charset="0"/>
                <a:ea typeface="Century Gothic" charset="0"/>
                <a:cs typeface="Century Gothic" charset="0"/>
              </a:rPr>
              <a:t>NON</a:t>
            </a:r>
          </a:p>
        </p:txBody>
      </p:sp>
      <p:cxnSp>
        <p:nvCxnSpPr>
          <p:cNvPr id="24" name="Straight Arrow Connector 23">
            <a:extLst>
              <a:ext uri="{FF2B5EF4-FFF2-40B4-BE49-F238E27FC236}">
                <a16:creationId xmlns:a16="http://schemas.microsoft.com/office/drawing/2014/main" id="{63A4F901-2926-1845-B91C-64674A6331A5}"/>
              </a:ext>
            </a:extLst>
          </p:cNvPr>
          <p:cNvCxnSpPr/>
          <p:nvPr/>
        </p:nvCxnSpPr>
        <p:spPr>
          <a:xfrm>
            <a:off x="4578410" y="2478731"/>
            <a:ext cx="203029" cy="109385"/>
          </a:xfrm>
          <a:prstGeom prst="straightConnector1">
            <a:avLst/>
          </a:prstGeom>
          <a:ln w="12700">
            <a:solidFill>
              <a:schemeClr val="tx1">
                <a:lumMod val="65000"/>
                <a:lumOff val="35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30A22FA4-377E-2445-BDA9-B93553F0AAE0}"/>
              </a:ext>
            </a:extLst>
          </p:cNvPr>
          <p:cNvCxnSpPr/>
          <p:nvPr/>
        </p:nvCxnSpPr>
        <p:spPr>
          <a:xfrm>
            <a:off x="4578410" y="4206612"/>
            <a:ext cx="203029" cy="109385"/>
          </a:xfrm>
          <a:prstGeom prst="straightConnector1">
            <a:avLst/>
          </a:prstGeom>
          <a:ln w="12700">
            <a:solidFill>
              <a:schemeClr val="tx1">
                <a:lumMod val="65000"/>
                <a:lumOff val="35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26" name="Text Box 173">
            <a:extLst>
              <a:ext uri="{FF2B5EF4-FFF2-40B4-BE49-F238E27FC236}">
                <a16:creationId xmlns:a16="http://schemas.microsoft.com/office/drawing/2014/main" id="{037C718D-1E96-BB4B-A585-813030B87749}"/>
              </a:ext>
            </a:extLst>
          </p:cNvPr>
          <p:cNvSpPr txBox="1">
            <a:spLocks noChangeArrowheads="1"/>
          </p:cNvSpPr>
          <p:nvPr/>
        </p:nvSpPr>
        <p:spPr bwMode="auto">
          <a:xfrm>
            <a:off x="4282360" y="5904690"/>
            <a:ext cx="389442" cy="276476"/>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fr-FR" sz="1050" b="1" i="0" u="none" strike="noStrike" baseline="0">
                <a:solidFill>
                  <a:schemeClr val="tx1">
                    <a:lumMod val="75000"/>
                    <a:lumOff val="25000"/>
                  </a:schemeClr>
                </a:solidFill>
                <a:latin typeface="Century Gothic" charset="0"/>
                <a:ea typeface="Century Gothic" charset="0"/>
                <a:cs typeface="Century Gothic" charset="0"/>
              </a:rPr>
              <a:t>NON</a:t>
            </a:r>
          </a:p>
        </p:txBody>
      </p:sp>
      <p:sp>
        <p:nvSpPr>
          <p:cNvPr id="31" name="AutoShape 167">
            <a:extLst>
              <a:ext uri="{FF2B5EF4-FFF2-40B4-BE49-F238E27FC236}">
                <a16:creationId xmlns:a16="http://schemas.microsoft.com/office/drawing/2014/main" id="{BED275A8-3CB1-124B-9740-448D4E520CA1}"/>
              </a:ext>
            </a:extLst>
          </p:cNvPr>
          <p:cNvSpPr>
            <a:spLocks noChangeArrowheads="1"/>
          </p:cNvSpPr>
          <p:nvPr/>
        </p:nvSpPr>
        <p:spPr bwMode="auto">
          <a:xfrm>
            <a:off x="2323264" y="5156227"/>
            <a:ext cx="3128299" cy="870711"/>
          </a:xfrm>
          <a:prstGeom prst="diamond">
            <a:avLst/>
          </a:prstGeom>
          <a:solidFill>
            <a:srgbClr val="62993E"/>
          </a:solidFill>
          <a:ln w="12700">
            <a:noFill/>
            <a:miter lim="800000"/>
            <a:headEnd/>
            <a:tailEnd/>
          </a:ln>
          <a:effectLst/>
        </p:spPr>
        <p:txBody>
          <a:bodyPr wrap="square" lIns="0" tIns="18288" rIns="0"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lvl="0" algn="ctr" rtl="0"/>
            <a:r>
              <a:rPr lang="fr-FR" sz="850" dirty="0">
                <a:solidFill>
                  <a:schemeClr val="bg1"/>
                </a:solidFill>
                <a:latin typeface="Century Gothic" panose="020B0502020202020204" pitchFamily="34" charset="0"/>
              </a:rPr>
              <a:t>Décision C : </a:t>
            </a:r>
            <a:br>
              <a:rPr lang="en-US" sz="900" dirty="0">
                <a:solidFill>
                  <a:schemeClr val="bg1"/>
                </a:solidFill>
                <a:latin typeface="Century Gothic" panose="020B0502020202020204" pitchFamily="34" charset="0"/>
              </a:rPr>
            </a:br>
            <a:r>
              <a:rPr lang="fr-FR" sz="900" dirty="0">
                <a:solidFill>
                  <a:schemeClr val="bg1"/>
                </a:solidFill>
                <a:latin typeface="Century Gothic" panose="020B0502020202020204" pitchFamily="34" charset="0"/>
              </a:rPr>
              <a:t>Est-elle</a:t>
            </a:r>
            <a:r>
              <a:rPr lang="fr-FR" sz="900" baseline="0" dirty="0">
                <a:solidFill>
                  <a:schemeClr val="bg1"/>
                </a:solidFill>
                <a:latin typeface="Century Gothic" panose="020B0502020202020204" pitchFamily="34" charset="0"/>
              </a:rPr>
              <a:t> dans les limites du budget ?</a:t>
            </a:r>
          </a:p>
        </p:txBody>
      </p:sp>
      <p:sp>
        <p:nvSpPr>
          <p:cNvPr id="49" name="AutoShape 167">
            <a:extLst>
              <a:ext uri="{FF2B5EF4-FFF2-40B4-BE49-F238E27FC236}">
                <a16:creationId xmlns:a16="http://schemas.microsoft.com/office/drawing/2014/main" id="{3ABFB658-8F54-B04E-9F55-FD58A354CA56}"/>
              </a:ext>
            </a:extLst>
          </p:cNvPr>
          <p:cNvSpPr>
            <a:spLocks noChangeArrowheads="1"/>
          </p:cNvSpPr>
          <p:nvPr/>
        </p:nvSpPr>
        <p:spPr bwMode="auto">
          <a:xfrm>
            <a:off x="4712194" y="6052347"/>
            <a:ext cx="1412584" cy="457200"/>
          </a:xfrm>
          <a:prstGeom prst="roundRect">
            <a:avLst>
              <a:gd name="adj" fmla="val 50000"/>
            </a:avLst>
          </a:prstGeom>
          <a:solidFill>
            <a:srgbClr val="C6E3AA"/>
          </a:solidFill>
          <a:ln w="12700">
            <a:noFill/>
            <a:miter lim="800000"/>
            <a:headEnd/>
            <a:tailEnd/>
          </a:ln>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fr-FR" sz="900" b="0" i="0" u="none" strike="noStrike" baseline="0">
                <a:solidFill>
                  <a:schemeClr val="tx1"/>
                </a:solidFill>
                <a:latin typeface="Century Gothic" charset="0"/>
                <a:ea typeface="Century Gothic" charset="0"/>
                <a:cs typeface="Century Gothic" charset="0"/>
              </a:rPr>
              <a:t>Exploration d’autres solutions</a:t>
            </a:r>
          </a:p>
        </p:txBody>
      </p:sp>
      <p:cxnSp>
        <p:nvCxnSpPr>
          <p:cNvPr id="50" name="Straight Arrow Connector 49">
            <a:extLst>
              <a:ext uri="{FF2B5EF4-FFF2-40B4-BE49-F238E27FC236}">
                <a16:creationId xmlns:a16="http://schemas.microsoft.com/office/drawing/2014/main" id="{FA65B70E-48E7-FC45-9A0D-078918C4298C}"/>
              </a:ext>
            </a:extLst>
          </p:cNvPr>
          <p:cNvCxnSpPr/>
          <p:nvPr/>
        </p:nvCxnSpPr>
        <p:spPr>
          <a:xfrm flipV="1">
            <a:off x="5508504" y="1800405"/>
            <a:ext cx="830932" cy="366151"/>
          </a:xfrm>
          <a:prstGeom prst="straightConnector1">
            <a:avLst/>
          </a:prstGeom>
          <a:ln w="12700">
            <a:solidFill>
              <a:schemeClr val="tx1">
                <a:lumMod val="65000"/>
                <a:lumOff val="35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BC6A76D6-CB32-B542-ACF7-8B18DD852359}"/>
              </a:ext>
            </a:extLst>
          </p:cNvPr>
          <p:cNvCxnSpPr/>
          <p:nvPr/>
        </p:nvCxnSpPr>
        <p:spPr>
          <a:xfrm flipV="1">
            <a:off x="5508503" y="3509653"/>
            <a:ext cx="830932" cy="365904"/>
          </a:xfrm>
          <a:prstGeom prst="straightConnector1">
            <a:avLst/>
          </a:prstGeom>
          <a:ln w="12700">
            <a:solidFill>
              <a:schemeClr val="tx1">
                <a:lumMod val="65000"/>
                <a:lumOff val="35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9DF35654-D5A2-C04F-A4B5-86D47C26E221}"/>
              </a:ext>
            </a:extLst>
          </p:cNvPr>
          <p:cNvCxnSpPr/>
          <p:nvPr/>
        </p:nvCxnSpPr>
        <p:spPr>
          <a:xfrm flipV="1">
            <a:off x="5508504" y="5211877"/>
            <a:ext cx="830932" cy="366151"/>
          </a:xfrm>
          <a:prstGeom prst="straightConnector1">
            <a:avLst/>
          </a:prstGeom>
          <a:ln w="12700">
            <a:solidFill>
              <a:schemeClr val="tx1">
                <a:lumMod val="65000"/>
                <a:lumOff val="35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774F0CC0-F0C1-784F-886E-B82A048EE803}"/>
              </a:ext>
            </a:extLst>
          </p:cNvPr>
          <p:cNvCxnSpPr/>
          <p:nvPr/>
        </p:nvCxnSpPr>
        <p:spPr>
          <a:xfrm>
            <a:off x="1861637" y="3875557"/>
            <a:ext cx="1200235" cy="1372141"/>
          </a:xfrm>
          <a:prstGeom prst="straightConnector1">
            <a:avLst/>
          </a:prstGeom>
          <a:ln w="12700">
            <a:solidFill>
              <a:schemeClr val="tx1">
                <a:lumMod val="65000"/>
                <a:lumOff val="35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8B676435-BCEC-5948-9DD2-E761F7767ECE}"/>
              </a:ext>
            </a:extLst>
          </p:cNvPr>
          <p:cNvCxnSpPr/>
          <p:nvPr/>
        </p:nvCxnSpPr>
        <p:spPr>
          <a:xfrm>
            <a:off x="4578410" y="5900613"/>
            <a:ext cx="203029" cy="109385"/>
          </a:xfrm>
          <a:prstGeom prst="straightConnector1">
            <a:avLst/>
          </a:prstGeom>
          <a:ln w="12700">
            <a:solidFill>
              <a:schemeClr val="tx1">
                <a:lumMod val="65000"/>
                <a:lumOff val="35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55" name="AutoShape 167">
            <a:extLst>
              <a:ext uri="{FF2B5EF4-FFF2-40B4-BE49-F238E27FC236}">
                <a16:creationId xmlns:a16="http://schemas.microsoft.com/office/drawing/2014/main" id="{AF17192F-18C3-4B40-A850-993640B2EF73}"/>
              </a:ext>
            </a:extLst>
          </p:cNvPr>
          <p:cNvSpPr>
            <a:spLocks noChangeArrowheads="1"/>
          </p:cNvSpPr>
          <p:nvPr/>
        </p:nvSpPr>
        <p:spPr bwMode="auto">
          <a:xfrm>
            <a:off x="6443301" y="1300159"/>
            <a:ext cx="2908261" cy="822960"/>
          </a:xfrm>
          <a:prstGeom prst="diamond">
            <a:avLst/>
          </a:prstGeom>
          <a:solidFill>
            <a:srgbClr val="1C8C8B"/>
          </a:solidFill>
          <a:ln w="12700">
            <a:noFill/>
            <a:miter lim="800000"/>
            <a:headEnd/>
            <a:tailEnd/>
          </a:ln>
          <a:effectLst/>
        </p:spPr>
        <p:txBody>
          <a:bodyPr wrap="square" lIns="0" tIns="0" rIns="0"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lvl="0" algn="ctr" rtl="0"/>
            <a:r>
              <a:rPr lang="fr-FR" sz="850" dirty="0">
                <a:solidFill>
                  <a:schemeClr val="bg1"/>
                </a:solidFill>
                <a:latin typeface="Century Gothic" panose="020B0502020202020204" pitchFamily="34" charset="0"/>
              </a:rPr>
              <a:t>Décision A1 : </a:t>
            </a:r>
            <a:br>
              <a:rPr lang="en-US" sz="900" dirty="0">
                <a:solidFill>
                  <a:schemeClr val="bg1"/>
                </a:solidFill>
                <a:latin typeface="Century Gothic" panose="020B0502020202020204" pitchFamily="34" charset="0"/>
              </a:rPr>
            </a:br>
            <a:r>
              <a:rPr lang="fr-FR" sz="900" dirty="0">
                <a:solidFill>
                  <a:schemeClr val="bg1"/>
                </a:solidFill>
                <a:latin typeface="Century Gothic" panose="020B0502020202020204" pitchFamily="34" charset="0"/>
              </a:rPr>
              <a:t>Avons-nous les ressources</a:t>
            </a:r>
          </a:p>
          <a:p>
            <a:pPr lvl="0" algn="ctr" rtl="0"/>
            <a:r>
              <a:rPr lang="fr-FR" sz="900" dirty="0">
                <a:solidFill>
                  <a:schemeClr val="bg1"/>
                </a:solidFill>
                <a:latin typeface="Century Gothic" panose="020B0502020202020204" pitchFamily="34" charset="0"/>
              </a:rPr>
              <a:t>nécessaires ?</a:t>
            </a:r>
          </a:p>
        </p:txBody>
      </p:sp>
      <p:sp>
        <p:nvSpPr>
          <p:cNvPr id="57" name="AutoShape 167">
            <a:extLst>
              <a:ext uri="{FF2B5EF4-FFF2-40B4-BE49-F238E27FC236}">
                <a16:creationId xmlns:a16="http://schemas.microsoft.com/office/drawing/2014/main" id="{7E2E0F55-A3E8-FD4B-9B28-6A78826999BA}"/>
              </a:ext>
            </a:extLst>
          </p:cNvPr>
          <p:cNvSpPr>
            <a:spLocks noChangeArrowheads="1"/>
          </p:cNvSpPr>
          <p:nvPr/>
        </p:nvSpPr>
        <p:spPr bwMode="auto">
          <a:xfrm>
            <a:off x="6443301" y="3026685"/>
            <a:ext cx="2908261" cy="822960"/>
          </a:xfrm>
          <a:prstGeom prst="diamond">
            <a:avLst/>
          </a:prstGeom>
          <a:solidFill>
            <a:srgbClr val="368C65"/>
          </a:solidFill>
          <a:ln w="12700">
            <a:noFill/>
            <a:miter lim="800000"/>
            <a:headEnd/>
            <a:tailEnd/>
          </a:ln>
          <a:effectLst/>
        </p:spPr>
        <p:txBody>
          <a:bodyPr wrap="square" lIns="0" tIns="0" rIns="0"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lvl="0" algn="ctr" rtl="0"/>
            <a:r>
              <a:rPr lang="fr-FR" sz="850" dirty="0">
                <a:solidFill>
                  <a:schemeClr val="bg1"/>
                </a:solidFill>
                <a:latin typeface="Century Gothic" panose="020B0502020202020204" pitchFamily="34" charset="0"/>
              </a:rPr>
              <a:t>Décision B1 : </a:t>
            </a:r>
            <a:br>
              <a:rPr lang="en-US" sz="900" dirty="0">
                <a:solidFill>
                  <a:schemeClr val="bg1"/>
                </a:solidFill>
                <a:latin typeface="Century Gothic" panose="020B0502020202020204" pitchFamily="34" charset="0"/>
              </a:rPr>
            </a:br>
            <a:r>
              <a:rPr lang="fr-FR" sz="900" dirty="0">
                <a:solidFill>
                  <a:schemeClr val="bg1"/>
                </a:solidFill>
                <a:latin typeface="Century Gothic" panose="020B0502020202020204" pitchFamily="34" charset="0"/>
              </a:rPr>
              <a:t>Est-elle techniquement</a:t>
            </a:r>
            <a:r>
              <a:rPr lang="fr-FR" sz="900" baseline="0" dirty="0">
                <a:solidFill>
                  <a:schemeClr val="bg1"/>
                </a:solidFill>
                <a:latin typeface="Century Gothic" panose="020B0502020202020204" pitchFamily="34" charset="0"/>
              </a:rPr>
              <a:t> réalisable ?</a:t>
            </a:r>
            <a:endParaRPr lang="fr-FR" sz="950" baseline="0" dirty="0">
              <a:solidFill>
                <a:schemeClr val="bg1"/>
              </a:solidFill>
              <a:latin typeface="Century Gothic" panose="020B0502020202020204" pitchFamily="34" charset="0"/>
            </a:endParaRPr>
          </a:p>
        </p:txBody>
      </p:sp>
      <p:sp>
        <p:nvSpPr>
          <p:cNvPr id="59" name="AutoShape 167">
            <a:extLst>
              <a:ext uri="{FF2B5EF4-FFF2-40B4-BE49-F238E27FC236}">
                <a16:creationId xmlns:a16="http://schemas.microsoft.com/office/drawing/2014/main" id="{804848D4-8622-704A-99BB-744350BA030B}"/>
              </a:ext>
            </a:extLst>
          </p:cNvPr>
          <p:cNvSpPr>
            <a:spLocks noChangeArrowheads="1"/>
          </p:cNvSpPr>
          <p:nvPr/>
        </p:nvSpPr>
        <p:spPr bwMode="auto">
          <a:xfrm>
            <a:off x="6443301" y="4765917"/>
            <a:ext cx="2908261" cy="822960"/>
          </a:xfrm>
          <a:prstGeom prst="diamond">
            <a:avLst/>
          </a:prstGeom>
          <a:solidFill>
            <a:srgbClr val="517F33"/>
          </a:solidFill>
          <a:ln w="12700">
            <a:noFill/>
            <a:miter lim="800000"/>
            <a:headEnd/>
            <a:tailEnd/>
          </a:ln>
          <a:effectLst/>
        </p:spPr>
        <p:txBody>
          <a:bodyPr wrap="square" lIns="0" tIns="0" rIns="0"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lvl="0" algn="ctr" rtl="0">
              <a:lnSpc>
                <a:spcPct val="95000"/>
              </a:lnSpc>
            </a:pPr>
            <a:r>
              <a:rPr lang="fr-FR" sz="850" dirty="0">
                <a:solidFill>
                  <a:schemeClr val="bg1"/>
                </a:solidFill>
                <a:latin typeface="Century Gothic" panose="020B0502020202020204" pitchFamily="34" charset="0"/>
              </a:rPr>
              <a:t>Décision C1 : </a:t>
            </a:r>
            <a:br>
              <a:rPr lang="en-US" sz="900" dirty="0">
                <a:solidFill>
                  <a:schemeClr val="bg1"/>
                </a:solidFill>
                <a:latin typeface="Century Gothic" panose="020B0502020202020204" pitchFamily="34" charset="0"/>
              </a:rPr>
            </a:br>
            <a:r>
              <a:rPr lang="fr-FR" sz="900" dirty="0">
                <a:solidFill>
                  <a:schemeClr val="bg1"/>
                </a:solidFill>
                <a:latin typeface="Century Gothic" panose="020B0502020202020204" pitchFamily="34" charset="0"/>
              </a:rPr>
              <a:t>S’agit-il d’une fonctionnalité de base ou d’une amélioration ?</a:t>
            </a:r>
            <a:endParaRPr lang="fr-FR" sz="950" dirty="0">
              <a:solidFill>
                <a:schemeClr val="bg1"/>
              </a:solidFill>
              <a:latin typeface="Century Gothic" panose="020B0502020202020204" pitchFamily="34" charset="0"/>
            </a:endParaRPr>
          </a:p>
        </p:txBody>
      </p:sp>
      <p:cxnSp>
        <p:nvCxnSpPr>
          <p:cNvPr id="61" name="Straight Arrow Connector 60">
            <a:extLst>
              <a:ext uri="{FF2B5EF4-FFF2-40B4-BE49-F238E27FC236}">
                <a16:creationId xmlns:a16="http://schemas.microsoft.com/office/drawing/2014/main" id="{B2E291EA-634A-3342-8CB9-211FD2A4CA86}"/>
              </a:ext>
            </a:extLst>
          </p:cNvPr>
          <p:cNvCxnSpPr/>
          <p:nvPr/>
        </p:nvCxnSpPr>
        <p:spPr>
          <a:xfrm>
            <a:off x="5496963" y="5584558"/>
            <a:ext cx="830932" cy="365904"/>
          </a:xfrm>
          <a:prstGeom prst="straightConnector1">
            <a:avLst/>
          </a:prstGeom>
          <a:ln w="12700">
            <a:solidFill>
              <a:schemeClr val="tx1">
                <a:lumMod val="65000"/>
                <a:lumOff val="35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42F58561-1F53-7C41-8A72-8F26A3D8F45D}"/>
              </a:ext>
            </a:extLst>
          </p:cNvPr>
          <p:cNvCxnSpPr/>
          <p:nvPr/>
        </p:nvCxnSpPr>
        <p:spPr>
          <a:xfrm>
            <a:off x="5508504" y="3873616"/>
            <a:ext cx="830932" cy="365904"/>
          </a:xfrm>
          <a:prstGeom prst="straightConnector1">
            <a:avLst/>
          </a:prstGeom>
          <a:ln w="12700">
            <a:solidFill>
              <a:schemeClr val="tx1">
                <a:lumMod val="65000"/>
                <a:lumOff val="35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AE3D5AB1-C4A6-694F-B94F-9F2B9AE6408E}"/>
              </a:ext>
            </a:extLst>
          </p:cNvPr>
          <p:cNvCxnSpPr/>
          <p:nvPr/>
        </p:nvCxnSpPr>
        <p:spPr>
          <a:xfrm>
            <a:off x="5508504" y="2162675"/>
            <a:ext cx="830932" cy="365904"/>
          </a:xfrm>
          <a:prstGeom prst="straightConnector1">
            <a:avLst/>
          </a:prstGeom>
          <a:ln w="12700">
            <a:solidFill>
              <a:schemeClr val="tx1">
                <a:lumMod val="65000"/>
                <a:lumOff val="35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56" name="AutoShape 167">
            <a:extLst>
              <a:ext uri="{FF2B5EF4-FFF2-40B4-BE49-F238E27FC236}">
                <a16:creationId xmlns:a16="http://schemas.microsoft.com/office/drawing/2014/main" id="{1A5F5A33-8B40-9B4C-87AA-445D64921408}"/>
              </a:ext>
            </a:extLst>
          </p:cNvPr>
          <p:cNvSpPr>
            <a:spLocks noChangeArrowheads="1"/>
          </p:cNvSpPr>
          <p:nvPr/>
        </p:nvSpPr>
        <p:spPr bwMode="auto">
          <a:xfrm>
            <a:off x="9882436" y="2627385"/>
            <a:ext cx="2103120" cy="364211"/>
          </a:xfrm>
          <a:prstGeom prst="roundRect">
            <a:avLst>
              <a:gd name="adj" fmla="val 50000"/>
            </a:avLst>
          </a:prstGeom>
          <a:solidFill>
            <a:srgbClr val="BFEEEA"/>
          </a:solidFill>
          <a:ln w="12700">
            <a:noFill/>
            <a:miter lim="800000"/>
            <a:headEnd/>
            <a:tailEnd/>
          </a:ln>
          <a:effectLst/>
        </p:spPr>
        <p:txBody>
          <a:bodyPr wrap="square" lIns="91440"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rtl="0">
              <a:defRPr sz="1000"/>
            </a:pPr>
            <a:r>
              <a:rPr lang="fr-FR" sz="900" b="0" i="0" u="none" strike="noStrike" baseline="0">
                <a:solidFill>
                  <a:schemeClr val="tx1"/>
                </a:solidFill>
                <a:latin typeface="Century Gothic" charset="0"/>
                <a:ea typeface="Century Gothic" charset="0"/>
                <a:cs typeface="Century Gothic" charset="0"/>
              </a:rPr>
              <a:t>Réévaluation en fonction du RSI</a:t>
            </a:r>
          </a:p>
        </p:txBody>
      </p:sp>
      <p:sp>
        <p:nvSpPr>
          <p:cNvPr id="58" name="AutoShape 167">
            <a:extLst>
              <a:ext uri="{FF2B5EF4-FFF2-40B4-BE49-F238E27FC236}">
                <a16:creationId xmlns:a16="http://schemas.microsoft.com/office/drawing/2014/main" id="{CE8459D4-EF56-F747-A962-FE58CA91728F}"/>
              </a:ext>
            </a:extLst>
          </p:cNvPr>
          <p:cNvSpPr>
            <a:spLocks noChangeArrowheads="1"/>
          </p:cNvSpPr>
          <p:nvPr/>
        </p:nvSpPr>
        <p:spPr bwMode="auto">
          <a:xfrm>
            <a:off x="9882436" y="4339865"/>
            <a:ext cx="2103120" cy="364211"/>
          </a:xfrm>
          <a:prstGeom prst="roundRect">
            <a:avLst>
              <a:gd name="adj" fmla="val 50000"/>
            </a:avLst>
          </a:prstGeom>
          <a:solidFill>
            <a:srgbClr val="98E0BA"/>
          </a:solidFill>
          <a:ln w="12700">
            <a:noFill/>
            <a:miter lim="800000"/>
            <a:headEnd/>
            <a:tailEnd/>
          </a:ln>
          <a:effectLst/>
        </p:spPr>
        <p:txBody>
          <a:bodyPr wrap="square" lIns="91440"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rtl="0">
              <a:defRPr sz="1000"/>
            </a:pPr>
            <a:r>
              <a:rPr lang="fr-FR" sz="900" b="0" i="0" u="none" strike="noStrike" baseline="0">
                <a:solidFill>
                  <a:schemeClr val="tx1"/>
                </a:solidFill>
                <a:latin typeface="Century Gothic" charset="0"/>
                <a:ea typeface="Century Gothic" charset="0"/>
                <a:cs typeface="Century Gothic" charset="0"/>
              </a:rPr>
              <a:t>Étude de marché plus poussée</a:t>
            </a:r>
          </a:p>
        </p:txBody>
      </p:sp>
      <p:sp>
        <p:nvSpPr>
          <p:cNvPr id="60" name="AutoShape 167">
            <a:extLst>
              <a:ext uri="{FF2B5EF4-FFF2-40B4-BE49-F238E27FC236}">
                <a16:creationId xmlns:a16="http://schemas.microsoft.com/office/drawing/2014/main" id="{14050546-36BD-AF41-9BDC-406D6F8DB947}"/>
              </a:ext>
            </a:extLst>
          </p:cNvPr>
          <p:cNvSpPr>
            <a:spLocks noChangeArrowheads="1"/>
          </p:cNvSpPr>
          <p:nvPr/>
        </p:nvSpPr>
        <p:spPr bwMode="auto">
          <a:xfrm>
            <a:off x="9882436" y="6052348"/>
            <a:ext cx="2103120" cy="364211"/>
          </a:xfrm>
          <a:prstGeom prst="roundRect">
            <a:avLst>
              <a:gd name="adj" fmla="val 50000"/>
            </a:avLst>
          </a:prstGeom>
          <a:solidFill>
            <a:srgbClr val="C6E3AA"/>
          </a:solidFill>
          <a:ln w="12700">
            <a:noFill/>
            <a:miter lim="800000"/>
            <a:headEnd/>
            <a:tailEnd/>
          </a:ln>
          <a:effectLst/>
        </p:spPr>
        <p:txBody>
          <a:bodyPr wrap="square" lIns="91440"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rtl="0">
              <a:defRPr sz="1000"/>
            </a:pPr>
            <a:r>
              <a:rPr lang="fr-FR" sz="900" b="0" i="0" u="none" strike="noStrike" spc="-20" dirty="0">
                <a:solidFill>
                  <a:schemeClr val="tx1"/>
                </a:solidFill>
                <a:latin typeface="Century Gothic" charset="0"/>
                <a:ea typeface="Century Gothic" charset="0"/>
                <a:cs typeface="Century Gothic" charset="0"/>
              </a:rPr>
              <a:t>Réévaluation de la portée et des dépendances de la fonctionnalité</a:t>
            </a:r>
          </a:p>
        </p:txBody>
      </p:sp>
      <p:sp>
        <p:nvSpPr>
          <p:cNvPr id="64" name="AutoShape 167">
            <a:extLst>
              <a:ext uri="{FF2B5EF4-FFF2-40B4-BE49-F238E27FC236}">
                <a16:creationId xmlns:a16="http://schemas.microsoft.com/office/drawing/2014/main" id="{A0A0F091-8730-2243-9FDF-0C84AF7E7EB8}"/>
              </a:ext>
            </a:extLst>
          </p:cNvPr>
          <p:cNvSpPr>
            <a:spLocks noChangeArrowheads="1"/>
          </p:cNvSpPr>
          <p:nvPr/>
        </p:nvSpPr>
        <p:spPr bwMode="auto">
          <a:xfrm>
            <a:off x="9882436" y="1771144"/>
            <a:ext cx="2103120" cy="364211"/>
          </a:xfrm>
          <a:prstGeom prst="roundRect">
            <a:avLst>
              <a:gd name="adj" fmla="val 50000"/>
            </a:avLst>
          </a:prstGeom>
          <a:solidFill>
            <a:srgbClr val="BFEEEA"/>
          </a:solidFill>
          <a:ln w="12700">
            <a:noFill/>
            <a:miter lim="800000"/>
            <a:headEnd/>
            <a:tailEnd/>
          </a:ln>
          <a:effectLst/>
        </p:spPr>
        <p:txBody>
          <a:bodyPr wrap="square" lIns="91440"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rtl="0">
              <a:defRPr sz="1000"/>
            </a:pPr>
            <a:r>
              <a:rPr lang="fr-FR" sz="900" b="0" i="0" u="none" strike="noStrike" baseline="0" dirty="0">
                <a:solidFill>
                  <a:schemeClr val="tx1"/>
                </a:solidFill>
                <a:latin typeface="Century Gothic" charset="0"/>
                <a:ea typeface="Century Gothic" charset="0"/>
                <a:cs typeface="Century Gothic" charset="0"/>
              </a:rPr>
              <a:t>Planification de l’acquisition des ressources</a:t>
            </a:r>
          </a:p>
        </p:txBody>
      </p:sp>
      <p:sp>
        <p:nvSpPr>
          <p:cNvPr id="65" name="AutoShape 167">
            <a:extLst>
              <a:ext uri="{FF2B5EF4-FFF2-40B4-BE49-F238E27FC236}">
                <a16:creationId xmlns:a16="http://schemas.microsoft.com/office/drawing/2014/main" id="{1810525E-F91E-6C44-81BD-171D3541F614}"/>
              </a:ext>
            </a:extLst>
          </p:cNvPr>
          <p:cNvSpPr>
            <a:spLocks noChangeArrowheads="1"/>
          </p:cNvSpPr>
          <p:nvPr/>
        </p:nvSpPr>
        <p:spPr bwMode="auto">
          <a:xfrm>
            <a:off x="9882436" y="3483625"/>
            <a:ext cx="2103120" cy="364211"/>
          </a:xfrm>
          <a:prstGeom prst="roundRect">
            <a:avLst>
              <a:gd name="adj" fmla="val 50000"/>
            </a:avLst>
          </a:prstGeom>
          <a:solidFill>
            <a:srgbClr val="98E0BA"/>
          </a:solidFill>
          <a:ln w="12700">
            <a:noFill/>
            <a:miter lim="800000"/>
            <a:headEnd/>
            <a:tailEnd/>
          </a:ln>
          <a:effectLst/>
        </p:spPr>
        <p:txBody>
          <a:bodyPr wrap="square" lIns="91440"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rtl="0">
              <a:defRPr sz="1000"/>
            </a:pPr>
            <a:r>
              <a:rPr lang="fr-FR" sz="900" b="0" i="0" u="none" strike="noStrike" baseline="0">
                <a:solidFill>
                  <a:schemeClr val="tx1"/>
                </a:solidFill>
                <a:latin typeface="Century Gothic" charset="0"/>
                <a:ea typeface="Century Gothic" charset="0"/>
                <a:cs typeface="Century Gothic" charset="0"/>
              </a:rPr>
              <a:t>Consultation des rétroactions pour trouver une alternative</a:t>
            </a:r>
          </a:p>
        </p:txBody>
      </p:sp>
      <p:sp>
        <p:nvSpPr>
          <p:cNvPr id="66" name="AutoShape 167">
            <a:extLst>
              <a:ext uri="{FF2B5EF4-FFF2-40B4-BE49-F238E27FC236}">
                <a16:creationId xmlns:a16="http://schemas.microsoft.com/office/drawing/2014/main" id="{CA8AB739-9738-F14F-BBD4-1EB116A04A28}"/>
              </a:ext>
            </a:extLst>
          </p:cNvPr>
          <p:cNvSpPr>
            <a:spLocks noChangeArrowheads="1"/>
          </p:cNvSpPr>
          <p:nvPr/>
        </p:nvSpPr>
        <p:spPr bwMode="auto">
          <a:xfrm>
            <a:off x="9882436" y="5196106"/>
            <a:ext cx="2103120" cy="364211"/>
          </a:xfrm>
          <a:prstGeom prst="roundRect">
            <a:avLst>
              <a:gd name="adj" fmla="val 50000"/>
            </a:avLst>
          </a:prstGeom>
          <a:solidFill>
            <a:srgbClr val="C6E3AA"/>
          </a:solidFill>
          <a:ln w="12700">
            <a:noFill/>
            <a:miter lim="800000"/>
            <a:headEnd/>
            <a:tailEnd/>
          </a:ln>
          <a:effectLst/>
        </p:spPr>
        <p:txBody>
          <a:bodyPr wrap="square" lIns="91440"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rtl="0">
              <a:defRPr sz="1000"/>
            </a:pPr>
            <a:r>
              <a:rPr lang="fr-FR" sz="900" b="0" i="0" u="none" strike="noStrike" baseline="0">
                <a:solidFill>
                  <a:schemeClr val="tx1"/>
                </a:solidFill>
                <a:latin typeface="Century Gothic" charset="0"/>
                <a:ea typeface="Century Gothic" charset="0"/>
                <a:cs typeface="Century Gothic" charset="0"/>
              </a:rPr>
              <a:t>Planification lors d’une séance ultérieure</a:t>
            </a:r>
          </a:p>
        </p:txBody>
      </p:sp>
      <p:sp>
        <p:nvSpPr>
          <p:cNvPr id="67" name="AutoShape 167">
            <a:extLst>
              <a:ext uri="{FF2B5EF4-FFF2-40B4-BE49-F238E27FC236}">
                <a16:creationId xmlns:a16="http://schemas.microsoft.com/office/drawing/2014/main" id="{D4B69E3F-C1AE-5642-A6C9-9784F5D7BCFF}"/>
              </a:ext>
            </a:extLst>
          </p:cNvPr>
          <p:cNvSpPr>
            <a:spLocks noChangeArrowheads="1"/>
          </p:cNvSpPr>
          <p:nvPr/>
        </p:nvSpPr>
        <p:spPr bwMode="auto">
          <a:xfrm>
            <a:off x="9882436" y="2199264"/>
            <a:ext cx="2017462" cy="364211"/>
          </a:xfrm>
          <a:prstGeom prst="roundRect">
            <a:avLst>
              <a:gd name="adj" fmla="val 50000"/>
            </a:avLst>
          </a:prstGeom>
          <a:solidFill>
            <a:srgbClr val="E0F5F3"/>
          </a:solidFill>
          <a:ln w="12700">
            <a:noFill/>
            <a:miter lim="800000"/>
            <a:headEnd/>
            <a:tailEnd/>
          </a:ln>
          <a:effectLst/>
        </p:spPr>
        <p:txBody>
          <a:bodyPr wrap="square" lIns="91440"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rtl="0">
              <a:defRPr sz="1000"/>
            </a:pPr>
            <a:r>
              <a:rPr lang="fr-FR" sz="900" b="0" i="0" u="none" strike="noStrike" baseline="0">
                <a:solidFill>
                  <a:schemeClr val="tx1"/>
                </a:solidFill>
                <a:latin typeface="Century Gothic" charset="0"/>
                <a:ea typeface="Century Gothic" charset="0"/>
                <a:cs typeface="Century Gothic" charset="0"/>
              </a:rPr>
              <a:t>Priorisation du développement</a:t>
            </a:r>
          </a:p>
        </p:txBody>
      </p:sp>
      <p:sp>
        <p:nvSpPr>
          <p:cNvPr id="68" name="AutoShape 167">
            <a:extLst>
              <a:ext uri="{FF2B5EF4-FFF2-40B4-BE49-F238E27FC236}">
                <a16:creationId xmlns:a16="http://schemas.microsoft.com/office/drawing/2014/main" id="{BDA8328B-8664-314D-B522-6343FF33597A}"/>
              </a:ext>
            </a:extLst>
          </p:cNvPr>
          <p:cNvSpPr>
            <a:spLocks noChangeArrowheads="1"/>
          </p:cNvSpPr>
          <p:nvPr/>
        </p:nvSpPr>
        <p:spPr bwMode="auto">
          <a:xfrm>
            <a:off x="9882436" y="3911745"/>
            <a:ext cx="1909514" cy="364211"/>
          </a:xfrm>
          <a:prstGeom prst="roundRect">
            <a:avLst>
              <a:gd name="adj" fmla="val 50000"/>
            </a:avLst>
          </a:prstGeom>
          <a:solidFill>
            <a:srgbClr val="CCEFDA"/>
          </a:solidFill>
          <a:ln w="12700">
            <a:noFill/>
            <a:miter lim="800000"/>
            <a:headEnd/>
            <a:tailEnd/>
          </a:ln>
          <a:effectLst/>
        </p:spPr>
        <p:txBody>
          <a:bodyPr wrap="square" lIns="91440"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rtl="0">
              <a:defRPr sz="1000"/>
            </a:pPr>
            <a:r>
              <a:rPr lang="fr-FR" sz="900" b="0" i="0" u="none" strike="noStrike" baseline="0">
                <a:solidFill>
                  <a:schemeClr val="tx1"/>
                </a:solidFill>
                <a:latin typeface="Century Gothic" charset="0"/>
                <a:ea typeface="Century Gothic" charset="0"/>
                <a:cs typeface="Century Gothic" charset="0"/>
              </a:rPr>
              <a:t>Mise en œuvre lors du cycle de mise à jour suivant</a:t>
            </a:r>
          </a:p>
        </p:txBody>
      </p:sp>
      <p:sp>
        <p:nvSpPr>
          <p:cNvPr id="69" name="AutoShape 167">
            <a:extLst>
              <a:ext uri="{FF2B5EF4-FFF2-40B4-BE49-F238E27FC236}">
                <a16:creationId xmlns:a16="http://schemas.microsoft.com/office/drawing/2014/main" id="{5AEBCEAB-78B5-A544-A049-23BCE3911DEF}"/>
              </a:ext>
            </a:extLst>
          </p:cNvPr>
          <p:cNvSpPr>
            <a:spLocks noChangeArrowheads="1"/>
          </p:cNvSpPr>
          <p:nvPr/>
        </p:nvSpPr>
        <p:spPr bwMode="auto">
          <a:xfrm>
            <a:off x="9882435" y="5624226"/>
            <a:ext cx="2017463" cy="364211"/>
          </a:xfrm>
          <a:prstGeom prst="roundRect">
            <a:avLst>
              <a:gd name="adj" fmla="val 50000"/>
            </a:avLst>
          </a:prstGeom>
          <a:solidFill>
            <a:srgbClr val="DFEECF"/>
          </a:solidFill>
          <a:ln w="12700">
            <a:noFill/>
            <a:miter lim="800000"/>
            <a:headEnd/>
            <a:tailEnd/>
          </a:ln>
          <a:effectLst/>
        </p:spPr>
        <p:txBody>
          <a:bodyPr wrap="square" lIns="91440"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rtl="0">
              <a:defRPr sz="1000"/>
            </a:pPr>
            <a:r>
              <a:rPr lang="fr-FR" sz="900" b="0" i="0" u="none" strike="noStrike" baseline="0">
                <a:solidFill>
                  <a:schemeClr val="tx1"/>
                </a:solidFill>
                <a:latin typeface="Century Gothic" charset="0"/>
                <a:ea typeface="Century Gothic" charset="0"/>
                <a:cs typeface="Century Gothic" charset="0"/>
              </a:rPr>
              <a:t>Passage aux tests d’intégration</a:t>
            </a:r>
          </a:p>
        </p:txBody>
      </p:sp>
      <p:sp>
        <p:nvSpPr>
          <p:cNvPr id="70" name="AutoShape 167">
            <a:extLst>
              <a:ext uri="{FF2B5EF4-FFF2-40B4-BE49-F238E27FC236}">
                <a16:creationId xmlns:a16="http://schemas.microsoft.com/office/drawing/2014/main" id="{5810C9AC-86FA-D142-98EF-D6ED97F46B0C}"/>
              </a:ext>
            </a:extLst>
          </p:cNvPr>
          <p:cNvSpPr>
            <a:spLocks noChangeArrowheads="1"/>
          </p:cNvSpPr>
          <p:nvPr/>
        </p:nvSpPr>
        <p:spPr bwMode="auto">
          <a:xfrm>
            <a:off x="9882436" y="1343024"/>
            <a:ext cx="1803130" cy="364211"/>
          </a:xfrm>
          <a:prstGeom prst="roundRect">
            <a:avLst>
              <a:gd name="adj" fmla="val 50000"/>
            </a:avLst>
          </a:prstGeom>
          <a:solidFill>
            <a:srgbClr val="E0F5F3"/>
          </a:solidFill>
          <a:ln w="12700">
            <a:noFill/>
            <a:miter lim="800000"/>
            <a:headEnd/>
            <a:tailEnd/>
          </a:ln>
          <a:effectLst/>
        </p:spPr>
        <p:txBody>
          <a:bodyPr wrap="square" lIns="91440"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rtl="0">
              <a:defRPr sz="1000"/>
            </a:pPr>
            <a:r>
              <a:rPr lang="fr-FR" sz="900" b="0" i="0" u="none" strike="noStrike" baseline="0" dirty="0">
                <a:solidFill>
                  <a:schemeClr val="tx1"/>
                </a:solidFill>
                <a:latin typeface="Century Gothic" charset="0"/>
                <a:ea typeface="Century Gothic" charset="0"/>
                <a:cs typeface="Century Gothic" charset="0"/>
              </a:rPr>
              <a:t>Lancement de la phase de développement</a:t>
            </a:r>
          </a:p>
        </p:txBody>
      </p:sp>
      <p:sp>
        <p:nvSpPr>
          <p:cNvPr id="71" name="AutoShape 167">
            <a:extLst>
              <a:ext uri="{FF2B5EF4-FFF2-40B4-BE49-F238E27FC236}">
                <a16:creationId xmlns:a16="http://schemas.microsoft.com/office/drawing/2014/main" id="{4D339E7D-1AED-FE40-A0AA-D2A41AF19D94}"/>
              </a:ext>
            </a:extLst>
          </p:cNvPr>
          <p:cNvSpPr>
            <a:spLocks noChangeArrowheads="1"/>
          </p:cNvSpPr>
          <p:nvPr/>
        </p:nvSpPr>
        <p:spPr bwMode="auto">
          <a:xfrm>
            <a:off x="9882436" y="3055505"/>
            <a:ext cx="1909514" cy="364211"/>
          </a:xfrm>
          <a:prstGeom prst="roundRect">
            <a:avLst>
              <a:gd name="adj" fmla="val 50000"/>
            </a:avLst>
          </a:prstGeom>
          <a:solidFill>
            <a:srgbClr val="CCEFDA"/>
          </a:solidFill>
          <a:ln w="12700">
            <a:noFill/>
            <a:miter lim="800000"/>
            <a:headEnd/>
            <a:tailEnd/>
          </a:ln>
          <a:effectLst/>
        </p:spPr>
        <p:txBody>
          <a:bodyPr wrap="square" lIns="91440"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rtl="0">
              <a:defRPr sz="1000"/>
            </a:pPr>
            <a:r>
              <a:rPr lang="fr-FR" sz="900" b="0" i="0" u="none" strike="noStrike" baseline="0" dirty="0">
                <a:solidFill>
                  <a:schemeClr val="tx1"/>
                </a:solidFill>
                <a:latin typeface="Century Gothic" charset="0"/>
                <a:ea typeface="Century Gothic" charset="0"/>
                <a:cs typeface="Century Gothic" charset="0"/>
              </a:rPr>
              <a:t>Validation avec prototypage</a:t>
            </a:r>
          </a:p>
        </p:txBody>
      </p:sp>
      <p:sp>
        <p:nvSpPr>
          <p:cNvPr id="72" name="AutoShape 167">
            <a:extLst>
              <a:ext uri="{FF2B5EF4-FFF2-40B4-BE49-F238E27FC236}">
                <a16:creationId xmlns:a16="http://schemas.microsoft.com/office/drawing/2014/main" id="{D993DB0F-C9B0-2846-B269-5BD921EE3867}"/>
              </a:ext>
            </a:extLst>
          </p:cNvPr>
          <p:cNvSpPr>
            <a:spLocks noChangeArrowheads="1"/>
          </p:cNvSpPr>
          <p:nvPr/>
        </p:nvSpPr>
        <p:spPr bwMode="auto">
          <a:xfrm>
            <a:off x="9882436" y="4767985"/>
            <a:ext cx="2085644" cy="364211"/>
          </a:xfrm>
          <a:prstGeom prst="roundRect">
            <a:avLst>
              <a:gd name="adj" fmla="val 50000"/>
            </a:avLst>
          </a:prstGeom>
          <a:solidFill>
            <a:srgbClr val="DFEECF"/>
          </a:solidFill>
          <a:ln w="12700">
            <a:noFill/>
            <a:miter lim="800000"/>
            <a:headEnd/>
            <a:tailEnd/>
          </a:ln>
          <a:effectLst/>
        </p:spPr>
        <p:txBody>
          <a:bodyPr wrap="square" lIns="91440"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rtl="0">
              <a:defRPr sz="1000"/>
            </a:pPr>
            <a:r>
              <a:rPr lang="fr-FR" sz="900" b="0" i="0" u="none" strike="noStrike" spc="-10" dirty="0">
                <a:solidFill>
                  <a:schemeClr val="tx1"/>
                </a:solidFill>
                <a:latin typeface="Century Gothic" charset="0"/>
                <a:ea typeface="Century Gothic" charset="0"/>
                <a:cs typeface="Century Gothic" charset="0"/>
              </a:rPr>
              <a:t>Accélération du développement</a:t>
            </a:r>
          </a:p>
        </p:txBody>
      </p:sp>
      <p:sp>
        <p:nvSpPr>
          <p:cNvPr id="73" name="Text Box 173">
            <a:extLst>
              <a:ext uri="{FF2B5EF4-FFF2-40B4-BE49-F238E27FC236}">
                <a16:creationId xmlns:a16="http://schemas.microsoft.com/office/drawing/2014/main" id="{C9A3FC2B-046C-B741-B5EF-4314CC760F6F}"/>
              </a:ext>
            </a:extLst>
          </p:cNvPr>
          <p:cNvSpPr txBox="1">
            <a:spLocks noChangeArrowheads="1"/>
          </p:cNvSpPr>
          <p:nvPr/>
        </p:nvSpPr>
        <p:spPr bwMode="auto">
          <a:xfrm>
            <a:off x="5949994" y="2016957"/>
            <a:ext cx="389442" cy="276476"/>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fr-FR" sz="1050" b="1" i="0" u="none" strike="noStrike" baseline="0">
                <a:solidFill>
                  <a:schemeClr val="tx1">
                    <a:lumMod val="75000"/>
                    <a:lumOff val="25000"/>
                  </a:schemeClr>
                </a:solidFill>
                <a:effectLst>
                  <a:glow rad="228600">
                    <a:schemeClr val="bg1"/>
                  </a:glow>
                </a:effectLst>
                <a:latin typeface="Century Gothic" charset="0"/>
                <a:ea typeface="Century Gothic" charset="0"/>
                <a:cs typeface="Century Gothic" charset="0"/>
              </a:rPr>
              <a:t>OUI</a:t>
            </a:r>
          </a:p>
        </p:txBody>
      </p:sp>
      <p:sp>
        <p:nvSpPr>
          <p:cNvPr id="74" name="Text Box 173">
            <a:extLst>
              <a:ext uri="{FF2B5EF4-FFF2-40B4-BE49-F238E27FC236}">
                <a16:creationId xmlns:a16="http://schemas.microsoft.com/office/drawing/2014/main" id="{AF748685-654E-7941-9CB4-A8BCE5E4FA1B}"/>
              </a:ext>
            </a:extLst>
          </p:cNvPr>
          <p:cNvSpPr txBox="1">
            <a:spLocks noChangeArrowheads="1"/>
          </p:cNvSpPr>
          <p:nvPr/>
        </p:nvSpPr>
        <p:spPr bwMode="auto">
          <a:xfrm>
            <a:off x="5949994" y="3748005"/>
            <a:ext cx="389442" cy="276476"/>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fr-FR" sz="1050" b="1" i="0" u="none" strike="noStrike" baseline="0">
                <a:solidFill>
                  <a:schemeClr val="tx1">
                    <a:lumMod val="75000"/>
                    <a:lumOff val="25000"/>
                  </a:schemeClr>
                </a:solidFill>
                <a:effectLst>
                  <a:glow rad="228600">
                    <a:schemeClr val="bg1"/>
                  </a:glow>
                </a:effectLst>
                <a:latin typeface="Century Gothic" charset="0"/>
                <a:ea typeface="Century Gothic" charset="0"/>
                <a:cs typeface="Century Gothic" charset="0"/>
              </a:rPr>
              <a:t>OUI</a:t>
            </a:r>
          </a:p>
        </p:txBody>
      </p:sp>
      <p:sp>
        <p:nvSpPr>
          <p:cNvPr id="75" name="Text Box 173">
            <a:extLst>
              <a:ext uri="{FF2B5EF4-FFF2-40B4-BE49-F238E27FC236}">
                <a16:creationId xmlns:a16="http://schemas.microsoft.com/office/drawing/2014/main" id="{9D80500C-0D38-7D4E-A436-FC8681A6541F}"/>
              </a:ext>
            </a:extLst>
          </p:cNvPr>
          <p:cNvSpPr txBox="1">
            <a:spLocks noChangeArrowheads="1"/>
          </p:cNvSpPr>
          <p:nvPr/>
        </p:nvSpPr>
        <p:spPr bwMode="auto">
          <a:xfrm>
            <a:off x="5949994" y="5473234"/>
            <a:ext cx="389442" cy="276476"/>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fr-FR" sz="1050" b="1" i="0" u="none" strike="noStrike" baseline="0">
                <a:solidFill>
                  <a:schemeClr val="tx1">
                    <a:lumMod val="75000"/>
                    <a:lumOff val="25000"/>
                  </a:schemeClr>
                </a:solidFill>
                <a:effectLst>
                  <a:glow rad="228600">
                    <a:schemeClr val="bg1"/>
                  </a:glow>
                </a:effectLst>
                <a:latin typeface="Century Gothic" charset="0"/>
                <a:ea typeface="Century Gothic" charset="0"/>
                <a:cs typeface="Century Gothic" charset="0"/>
              </a:rPr>
              <a:t>OUI</a:t>
            </a:r>
          </a:p>
        </p:txBody>
      </p:sp>
      <p:sp>
        <p:nvSpPr>
          <p:cNvPr id="76" name="AutoShape 167">
            <a:extLst>
              <a:ext uri="{FF2B5EF4-FFF2-40B4-BE49-F238E27FC236}">
                <a16:creationId xmlns:a16="http://schemas.microsoft.com/office/drawing/2014/main" id="{64CDC506-D5A4-8846-AF3E-022FB8F06A53}"/>
              </a:ext>
            </a:extLst>
          </p:cNvPr>
          <p:cNvSpPr>
            <a:spLocks noChangeArrowheads="1"/>
          </p:cNvSpPr>
          <p:nvPr/>
        </p:nvSpPr>
        <p:spPr bwMode="auto">
          <a:xfrm>
            <a:off x="6443301" y="2163422"/>
            <a:ext cx="2908261" cy="822960"/>
          </a:xfrm>
          <a:prstGeom prst="diamond">
            <a:avLst/>
          </a:prstGeom>
          <a:solidFill>
            <a:srgbClr val="1C8C8B"/>
          </a:solidFill>
          <a:ln w="12700">
            <a:noFill/>
            <a:miter lim="800000"/>
            <a:headEnd/>
            <a:tailEnd/>
          </a:ln>
          <a:effectLst/>
        </p:spPr>
        <p:txBody>
          <a:bodyPr wrap="square" lIns="0" tIns="0" rIns="0"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lvl="0" algn="ctr" rtl="0"/>
            <a:r>
              <a:rPr lang="fr-FR" sz="850" dirty="0">
                <a:solidFill>
                  <a:schemeClr val="bg1"/>
                </a:solidFill>
                <a:latin typeface="Century Gothic" panose="020B0502020202020204" pitchFamily="34" charset="0"/>
              </a:rPr>
              <a:t>Décision A2 : </a:t>
            </a:r>
            <a:br>
              <a:rPr lang="en-US" sz="850" dirty="0">
                <a:solidFill>
                  <a:schemeClr val="bg1"/>
                </a:solidFill>
                <a:latin typeface="Century Gothic" panose="020B0502020202020204" pitchFamily="34" charset="0"/>
              </a:rPr>
            </a:br>
            <a:r>
              <a:rPr lang="fr-FR" sz="900" dirty="0">
                <a:solidFill>
                  <a:schemeClr val="bg1"/>
                </a:solidFill>
                <a:latin typeface="Century Gothic" panose="020B0502020202020204" pitchFamily="34" charset="0"/>
              </a:rPr>
              <a:t>Apportera-t-elle un avantage concurrentiel ?</a:t>
            </a:r>
            <a:endParaRPr lang="fr-FR" sz="950" dirty="0">
              <a:solidFill>
                <a:schemeClr val="bg1"/>
              </a:solidFill>
              <a:latin typeface="Century Gothic" panose="020B0502020202020204" pitchFamily="34" charset="0"/>
            </a:endParaRPr>
          </a:p>
        </p:txBody>
      </p:sp>
      <p:grpSp>
        <p:nvGrpSpPr>
          <p:cNvPr id="77" name="Group 76">
            <a:extLst>
              <a:ext uri="{FF2B5EF4-FFF2-40B4-BE49-F238E27FC236}">
                <a16:creationId xmlns:a16="http://schemas.microsoft.com/office/drawing/2014/main" id="{18450730-3453-BEF6-2F55-520C0D5A6F26}"/>
              </a:ext>
            </a:extLst>
          </p:cNvPr>
          <p:cNvGrpSpPr/>
          <p:nvPr/>
        </p:nvGrpSpPr>
        <p:grpSpPr>
          <a:xfrm>
            <a:off x="9112151" y="2250729"/>
            <a:ext cx="723056" cy="633910"/>
            <a:chOff x="9706038" y="1361021"/>
            <a:chExt cx="795688" cy="950490"/>
          </a:xfrm>
        </p:grpSpPr>
        <p:sp>
          <p:nvSpPr>
            <p:cNvPr id="103" name="Text Box 173">
              <a:extLst>
                <a:ext uri="{FF2B5EF4-FFF2-40B4-BE49-F238E27FC236}">
                  <a16:creationId xmlns:a16="http://schemas.microsoft.com/office/drawing/2014/main" id="{6B972D36-E201-8247-8F5C-3FFD39A1A6FC}"/>
                </a:ext>
              </a:extLst>
            </p:cNvPr>
            <p:cNvSpPr txBox="1">
              <a:spLocks noChangeArrowheads="1"/>
            </p:cNvSpPr>
            <p:nvPr/>
          </p:nvSpPr>
          <p:spPr bwMode="auto">
            <a:xfrm>
              <a:off x="9706038" y="1896961"/>
              <a:ext cx="428562" cy="414550"/>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fr-FR" sz="1050" b="1" i="0" u="none" strike="noStrike" baseline="0">
                  <a:solidFill>
                    <a:schemeClr val="tx1">
                      <a:lumMod val="75000"/>
                      <a:lumOff val="25000"/>
                    </a:schemeClr>
                  </a:solidFill>
                  <a:latin typeface="Century Gothic" charset="0"/>
                  <a:ea typeface="Century Gothic" charset="0"/>
                  <a:cs typeface="Century Gothic" charset="0"/>
                </a:rPr>
                <a:t>NON</a:t>
              </a:r>
            </a:p>
          </p:txBody>
        </p:sp>
        <p:sp>
          <p:nvSpPr>
            <p:cNvPr id="104" name="Text Box 173">
              <a:extLst>
                <a:ext uri="{FF2B5EF4-FFF2-40B4-BE49-F238E27FC236}">
                  <a16:creationId xmlns:a16="http://schemas.microsoft.com/office/drawing/2014/main" id="{8FB493F6-AE0A-1F4C-A693-71B5A7E8E217}"/>
                </a:ext>
              </a:extLst>
            </p:cNvPr>
            <p:cNvSpPr txBox="1">
              <a:spLocks noChangeArrowheads="1"/>
            </p:cNvSpPr>
            <p:nvPr/>
          </p:nvSpPr>
          <p:spPr bwMode="auto">
            <a:xfrm>
              <a:off x="9712388" y="1361021"/>
              <a:ext cx="428562" cy="414550"/>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fr-FR" sz="1050" b="1" i="0" u="none" strike="noStrike" baseline="0">
                  <a:solidFill>
                    <a:schemeClr val="tx1">
                      <a:lumMod val="75000"/>
                      <a:lumOff val="25000"/>
                    </a:schemeClr>
                  </a:solidFill>
                  <a:latin typeface="Century Gothic" charset="0"/>
                  <a:ea typeface="Century Gothic" charset="0"/>
                  <a:cs typeface="Century Gothic" charset="0"/>
                </a:rPr>
                <a:t>OUI</a:t>
              </a:r>
            </a:p>
          </p:txBody>
        </p:sp>
        <p:cxnSp>
          <p:nvCxnSpPr>
            <p:cNvPr id="105" name="Straight Arrow Connector 104">
              <a:extLst>
                <a:ext uri="{FF2B5EF4-FFF2-40B4-BE49-F238E27FC236}">
                  <a16:creationId xmlns:a16="http://schemas.microsoft.com/office/drawing/2014/main" id="{3417D786-5EA2-6C45-9225-6F106F6617E8}"/>
                </a:ext>
              </a:extLst>
            </p:cNvPr>
            <p:cNvCxnSpPr/>
            <p:nvPr/>
          </p:nvCxnSpPr>
          <p:spPr>
            <a:xfrm>
              <a:off x="10044526" y="1951807"/>
              <a:ext cx="457200" cy="182880"/>
            </a:xfrm>
            <a:prstGeom prst="straightConnector1">
              <a:avLst/>
            </a:prstGeom>
            <a:ln w="12700">
              <a:solidFill>
                <a:schemeClr val="tx1">
                  <a:lumMod val="65000"/>
                  <a:lumOff val="35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06" name="Straight Arrow Connector 105">
              <a:extLst>
                <a:ext uri="{FF2B5EF4-FFF2-40B4-BE49-F238E27FC236}">
                  <a16:creationId xmlns:a16="http://schemas.microsoft.com/office/drawing/2014/main" id="{903364F7-027C-534C-8046-51FF16861429}"/>
                </a:ext>
              </a:extLst>
            </p:cNvPr>
            <p:cNvCxnSpPr/>
            <p:nvPr/>
          </p:nvCxnSpPr>
          <p:spPr>
            <a:xfrm flipV="1">
              <a:off x="10044526" y="1558107"/>
              <a:ext cx="457200" cy="182880"/>
            </a:xfrm>
            <a:prstGeom prst="straightConnector1">
              <a:avLst/>
            </a:prstGeom>
            <a:ln w="12700">
              <a:solidFill>
                <a:schemeClr val="tx1">
                  <a:lumMod val="65000"/>
                  <a:lumOff val="35000"/>
                </a:schemeClr>
              </a:solidFill>
              <a:tailEnd type="triangle" w="lg" len="med"/>
            </a:ln>
          </p:spPr>
          <p:style>
            <a:lnRef idx="1">
              <a:schemeClr val="accent1"/>
            </a:lnRef>
            <a:fillRef idx="0">
              <a:schemeClr val="accent1"/>
            </a:fillRef>
            <a:effectRef idx="0">
              <a:schemeClr val="accent1"/>
            </a:effectRef>
            <a:fontRef idx="minor">
              <a:schemeClr val="tx1"/>
            </a:fontRef>
          </p:style>
        </p:cxnSp>
      </p:grpSp>
      <p:grpSp>
        <p:nvGrpSpPr>
          <p:cNvPr id="78" name="Group 77">
            <a:extLst>
              <a:ext uri="{FF2B5EF4-FFF2-40B4-BE49-F238E27FC236}">
                <a16:creationId xmlns:a16="http://schemas.microsoft.com/office/drawing/2014/main" id="{EC11E8CA-6753-16E7-A23E-1AF1FF4C6CA6}"/>
              </a:ext>
            </a:extLst>
          </p:cNvPr>
          <p:cNvGrpSpPr/>
          <p:nvPr/>
        </p:nvGrpSpPr>
        <p:grpSpPr>
          <a:xfrm>
            <a:off x="9112151" y="1381707"/>
            <a:ext cx="723056" cy="633910"/>
            <a:chOff x="9706038" y="58001"/>
            <a:chExt cx="795688" cy="950490"/>
          </a:xfrm>
        </p:grpSpPr>
        <p:sp>
          <p:nvSpPr>
            <p:cNvPr id="99" name="Text Box 173">
              <a:extLst>
                <a:ext uri="{FF2B5EF4-FFF2-40B4-BE49-F238E27FC236}">
                  <a16:creationId xmlns:a16="http://schemas.microsoft.com/office/drawing/2014/main" id="{1D1F50AE-AAD1-684E-AD3F-02FCEFD464ED}"/>
                </a:ext>
              </a:extLst>
            </p:cNvPr>
            <p:cNvSpPr txBox="1">
              <a:spLocks noChangeArrowheads="1"/>
            </p:cNvSpPr>
            <p:nvPr/>
          </p:nvSpPr>
          <p:spPr bwMode="auto">
            <a:xfrm>
              <a:off x="9706038" y="593941"/>
              <a:ext cx="428562" cy="414550"/>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fr-FR" sz="1050" b="1" i="0" u="none" strike="noStrike" baseline="0">
                  <a:solidFill>
                    <a:schemeClr val="tx1">
                      <a:lumMod val="75000"/>
                      <a:lumOff val="25000"/>
                    </a:schemeClr>
                  </a:solidFill>
                  <a:latin typeface="Century Gothic" charset="0"/>
                  <a:ea typeface="Century Gothic" charset="0"/>
                  <a:cs typeface="Century Gothic" charset="0"/>
                </a:rPr>
                <a:t>NON</a:t>
              </a:r>
            </a:p>
          </p:txBody>
        </p:sp>
        <p:sp>
          <p:nvSpPr>
            <p:cNvPr id="100" name="Text Box 173">
              <a:extLst>
                <a:ext uri="{FF2B5EF4-FFF2-40B4-BE49-F238E27FC236}">
                  <a16:creationId xmlns:a16="http://schemas.microsoft.com/office/drawing/2014/main" id="{2B8B417C-FEF1-1C4A-B631-ABF70D6A452C}"/>
                </a:ext>
              </a:extLst>
            </p:cNvPr>
            <p:cNvSpPr txBox="1">
              <a:spLocks noChangeArrowheads="1"/>
            </p:cNvSpPr>
            <p:nvPr/>
          </p:nvSpPr>
          <p:spPr bwMode="auto">
            <a:xfrm>
              <a:off x="9712388" y="58001"/>
              <a:ext cx="428562" cy="414550"/>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fr-FR" sz="1050" b="1" i="0" u="none" strike="noStrike" baseline="0">
                  <a:solidFill>
                    <a:schemeClr val="tx1">
                      <a:lumMod val="75000"/>
                      <a:lumOff val="25000"/>
                    </a:schemeClr>
                  </a:solidFill>
                  <a:latin typeface="Century Gothic" charset="0"/>
                  <a:ea typeface="Century Gothic" charset="0"/>
                  <a:cs typeface="Century Gothic" charset="0"/>
                </a:rPr>
                <a:t>OUI</a:t>
              </a:r>
            </a:p>
          </p:txBody>
        </p:sp>
        <p:cxnSp>
          <p:nvCxnSpPr>
            <p:cNvPr id="101" name="Straight Arrow Connector 100">
              <a:extLst>
                <a:ext uri="{FF2B5EF4-FFF2-40B4-BE49-F238E27FC236}">
                  <a16:creationId xmlns:a16="http://schemas.microsoft.com/office/drawing/2014/main" id="{DA115241-65DE-AB46-96CB-FB3C04DE5ED9}"/>
                </a:ext>
              </a:extLst>
            </p:cNvPr>
            <p:cNvCxnSpPr/>
            <p:nvPr/>
          </p:nvCxnSpPr>
          <p:spPr>
            <a:xfrm>
              <a:off x="10044526" y="648787"/>
              <a:ext cx="457200" cy="182880"/>
            </a:xfrm>
            <a:prstGeom prst="straightConnector1">
              <a:avLst/>
            </a:prstGeom>
            <a:ln w="12700">
              <a:solidFill>
                <a:schemeClr val="tx1">
                  <a:lumMod val="65000"/>
                  <a:lumOff val="35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02" name="Straight Arrow Connector 101">
              <a:extLst>
                <a:ext uri="{FF2B5EF4-FFF2-40B4-BE49-F238E27FC236}">
                  <a16:creationId xmlns:a16="http://schemas.microsoft.com/office/drawing/2014/main" id="{076C5C57-DDFC-8E4D-91AB-1C02461382AF}"/>
                </a:ext>
              </a:extLst>
            </p:cNvPr>
            <p:cNvCxnSpPr/>
            <p:nvPr/>
          </p:nvCxnSpPr>
          <p:spPr>
            <a:xfrm flipV="1">
              <a:off x="10044526" y="255087"/>
              <a:ext cx="457200" cy="182880"/>
            </a:xfrm>
            <a:prstGeom prst="straightConnector1">
              <a:avLst/>
            </a:prstGeom>
            <a:ln w="12700">
              <a:solidFill>
                <a:schemeClr val="tx1">
                  <a:lumMod val="65000"/>
                  <a:lumOff val="35000"/>
                </a:schemeClr>
              </a:solidFill>
              <a:tailEnd type="triangle" w="lg" len="med"/>
            </a:ln>
          </p:spPr>
          <p:style>
            <a:lnRef idx="1">
              <a:schemeClr val="accent1"/>
            </a:lnRef>
            <a:fillRef idx="0">
              <a:schemeClr val="accent1"/>
            </a:fillRef>
            <a:effectRef idx="0">
              <a:schemeClr val="accent1"/>
            </a:effectRef>
            <a:fontRef idx="minor">
              <a:schemeClr val="tx1"/>
            </a:fontRef>
          </p:style>
        </p:cxnSp>
      </p:grpSp>
      <p:grpSp>
        <p:nvGrpSpPr>
          <p:cNvPr id="79" name="Group 78">
            <a:extLst>
              <a:ext uri="{FF2B5EF4-FFF2-40B4-BE49-F238E27FC236}">
                <a16:creationId xmlns:a16="http://schemas.microsoft.com/office/drawing/2014/main" id="{CDFB6561-E162-FB40-BEC2-338FF9C36E85}"/>
              </a:ext>
            </a:extLst>
          </p:cNvPr>
          <p:cNvGrpSpPr/>
          <p:nvPr/>
        </p:nvGrpSpPr>
        <p:grpSpPr>
          <a:xfrm>
            <a:off x="9112151" y="3119752"/>
            <a:ext cx="723056" cy="633910"/>
            <a:chOff x="9706038" y="2664041"/>
            <a:chExt cx="795688" cy="950490"/>
          </a:xfrm>
        </p:grpSpPr>
        <p:sp>
          <p:nvSpPr>
            <p:cNvPr id="95" name="Text Box 173">
              <a:extLst>
                <a:ext uri="{FF2B5EF4-FFF2-40B4-BE49-F238E27FC236}">
                  <a16:creationId xmlns:a16="http://schemas.microsoft.com/office/drawing/2014/main" id="{7DE9FB07-85AE-0358-9E96-73ACDB35823B}"/>
                </a:ext>
              </a:extLst>
            </p:cNvPr>
            <p:cNvSpPr txBox="1">
              <a:spLocks noChangeArrowheads="1"/>
            </p:cNvSpPr>
            <p:nvPr/>
          </p:nvSpPr>
          <p:spPr bwMode="auto">
            <a:xfrm>
              <a:off x="9706038" y="3199981"/>
              <a:ext cx="428562" cy="414550"/>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fr-FR" sz="1050" b="1" i="0" u="none" strike="noStrike" baseline="0">
                  <a:solidFill>
                    <a:schemeClr val="tx1">
                      <a:lumMod val="75000"/>
                      <a:lumOff val="25000"/>
                    </a:schemeClr>
                  </a:solidFill>
                  <a:latin typeface="Century Gothic" charset="0"/>
                  <a:ea typeface="Century Gothic" charset="0"/>
                  <a:cs typeface="Century Gothic" charset="0"/>
                </a:rPr>
                <a:t>NON</a:t>
              </a:r>
            </a:p>
          </p:txBody>
        </p:sp>
        <p:sp>
          <p:nvSpPr>
            <p:cNvPr id="96" name="Text Box 173">
              <a:extLst>
                <a:ext uri="{FF2B5EF4-FFF2-40B4-BE49-F238E27FC236}">
                  <a16:creationId xmlns:a16="http://schemas.microsoft.com/office/drawing/2014/main" id="{5D19129F-039B-8D86-158E-B6C4BD73F070}"/>
                </a:ext>
              </a:extLst>
            </p:cNvPr>
            <p:cNvSpPr txBox="1">
              <a:spLocks noChangeArrowheads="1"/>
            </p:cNvSpPr>
            <p:nvPr/>
          </p:nvSpPr>
          <p:spPr bwMode="auto">
            <a:xfrm>
              <a:off x="9712388" y="2664041"/>
              <a:ext cx="428562" cy="414550"/>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fr-FR" sz="1050" b="1" i="0" u="none" strike="noStrike" baseline="0">
                  <a:solidFill>
                    <a:schemeClr val="tx1">
                      <a:lumMod val="75000"/>
                      <a:lumOff val="25000"/>
                    </a:schemeClr>
                  </a:solidFill>
                  <a:latin typeface="Century Gothic" charset="0"/>
                  <a:ea typeface="Century Gothic" charset="0"/>
                  <a:cs typeface="Century Gothic" charset="0"/>
                </a:rPr>
                <a:t>OUI</a:t>
              </a:r>
            </a:p>
          </p:txBody>
        </p:sp>
        <p:cxnSp>
          <p:nvCxnSpPr>
            <p:cNvPr id="97" name="Straight Arrow Connector 96">
              <a:extLst>
                <a:ext uri="{FF2B5EF4-FFF2-40B4-BE49-F238E27FC236}">
                  <a16:creationId xmlns:a16="http://schemas.microsoft.com/office/drawing/2014/main" id="{B869400E-EF42-757F-FB19-B898C0FD52B1}"/>
                </a:ext>
              </a:extLst>
            </p:cNvPr>
            <p:cNvCxnSpPr/>
            <p:nvPr/>
          </p:nvCxnSpPr>
          <p:spPr>
            <a:xfrm>
              <a:off x="10044526" y="3254827"/>
              <a:ext cx="457200" cy="182880"/>
            </a:xfrm>
            <a:prstGeom prst="straightConnector1">
              <a:avLst/>
            </a:prstGeom>
            <a:ln w="12700">
              <a:solidFill>
                <a:schemeClr val="tx1">
                  <a:lumMod val="65000"/>
                  <a:lumOff val="35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ECBB66B2-AB3B-6F13-0A33-BB54FA311BA2}"/>
                </a:ext>
              </a:extLst>
            </p:cNvPr>
            <p:cNvCxnSpPr/>
            <p:nvPr/>
          </p:nvCxnSpPr>
          <p:spPr>
            <a:xfrm flipV="1">
              <a:off x="10044526" y="2861127"/>
              <a:ext cx="457200" cy="182880"/>
            </a:xfrm>
            <a:prstGeom prst="straightConnector1">
              <a:avLst/>
            </a:prstGeom>
            <a:ln w="12700">
              <a:solidFill>
                <a:schemeClr val="tx1">
                  <a:lumMod val="65000"/>
                  <a:lumOff val="35000"/>
                </a:schemeClr>
              </a:solidFill>
              <a:tailEnd type="triangle" w="lg" len="med"/>
            </a:ln>
          </p:spPr>
          <p:style>
            <a:lnRef idx="1">
              <a:schemeClr val="accent1"/>
            </a:lnRef>
            <a:fillRef idx="0">
              <a:schemeClr val="accent1"/>
            </a:fillRef>
            <a:effectRef idx="0">
              <a:schemeClr val="accent1"/>
            </a:effectRef>
            <a:fontRef idx="minor">
              <a:schemeClr val="tx1"/>
            </a:fontRef>
          </p:style>
        </p:cxnSp>
      </p:grpSp>
      <p:grpSp>
        <p:nvGrpSpPr>
          <p:cNvPr id="80" name="Group 79">
            <a:extLst>
              <a:ext uri="{FF2B5EF4-FFF2-40B4-BE49-F238E27FC236}">
                <a16:creationId xmlns:a16="http://schemas.microsoft.com/office/drawing/2014/main" id="{4284A3EF-B3A4-744A-85A0-034D8453A365}"/>
              </a:ext>
            </a:extLst>
          </p:cNvPr>
          <p:cNvGrpSpPr/>
          <p:nvPr/>
        </p:nvGrpSpPr>
        <p:grpSpPr>
          <a:xfrm>
            <a:off x="9112151" y="3988775"/>
            <a:ext cx="723056" cy="633910"/>
            <a:chOff x="9706038" y="3967061"/>
            <a:chExt cx="795688" cy="950490"/>
          </a:xfrm>
        </p:grpSpPr>
        <p:sp>
          <p:nvSpPr>
            <p:cNvPr id="91" name="Text Box 173">
              <a:extLst>
                <a:ext uri="{FF2B5EF4-FFF2-40B4-BE49-F238E27FC236}">
                  <a16:creationId xmlns:a16="http://schemas.microsoft.com/office/drawing/2014/main" id="{EB1681E1-C66A-675E-C0CE-5D4D94F526D7}"/>
                </a:ext>
              </a:extLst>
            </p:cNvPr>
            <p:cNvSpPr txBox="1">
              <a:spLocks noChangeArrowheads="1"/>
            </p:cNvSpPr>
            <p:nvPr/>
          </p:nvSpPr>
          <p:spPr bwMode="auto">
            <a:xfrm>
              <a:off x="9706038" y="4503001"/>
              <a:ext cx="428562" cy="414550"/>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fr-FR" sz="1050" b="1" i="0" u="none" strike="noStrike" baseline="0">
                  <a:solidFill>
                    <a:schemeClr val="tx1">
                      <a:lumMod val="75000"/>
                      <a:lumOff val="25000"/>
                    </a:schemeClr>
                  </a:solidFill>
                  <a:latin typeface="Century Gothic" charset="0"/>
                  <a:ea typeface="Century Gothic" charset="0"/>
                  <a:cs typeface="Century Gothic" charset="0"/>
                </a:rPr>
                <a:t>NON</a:t>
              </a:r>
            </a:p>
          </p:txBody>
        </p:sp>
        <p:sp>
          <p:nvSpPr>
            <p:cNvPr id="92" name="Text Box 173">
              <a:extLst>
                <a:ext uri="{FF2B5EF4-FFF2-40B4-BE49-F238E27FC236}">
                  <a16:creationId xmlns:a16="http://schemas.microsoft.com/office/drawing/2014/main" id="{65123088-7E74-82D8-3898-CDF2458A6393}"/>
                </a:ext>
              </a:extLst>
            </p:cNvPr>
            <p:cNvSpPr txBox="1">
              <a:spLocks noChangeArrowheads="1"/>
            </p:cNvSpPr>
            <p:nvPr/>
          </p:nvSpPr>
          <p:spPr bwMode="auto">
            <a:xfrm>
              <a:off x="9712388" y="3967061"/>
              <a:ext cx="428562" cy="414550"/>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fr-FR" sz="1050" b="1" i="0" u="none" strike="noStrike" baseline="0">
                  <a:solidFill>
                    <a:schemeClr val="tx1">
                      <a:lumMod val="75000"/>
                      <a:lumOff val="25000"/>
                    </a:schemeClr>
                  </a:solidFill>
                  <a:latin typeface="Century Gothic" charset="0"/>
                  <a:ea typeface="Century Gothic" charset="0"/>
                  <a:cs typeface="Century Gothic" charset="0"/>
                </a:rPr>
                <a:t>OUI</a:t>
              </a:r>
            </a:p>
          </p:txBody>
        </p:sp>
        <p:cxnSp>
          <p:nvCxnSpPr>
            <p:cNvPr id="93" name="Straight Arrow Connector 92">
              <a:extLst>
                <a:ext uri="{FF2B5EF4-FFF2-40B4-BE49-F238E27FC236}">
                  <a16:creationId xmlns:a16="http://schemas.microsoft.com/office/drawing/2014/main" id="{FA69EF71-E011-36C0-28A3-E94638BA5332}"/>
                </a:ext>
              </a:extLst>
            </p:cNvPr>
            <p:cNvCxnSpPr/>
            <p:nvPr/>
          </p:nvCxnSpPr>
          <p:spPr>
            <a:xfrm>
              <a:off x="10044526" y="4557847"/>
              <a:ext cx="457200" cy="182880"/>
            </a:xfrm>
            <a:prstGeom prst="straightConnector1">
              <a:avLst/>
            </a:prstGeom>
            <a:ln w="12700">
              <a:solidFill>
                <a:schemeClr val="tx1">
                  <a:lumMod val="65000"/>
                  <a:lumOff val="35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94" name="Straight Arrow Connector 93">
              <a:extLst>
                <a:ext uri="{FF2B5EF4-FFF2-40B4-BE49-F238E27FC236}">
                  <a16:creationId xmlns:a16="http://schemas.microsoft.com/office/drawing/2014/main" id="{56ED1266-14C0-139A-51E7-284AC8B9FC83}"/>
                </a:ext>
              </a:extLst>
            </p:cNvPr>
            <p:cNvCxnSpPr/>
            <p:nvPr/>
          </p:nvCxnSpPr>
          <p:spPr>
            <a:xfrm flipV="1">
              <a:off x="10044526" y="4164147"/>
              <a:ext cx="457200" cy="182880"/>
            </a:xfrm>
            <a:prstGeom prst="straightConnector1">
              <a:avLst/>
            </a:prstGeom>
            <a:ln w="12700">
              <a:solidFill>
                <a:schemeClr val="tx1">
                  <a:lumMod val="65000"/>
                  <a:lumOff val="35000"/>
                </a:schemeClr>
              </a:solidFill>
              <a:tailEnd type="triangle" w="lg" len="med"/>
            </a:ln>
          </p:spPr>
          <p:style>
            <a:lnRef idx="1">
              <a:schemeClr val="accent1"/>
            </a:lnRef>
            <a:fillRef idx="0">
              <a:schemeClr val="accent1"/>
            </a:fillRef>
            <a:effectRef idx="0">
              <a:schemeClr val="accent1"/>
            </a:effectRef>
            <a:fontRef idx="minor">
              <a:schemeClr val="tx1"/>
            </a:fontRef>
          </p:style>
        </p:cxnSp>
      </p:grpSp>
      <p:grpSp>
        <p:nvGrpSpPr>
          <p:cNvPr id="81" name="Group 80">
            <a:extLst>
              <a:ext uri="{FF2B5EF4-FFF2-40B4-BE49-F238E27FC236}">
                <a16:creationId xmlns:a16="http://schemas.microsoft.com/office/drawing/2014/main" id="{757BF7B4-7253-A84F-A1AE-A910DB4A615E}"/>
              </a:ext>
            </a:extLst>
          </p:cNvPr>
          <p:cNvGrpSpPr/>
          <p:nvPr/>
        </p:nvGrpSpPr>
        <p:grpSpPr>
          <a:xfrm>
            <a:off x="9112151" y="4857798"/>
            <a:ext cx="723056" cy="633910"/>
            <a:chOff x="9706038" y="5270081"/>
            <a:chExt cx="795688" cy="950490"/>
          </a:xfrm>
        </p:grpSpPr>
        <p:sp>
          <p:nvSpPr>
            <p:cNvPr id="87" name="Text Box 173">
              <a:extLst>
                <a:ext uri="{FF2B5EF4-FFF2-40B4-BE49-F238E27FC236}">
                  <a16:creationId xmlns:a16="http://schemas.microsoft.com/office/drawing/2014/main" id="{8A22ECE9-3079-4F20-785C-383DCE913AD0}"/>
                </a:ext>
              </a:extLst>
            </p:cNvPr>
            <p:cNvSpPr txBox="1">
              <a:spLocks noChangeArrowheads="1"/>
            </p:cNvSpPr>
            <p:nvPr/>
          </p:nvSpPr>
          <p:spPr bwMode="auto">
            <a:xfrm>
              <a:off x="9706038" y="5806021"/>
              <a:ext cx="428562" cy="414550"/>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fr-FR" sz="1050" b="1" i="0" u="none" strike="noStrike" baseline="0">
                  <a:solidFill>
                    <a:schemeClr val="tx1">
                      <a:lumMod val="75000"/>
                      <a:lumOff val="25000"/>
                    </a:schemeClr>
                  </a:solidFill>
                  <a:latin typeface="Century Gothic" charset="0"/>
                  <a:ea typeface="Century Gothic" charset="0"/>
                  <a:cs typeface="Century Gothic" charset="0"/>
                </a:rPr>
                <a:t>NON</a:t>
              </a:r>
            </a:p>
          </p:txBody>
        </p:sp>
        <p:sp>
          <p:nvSpPr>
            <p:cNvPr id="88" name="Text Box 173">
              <a:extLst>
                <a:ext uri="{FF2B5EF4-FFF2-40B4-BE49-F238E27FC236}">
                  <a16:creationId xmlns:a16="http://schemas.microsoft.com/office/drawing/2014/main" id="{1574CCDF-7CB7-B744-A650-BDD9587C9928}"/>
                </a:ext>
              </a:extLst>
            </p:cNvPr>
            <p:cNvSpPr txBox="1">
              <a:spLocks noChangeArrowheads="1"/>
            </p:cNvSpPr>
            <p:nvPr/>
          </p:nvSpPr>
          <p:spPr bwMode="auto">
            <a:xfrm>
              <a:off x="9712388" y="5270081"/>
              <a:ext cx="428562" cy="414550"/>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fr-FR" sz="1050" b="1" i="0" u="none" strike="noStrike" baseline="0">
                  <a:solidFill>
                    <a:schemeClr val="tx1">
                      <a:lumMod val="75000"/>
                      <a:lumOff val="25000"/>
                    </a:schemeClr>
                  </a:solidFill>
                  <a:latin typeface="Century Gothic" charset="0"/>
                  <a:ea typeface="Century Gothic" charset="0"/>
                  <a:cs typeface="Century Gothic" charset="0"/>
                </a:rPr>
                <a:t>OUI</a:t>
              </a:r>
            </a:p>
          </p:txBody>
        </p:sp>
        <p:cxnSp>
          <p:nvCxnSpPr>
            <p:cNvPr id="89" name="Straight Arrow Connector 88">
              <a:extLst>
                <a:ext uri="{FF2B5EF4-FFF2-40B4-BE49-F238E27FC236}">
                  <a16:creationId xmlns:a16="http://schemas.microsoft.com/office/drawing/2014/main" id="{CAFFF916-231B-7198-C5D5-3CEEA315F394}"/>
                </a:ext>
              </a:extLst>
            </p:cNvPr>
            <p:cNvCxnSpPr/>
            <p:nvPr/>
          </p:nvCxnSpPr>
          <p:spPr>
            <a:xfrm>
              <a:off x="10044526" y="5860867"/>
              <a:ext cx="457200" cy="182880"/>
            </a:xfrm>
            <a:prstGeom prst="straightConnector1">
              <a:avLst/>
            </a:prstGeom>
            <a:ln w="12700">
              <a:solidFill>
                <a:schemeClr val="tx1">
                  <a:lumMod val="65000"/>
                  <a:lumOff val="35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7ACF6F9E-F05B-7DE8-19B1-B2EF2021BCC2}"/>
                </a:ext>
              </a:extLst>
            </p:cNvPr>
            <p:cNvCxnSpPr/>
            <p:nvPr/>
          </p:nvCxnSpPr>
          <p:spPr>
            <a:xfrm flipV="1">
              <a:off x="10044526" y="5467167"/>
              <a:ext cx="457200" cy="182880"/>
            </a:xfrm>
            <a:prstGeom prst="straightConnector1">
              <a:avLst/>
            </a:prstGeom>
            <a:ln w="12700">
              <a:solidFill>
                <a:schemeClr val="tx1">
                  <a:lumMod val="65000"/>
                  <a:lumOff val="35000"/>
                </a:schemeClr>
              </a:solidFill>
              <a:tailEnd type="triangle" w="lg" len="med"/>
            </a:ln>
          </p:spPr>
          <p:style>
            <a:lnRef idx="1">
              <a:schemeClr val="accent1"/>
            </a:lnRef>
            <a:fillRef idx="0">
              <a:schemeClr val="accent1"/>
            </a:fillRef>
            <a:effectRef idx="0">
              <a:schemeClr val="accent1"/>
            </a:effectRef>
            <a:fontRef idx="minor">
              <a:schemeClr val="tx1"/>
            </a:fontRef>
          </p:style>
        </p:cxnSp>
      </p:grpSp>
      <p:grpSp>
        <p:nvGrpSpPr>
          <p:cNvPr id="82" name="Group 81">
            <a:extLst>
              <a:ext uri="{FF2B5EF4-FFF2-40B4-BE49-F238E27FC236}">
                <a16:creationId xmlns:a16="http://schemas.microsoft.com/office/drawing/2014/main" id="{A5A5D6C2-CA3B-2C49-9ADB-967B0854D9CC}"/>
              </a:ext>
            </a:extLst>
          </p:cNvPr>
          <p:cNvGrpSpPr/>
          <p:nvPr/>
        </p:nvGrpSpPr>
        <p:grpSpPr>
          <a:xfrm>
            <a:off x="9112151" y="5726820"/>
            <a:ext cx="723056" cy="633910"/>
            <a:chOff x="9706038" y="6573101"/>
            <a:chExt cx="795688" cy="950490"/>
          </a:xfrm>
        </p:grpSpPr>
        <p:sp>
          <p:nvSpPr>
            <p:cNvPr id="83" name="Text Box 173">
              <a:extLst>
                <a:ext uri="{FF2B5EF4-FFF2-40B4-BE49-F238E27FC236}">
                  <a16:creationId xmlns:a16="http://schemas.microsoft.com/office/drawing/2014/main" id="{93D9B924-8C6C-5F5D-7DCE-0A1A72EA5FC8}"/>
                </a:ext>
              </a:extLst>
            </p:cNvPr>
            <p:cNvSpPr txBox="1">
              <a:spLocks noChangeArrowheads="1"/>
            </p:cNvSpPr>
            <p:nvPr/>
          </p:nvSpPr>
          <p:spPr bwMode="auto">
            <a:xfrm>
              <a:off x="9706038" y="7109041"/>
              <a:ext cx="428562" cy="414550"/>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fr-FR" sz="1050" b="1" i="0" u="none" strike="noStrike" baseline="0">
                  <a:solidFill>
                    <a:schemeClr val="tx1">
                      <a:lumMod val="75000"/>
                      <a:lumOff val="25000"/>
                    </a:schemeClr>
                  </a:solidFill>
                  <a:latin typeface="Century Gothic" charset="0"/>
                  <a:ea typeface="Century Gothic" charset="0"/>
                  <a:cs typeface="Century Gothic" charset="0"/>
                </a:rPr>
                <a:t>NON</a:t>
              </a:r>
            </a:p>
          </p:txBody>
        </p:sp>
        <p:sp>
          <p:nvSpPr>
            <p:cNvPr id="84" name="Text Box 173">
              <a:extLst>
                <a:ext uri="{FF2B5EF4-FFF2-40B4-BE49-F238E27FC236}">
                  <a16:creationId xmlns:a16="http://schemas.microsoft.com/office/drawing/2014/main" id="{15582954-5132-9A5D-F013-6C093ED658C6}"/>
                </a:ext>
              </a:extLst>
            </p:cNvPr>
            <p:cNvSpPr txBox="1">
              <a:spLocks noChangeArrowheads="1"/>
            </p:cNvSpPr>
            <p:nvPr/>
          </p:nvSpPr>
          <p:spPr bwMode="auto">
            <a:xfrm>
              <a:off x="9712388" y="6573101"/>
              <a:ext cx="428562" cy="414550"/>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fr-FR" sz="1050" b="1" i="0" u="none" strike="noStrike" baseline="0">
                  <a:solidFill>
                    <a:schemeClr val="tx1">
                      <a:lumMod val="75000"/>
                      <a:lumOff val="25000"/>
                    </a:schemeClr>
                  </a:solidFill>
                  <a:latin typeface="Century Gothic" charset="0"/>
                  <a:ea typeface="Century Gothic" charset="0"/>
                  <a:cs typeface="Century Gothic" charset="0"/>
                </a:rPr>
                <a:t>OUI</a:t>
              </a:r>
            </a:p>
          </p:txBody>
        </p:sp>
        <p:cxnSp>
          <p:nvCxnSpPr>
            <p:cNvPr id="85" name="Straight Arrow Connector 84">
              <a:extLst>
                <a:ext uri="{FF2B5EF4-FFF2-40B4-BE49-F238E27FC236}">
                  <a16:creationId xmlns:a16="http://schemas.microsoft.com/office/drawing/2014/main" id="{7D0B9F02-490B-7C7E-6063-4D0AFB929E6E}"/>
                </a:ext>
              </a:extLst>
            </p:cNvPr>
            <p:cNvCxnSpPr/>
            <p:nvPr/>
          </p:nvCxnSpPr>
          <p:spPr>
            <a:xfrm>
              <a:off x="10044526" y="7163887"/>
              <a:ext cx="457200" cy="182880"/>
            </a:xfrm>
            <a:prstGeom prst="straightConnector1">
              <a:avLst/>
            </a:prstGeom>
            <a:ln w="12700">
              <a:solidFill>
                <a:schemeClr val="tx1">
                  <a:lumMod val="65000"/>
                  <a:lumOff val="35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420F1865-2C0F-EEBB-0FB8-23097CB52301}"/>
                </a:ext>
              </a:extLst>
            </p:cNvPr>
            <p:cNvCxnSpPr/>
            <p:nvPr/>
          </p:nvCxnSpPr>
          <p:spPr>
            <a:xfrm flipV="1">
              <a:off x="10044526" y="6770187"/>
              <a:ext cx="457200" cy="182880"/>
            </a:xfrm>
            <a:prstGeom prst="straightConnector1">
              <a:avLst/>
            </a:prstGeom>
            <a:ln w="12700">
              <a:solidFill>
                <a:schemeClr val="tx1">
                  <a:lumMod val="65000"/>
                  <a:lumOff val="35000"/>
                </a:schemeClr>
              </a:solidFill>
              <a:tailEnd type="triangle" w="lg"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04649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BC4CC84A-D192-1E17-1112-2F240D2B7762}"/>
              </a:ext>
            </a:extLst>
          </p:cNvPr>
          <p:cNvGraphicFramePr>
            <a:graphicFrameLocks noGrp="1"/>
          </p:cNvGraphicFramePr>
          <p:nvPr>
            <p:extLst>
              <p:ext uri="{D42A27DB-BD31-4B8C-83A1-F6EECF244321}">
                <p14:modId xmlns:p14="http://schemas.microsoft.com/office/powerpoint/2010/main" val="763162095"/>
              </p:ext>
            </p:extLst>
          </p:nvPr>
        </p:nvGraphicFramePr>
        <p:xfrm>
          <a:off x="256541" y="1039330"/>
          <a:ext cx="11643360" cy="5531591"/>
        </p:xfrm>
        <a:graphic>
          <a:graphicData uri="http://schemas.openxmlformats.org/drawingml/2006/table">
            <a:tbl>
              <a:tblPr>
                <a:tableStyleId>{5C22544A-7EE6-4342-B048-85BDC9FD1C3A}</a:tableStyleId>
              </a:tblPr>
              <a:tblGrid>
                <a:gridCol w="1815147">
                  <a:extLst>
                    <a:ext uri="{9D8B030D-6E8A-4147-A177-3AD203B41FA5}">
                      <a16:colId xmlns:a16="http://schemas.microsoft.com/office/drawing/2014/main" val="867580656"/>
                    </a:ext>
                  </a:extLst>
                </a:gridCol>
                <a:gridCol w="3714750">
                  <a:extLst>
                    <a:ext uri="{9D8B030D-6E8A-4147-A177-3AD203B41FA5}">
                      <a16:colId xmlns:a16="http://schemas.microsoft.com/office/drawing/2014/main" val="1582733205"/>
                    </a:ext>
                  </a:extLst>
                </a:gridCol>
                <a:gridCol w="3843337">
                  <a:extLst>
                    <a:ext uri="{9D8B030D-6E8A-4147-A177-3AD203B41FA5}">
                      <a16:colId xmlns:a16="http://schemas.microsoft.com/office/drawing/2014/main" val="3351947120"/>
                    </a:ext>
                  </a:extLst>
                </a:gridCol>
                <a:gridCol w="2270126">
                  <a:extLst>
                    <a:ext uri="{9D8B030D-6E8A-4147-A177-3AD203B41FA5}">
                      <a16:colId xmlns:a16="http://schemas.microsoft.com/office/drawing/2014/main" val="739977279"/>
                    </a:ext>
                  </a:extLst>
                </a:gridCol>
              </a:tblGrid>
              <a:tr h="417330">
                <a:tc>
                  <a:txBody>
                    <a:bodyPr/>
                    <a:lstStyle/>
                    <a:p>
                      <a:pPr algn="l" rtl="0" fontAlgn="t"/>
                      <a:r>
                        <a:rPr lang="fr-FR" sz="1400" b="0" i="0" u="none" strike="noStrike" spc="-20" baseline="0" dirty="0">
                          <a:solidFill>
                            <a:srgbClr val="595959"/>
                          </a:solidFill>
                          <a:effectLst/>
                          <a:latin typeface="Century Gothic" panose="020B0502020202020204" pitchFamily="34" charset="0"/>
                        </a:rPr>
                        <a:t>Question de départ</a:t>
                      </a:r>
                    </a:p>
                  </a:txBody>
                  <a:tcPr marL="85725" marR="9525" marT="9525"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t"/>
                      <a:r>
                        <a:rPr lang="fr-FR" sz="1400" b="0" i="0" u="none" strike="noStrike" dirty="0">
                          <a:solidFill>
                            <a:srgbClr val="595959"/>
                          </a:solidFill>
                          <a:effectLst/>
                          <a:latin typeface="Century Gothic" panose="020B0502020202020204" pitchFamily="34" charset="0"/>
                        </a:rPr>
                        <a:t>Niveau de décision 1</a:t>
                      </a:r>
                    </a:p>
                  </a:txBody>
                  <a:tcPr marL="85725" marR="9525" marT="9525"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t"/>
                      <a:r>
                        <a:rPr lang="fr-FR" sz="1400" b="0" i="0" u="none" strike="noStrike" dirty="0">
                          <a:solidFill>
                            <a:srgbClr val="595959"/>
                          </a:solidFill>
                          <a:effectLst/>
                          <a:latin typeface="Century Gothic" panose="020B0502020202020204" pitchFamily="34" charset="0"/>
                        </a:rPr>
                        <a:t>Niveau de décision 2</a:t>
                      </a:r>
                    </a:p>
                  </a:txBody>
                  <a:tcPr marL="85725" marR="9525" marT="9525"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t"/>
                      <a:r>
                        <a:rPr lang="fr-FR" sz="1400" b="0" i="0" u="none" strike="noStrike" dirty="0">
                          <a:solidFill>
                            <a:srgbClr val="595959"/>
                          </a:solidFill>
                          <a:effectLst/>
                          <a:latin typeface="Century Gothic" panose="020B0502020202020204" pitchFamily="34" charset="0"/>
                        </a:rPr>
                        <a:t>Résultat</a:t>
                      </a:r>
                    </a:p>
                  </a:txBody>
                  <a:tcPr marL="85725" marR="9525" marT="9525" marB="0">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90204753"/>
                  </a:ext>
                </a:extLst>
              </a:tr>
              <a:tr h="5114261">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L="54696" marR="6077" marT="6077"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L="54696" marR="6077" marT="6077"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L="54696" marR="6077" marT="6077"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L="54696" marR="6077" marT="6077" marB="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17228775"/>
                  </a:ext>
                </a:extLst>
              </a:tr>
            </a:tbl>
          </a:graphicData>
        </a:graphic>
      </p:graphicFrame>
      <p:graphicFrame>
        <p:nvGraphicFramePr>
          <p:cNvPr id="2" name="Table 1">
            <a:extLst>
              <a:ext uri="{FF2B5EF4-FFF2-40B4-BE49-F238E27FC236}">
                <a16:creationId xmlns:a16="http://schemas.microsoft.com/office/drawing/2014/main" id="{2B52886F-B031-15BC-4AFB-864EA60DA8BF}"/>
              </a:ext>
            </a:extLst>
          </p:cNvPr>
          <p:cNvGraphicFramePr>
            <a:graphicFrameLocks noGrp="1"/>
          </p:cNvGraphicFramePr>
          <p:nvPr>
            <p:extLst>
              <p:ext uri="{D42A27DB-BD31-4B8C-83A1-F6EECF244321}">
                <p14:modId xmlns:p14="http://schemas.microsoft.com/office/powerpoint/2010/main" val="540706777"/>
              </p:ext>
            </p:extLst>
          </p:nvPr>
        </p:nvGraphicFramePr>
        <p:xfrm>
          <a:off x="256540" y="176704"/>
          <a:ext cx="11643359" cy="698500"/>
        </p:xfrm>
        <a:graphic>
          <a:graphicData uri="http://schemas.openxmlformats.org/drawingml/2006/table">
            <a:tbl>
              <a:tblPr>
                <a:tableStyleId>{5C22544A-7EE6-4342-B048-85BDC9FD1C3A}</a:tableStyleId>
              </a:tblPr>
              <a:tblGrid>
                <a:gridCol w="6986015">
                  <a:extLst>
                    <a:ext uri="{9D8B030D-6E8A-4147-A177-3AD203B41FA5}">
                      <a16:colId xmlns:a16="http://schemas.microsoft.com/office/drawing/2014/main" val="684787995"/>
                    </a:ext>
                  </a:extLst>
                </a:gridCol>
                <a:gridCol w="2387220">
                  <a:extLst>
                    <a:ext uri="{9D8B030D-6E8A-4147-A177-3AD203B41FA5}">
                      <a16:colId xmlns:a16="http://schemas.microsoft.com/office/drawing/2014/main" val="1194938607"/>
                    </a:ext>
                  </a:extLst>
                </a:gridCol>
                <a:gridCol w="2270124">
                  <a:extLst>
                    <a:ext uri="{9D8B030D-6E8A-4147-A177-3AD203B41FA5}">
                      <a16:colId xmlns:a16="http://schemas.microsoft.com/office/drawing/2014/main" val="2473674201"/>
                    </a:ext>
                  </a:extLst>
                </a:gridCol>
              </a:tblGrid>
              <a:tr h="254000">
                <a:tc>
                  <a:txBody>
                    <a:bodyPr/>
                    <a:lstStyle/>
                    <a:p>
                      <a:pPr algn="l" rtl="0" fontAlgn="ctr"/>
                      <a:r>
                        <a:rPr lang="fr-FR" sz="900" u="none" strike="noStrike">
                          <a:solidFill>
                            <a:schemeClr val="tx1">
                              <a:lumMod val="65000"/>
                              <a:lumOff val="35000"/>
                            </a:schemeClr>
                          </a:solidFill>
                          <a:effectLst/>
                          <a:latin typeface="Century Gothic" panose="020B0502020202020204" pitchFamily="34" charset="0"/>
                        </a:rPr>
                        <a:t>   PROCESSUS</a:t>
                      </a:r>
                    </a:p>
                  </a:txBody>
                  <a:tcPr marL="9525" marR="9525" marT="9525" marB="0" anchor="ctr">
                    <a:lnL w="12700" cmpd="sng">
                      <a:noFill/>
                    </a:lnL>
                    <a:lnR w="12700" cmpd="sng">
                      <a:noFill/>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fr-FR" sz="900" u="none" strike="noStrike">
                          <a:solidFill>
                            <a:schemeClr val="tx1">
                              <a:lumMod val="65000"/>
                              <a:lumOff val="35000"/>
                            </a:schemeClr>
                          </a:solidFill>
                          <a:effectLst/>
                          <a:latin typeface="Century Gothic" panose="020B0502020202020204" pitchFamily="34" charset="0"/>
                        </a:rPr>
                        <a:t>AUTEUR</a:t>
                      </a:r>
                    </a:p>
                  </a:txBody>
                  <a:tcPr marL="9525" marR="9525" marT="9525" marB="0" anchor="ctr">
                    <a:lnL w="12700" cmpd="sng">
                      <a:noFill/>
                    </a:lnL>
                    <a:lnR w="12700" cmpd="sng">
                      <a:noFill/>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fr-FR" sz="900" u="none" strike="noStrike">
                          <a:solidFill>
                            <a:schemeClr val="tx1">
                              <a:lumMod val="65000"/>
                              <a:lumOff val="35000"/>
                            </a:schemeClr>
                          </a:solidFill>
                          <a:effectLst/>
                          <a:latin typeface="Century Gothic" panose="020B0502020202020204" pitchFamily="34" charset="0"/>
                        </a:rPr>
                        <a:t>DATE</a:t>
                      </a:r>
                    </a:p>
                  </a:txBody>
                  <a:tcPr marL="9525" marR="9525" marT="9525" marB="0" anchor="ctr">
                    <a:lnL w="12700" cmpd="sng">
                      <a:noFill/>
                    </a:lnL>
                    <a:lnR w="12700" cmpd="sng">
                      <a:noFill/>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25995443"/>
                  </a:ext>
                </a:extLst>
              </a:tr>
              <a:tr h="444500">
                <a:tc>
                  <a:txBody>
                    <a:bodyPr/>
                    <a:lstStyle/>
                    <a:p>
                      <a:pPr algn="l" fontAlgn="ctr"/>
                      <a:endParaRPr lang="en-US" sz="1600" b="0" i="0" u="none" strike="noStrike" dirty="0">
                        <a:solidFill>
                          <a:srgbClr val="000000"/>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chemeClr val="tx1"/>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rgbClr val="EAEEF3"/>
                    </a:solidFill>
                  </a:tcPr>
                </a:tc>
                <a:tc>
                  <a:txBody>
                    <a:bodyPr/>
                    <a:lstStyle/>
                    <a:p>
                      <a:pPr algn="ctr" fontAlgn="ctr"/>
                      <a:endParaRPr lang="en-US" sz="1200" b="0" i="0" u="none" strike="noStrike" dirty="0">
                        <a:solidFill>
                          <a:schemeClr val="tx1"/>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3933300914"/>
                  </a:ext>
                </a:extLst>
              </a:tr>
            </a:tbl>
          </a:graphicData>
        </a:graphic>
      </p:graphicFrame>
      <p:sp>
        <p:nvSpPr>
          <p:cNvPr id="6" name="AutoShape 167">
            <a:extLst>
              <a:ext uri="{FF2B5EF4-FFF2-40B4-BE49-F238E27FC236}">
                <a16:creationId xmlns:a16="http://schemas.microsoft.com/office/drawing/2014/main" id="{3BCD9379-E4B2-3D45-A65C-7E770C7C3C79}"/>
              </a:ext>
            </a:extLst>
          </p:cNvPr>
          <p:cNvSpPr>
            <a:spLocks noChangeArrowheads="1"/>
          </p:cNvSpPr>
          <p:nvPr/>
        </p:nvSpPr>
        <p:spPr bwMode="auto">
          <a:xfrm>
            <a:off x="6443301" y="3889948"/>
            <a:ext cx="2908261" cy="822960"/>
          </a:xfrm>
          <a:prstGeom prst="diamond">
            <a:avLst/>
          </a:prstGeom>
          <a:solidFill>
            <a:srgbClr val="368C65"/>
          </a:solidFill>
          <a:ln w="12700">
            <a:noFill/>
            <a:miter lim="800000"/>
            <a:headEnd/>
            <a:tailEnd/>
          </a:ln>
          <a:effectLst/>
        </p:spPr>
        <p:txBody>
          <a:bodyPr wrap="square" lIns="0" tIns="0" rIns="0"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lvl="0" algn="ctr"/>
            <a:endParaRPr lang="en-US" sz="1050" dirty="0">
              <a:solidFill>
                <a:schemeClr val="bg1"/>
              </a:solidFill>
              <a:latin typeface="Century Gothic" panose="020B0502020202020204" pitchFamily="34" charset="0"/>
            </a:endParaRPr>
          </a:p>
        </p:txBody>
      </p:sp>
      <p:sp>
        <p:nvSpPr>
          <p:cNvPr id="7" name="AutoShape 167">
            <a:extLst>
              <a:ext uri="{FF2B5EF4-FFF2-40B4-BE49-F238E27FC236}">
                <a16:creationId xmlns:a16="http://schemas.microsoft.com/office/drawing/2014/main" id="{B251E51C-2DBC-2845-9A6B-FE258335F926}"/>
              </a:ext>
            </a:extLst>
          </p:cNvPr>
          <p:cNvSpPr>
            <a:spLocks noChangeArrowheads="1"/>
          </p:cNvSpPr>
          <p:nvPr/>
        </p:nvSpPr>
        <p:spPr bwMode="auto">
          <a:xfrm>
            <a:off x="6443301" y="5608005"/>
            <a:ext cx="2908261" cy="822960"/>
          </a:xfrm>
          <a:prstGeom prst="diamond">
            <a:avLst/>
          </a:prstGeom>
          <a:solidFill>
            <a:srgbClr val="517F33"/>
          </a:solidFill>
          <a:ln w="12700">
            <a:noFill/>
            <a:miter lim="800000"/>
            <a:headEnd/>
            <a:tailEnd/>
          </a:ln>
          <a:effectLst/>
        </p:spPr>
        <p:txBody>
          <a:bodyPr wrap="square" lIns="0" tIns="0" rIns="0"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lvl="0" algn="ctr"/>
            <a:endParaRPr lang="en-US" sz="1050" dirty="0">
              <a:solidFill>
                <a:schemeClr val="bg1"/>
              </a:solidFill>
              <a:latin typeface="Century Gothic" panose="020B0502020202020204" pitchFamily="34" charset="0"/>
            </a:endParaRPr>
          </a:p>
        </p:txBody>
      </p:sp>
      <p:sp>
        <p:nvSpPr>
          <p:cNvPr id="8" name="AutoShape 167">
            <a:extLst>
              <a:ext uri="{FF2B5EF4-FFF2-40B4-BE49-F238E27FC236}">
                <a16:creationId xmlns:a16="http://schemas.microsoft.com/office/drawing/2014/main" id="{5C0CEC7C-B0A0-0CE7-276C-0500B6848308}"/>
              </a:ext>
            </a:extLst>
          </p:cNvPr>
          <p:cNvSpPr>
            <a:spLocks noChangeArrowheads="1"/>
          </p:cNvSpPr>
          <p:nvPr/>
        </p:nvSpPr>
        <p:spPr bwMode="auto">
          <a:xfrm>
            <a:off x="345099" y="3445286"/>
            <a:ext cx="1442677" cy="794233"/>
          </a:xfrm>
          <a:prstGeom prst="roundRect">
            <a:avLst>
              <a:gd name="adj" fmla="val 50000"/>
            </a:avLst>
          </a:prstGeom>
          <a:solidFill>
            <a:schemeClr val="accent5">
              <a:lumMod val="50000"/>
            </a:schemeClr>
          </a:solidFill>
          <a:ln w="12700">
            <a:noFill/>
            <a:miter lim="800000"/>
            <a:headEnd/>
            <a:tailEnd/>
          </a:ln>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endParaRPr lang="en-US" sz="1200" b="0" i="0" u="none" strike="noStrike" baseline="0" dirty="0">
              <a:solidFill>
                <a:schemeClr val="bg1"/>
              </a:solidFill>
              <a:latin typeface="Century Gothic" charset="0"/>
              <a:ea typeface="Century Gothic" charset="0"/>
              <a:cs typeface="Century Gothic" charset="0"/>
            </a:endParaRPr>
          </a:p>
        </p:txBody>
      </p:sp>
      <p:sp>
        <p:nvSpPr>
          <p:cNvPr id="10" name="Text Box 173">
            <a:extLst>
              <a:ext uri="{FF2B5EF4-FFF2-40B4-BE49-F238E27FC236}">
                <a16:creationId xmlns:a16="http://schemas.microsoft.com/office/drawing/2014/main" id="{413DA6B0-2E95-B4C1-928C-720072DA382C}"/>
              </a:ext>
            </a:extLst>
          </p:cNvPr>
          <p:cNvSpPr txBox="1">
            <a:spLocks noChangeArrowheads="1"/>
          </p:cNvSpPr>
          <p:nvPr/>
        </p:nvSpPr>
        <p:spPr bwMode="auto">
          <a:xfrm>
            <a:off x="4282360" y="2482808"/>
            <a:ext cx="389442" cy="276476"/>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fr-FR" sz="1050" b="1" i="0" u="none" strike="noStrike" baseline="0">
                <a:solidFill>
                  <a:schemeClr val="tx1">
                    <a:lumMod val="75000"/>
                    <a:lumOff val="25000"/>
                  </a:schemeClr>
                </a:solidFill>
                <a:latin typeface="Century Gothic" charset="0"/>
                <a:ea typeface="Century Gothic" charset="0"/>
                <a:cs typeface="Century Gothic" charset="0"/>
              </a:rPr>
              <a:t>NON</a:t>
            </a:r>
          </a:p>
        </p:txBody>
      </p:sp>
      <p:sp>
        <p:nvSpPr>
          <p:cNvPr id="11" name="AutoShape 167">
            <a:extLst>
              <a:ext uri="{FF2B5EF4-FFF2-40B4-BE49-F238E27FC236}">
                <a16:creationId xmlns:a16="http://schemas.microsoft.com/office/drawing/2014/main" id="{9EDB65D3-379C-3F45-9A75-4F168F48A878}"/>
              </a:ext>
            </a:extLst>
          </p:cNvPr>
          <p:cNvSpPr>
            <a:spLocks noChangeArrowheads="1"/>
          </p:cNvSpPr>
          <p:nvPr/>
        </p:nvSpPr>
        <p:spPr bwMode="auto">
          <a:xfrm>
            <a:off x="2323264" y="1734344"/>
            <a:ext cx="3128299" cy="870711"/>
          </a:xfrm>
          <a:prstGeom prst="diamond">
            <a:avLst/>
          </a:prstGeom>
          <a:solidFill>
            <a:srgbClr val="26B8B6"/>
          </a:solidFill>
          <a:ln w="12700">
            <a:noFill/>
            <a:miter lim="800000"/>
            <a:headEnd/>
            <a:tailEnd/>
          </a:ln>
          <a:effectLst/>
        </p:spPr>
        <p:txBody>
          <a:bodyPr wrap="square" lIns="0" tIns="18288" rIns="0"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lvl="0" algn="ctr"/>
            <a:endParaRPr lang="en-US" dirty="0">
              <a:solidFill>
                <a:schemeClr val="bg1"/>
              </a:solidFill>
              <a:latin typeface="Century Gothic" panose="020B0502020202020204" pitchFamily="34" charset="0"/>
            </a:endParaRPr>
          </a:p>
        </p:txBody>
      </p:sp>
      <p:sp>
        <p:nvSpPr>
          <p:cNvPr id="12" name="AutoShape 167">
            <a:extLst>
              <a:ext uri="{FF2B5EF4-FFF2-40B4-BE49-F238E27FC236}">
                <a16:creationId xmlns:a16="http://schemas.microsoft.com/office/drawing/2014/main" id="{D5B564C5-CF77-0741-AE92-5AC257DAEB48}"/>
              </a:ext>
            </a:extLst>
          </p:cNvPr>
          <p:cNvSpPr>
            <a:spLocks noChangeArrowheads="1"/>
          </p:cNvSpPr>
          <p:nvPr/>
        </p:nvSpPr>
        <p:spPr bwMode="auto">
          <a:xfrm>
            <a:off x="4712194" y="2605054"/>
            <a:ext cx="1412584" cy="457200"/>
          </a:xfrm>
          <a:prstGeom prst="roundRect">
            <a:avLst>
              <a:gd name="adj" fmla="val 50000"/>
            </a:avLst>
          </a:prstGeom>
          <a:solidFill>
            <a:srgbClr val="BFEEEA"/>
          </a:solidFill>
          <a:ln w="12700">
            <a:noFill/>
            <a:miter lim="800000"/>
            <a:headEnd/>
            <a:tailEnd/>
          </a:ln>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endParaRPr lang="en-US" sz="1050" b="0" i="0" u="none" strike="noStrike" baseline="0" dirty="0">
              <a:solidFill>
                <a:schemeClr val="tx1"/>
              </a:solidFill>
              <a:latin typeface="Century Gothic" charset="0"/>
              <a:ea typeface="Century Gothic" charset="0"/>
              <a:cs typeface="Century Gothic" charset="0"/>
            </a:endParaRPr>
          </a:p>
        </p:txBody>
      </p:sp>
      <p:cxnSp>
        <p:nvCxnSpPr>
          <p:cNvPr id="13" name="Straight Arrow Connector 12">
            <a:extLst>
              <a:ext uri="{FF2B5EF4-FFF2-40B4-BE49-F238E27FC236}">
                <a16:creationId xmlns:a16="http://schemas.microsoft.com/office/drawing/2014/main" id="{7B79B0B0-37B8-2948-9DF6-0C5A49523A8E}"/>
              </a:ext>
            </a:extLst>
          </p:cNvPr>
          <p:cNvCxnSpPr/>
          <p:nvPr/>
        </p:nvCxnSpPr>
        <p:spPr>
          <a:xfrm flipV="1">
            <a:off x="1861637" y="2469536"/>
            <a:ext cx="1165613" cy="1406021"/>
          </a:xfrm>
          <a:prstGeom prst="straightConnector1">
            <a:avLst/>
          </a:prstGeom>
          <a:ln w="12700">
            <a:solidFill>
              <a:schemeClr val="tx1">
                <a:lumMod val="65000"/>
                <a:lumOff val="35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5DCC97EC-6293-5C44-BF46-A09A5A787613}"/>
              </a:ext>
            </a:extLst>
          </p:cNvPr>
          <p:cNvCxnSpPr/>
          <p:nvPr/>
        </p:nvCxnSpPr>
        <p:spPr>
          <a:xfrm>
            <a:off x="1861637" y="3873616"/>
            <a:ext cx="415466" cy="0"/>
          </a:xfrm>
          <a:prstGeom prst="straightConnector1">
            <a:avLst/>
          </a:prstGeom>
          <a:ln w="12700">
            <a:solidFill>
              <a:schemeClr val="tx1">
                <a:lumMod val="65000"/>
                <a:lumOff val="35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15" name="AutoShape 167">
            <a:extLst>
              <a:ext uri="{FF2B5EF4-FFF2-40B4-BE49-F238E27FC236}">
                <a16:creationId xmlns:a16="http://schemas.microsoft.com/office/drawing/2014/main" id="{656CBE57-9163-4744-9FE0-E69F940F4089}"/>
              </a:ext>
            </a:extLst>
          </p:cNvPr>
          <p:cNvSpPr>
            <a:spLocks noChangeArrowheads="1"/>
          </p:cNvSpPr>
          <p:nvPr/>
        </p:nvSpPr>
        <p:spPr bwMode="auto">
          <a:xfrm>
            <a:off x="2323264" y="3445286"/>
            <a:ext cx="3132613" cy="870711"/>
          </a:xfrm>
          <a:prstGeom prst="diamond">
            <a:avLst/>
          </a:prstGeom>
          <a:solidFill>
            <a:srgbClr val="44AF7E"/>
          </a:solidFill>
          <a:ln w="12700">
            <a:noFill/>
            <a:miter lim="800000"/>
            <a:headEnd/>
            <a:tailEnd/>
          </a:ln>
          <a:effectLst/>
        </p:spPr>
        <p:txBody>
          <a:bodyPr wrap="square" lIns="0" tIns="18288" rIns="0"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lvl="0" algn="ctr"/>
            <a:endParaRPr lang="en-US" dirty="0">
              <a:solidFill>
                <a:schemeClr val="bg1"/>
              </a:solidFill>
              <a:latin typeface="Century Gothic" panose="020B0502020202020204" pitchFamily="34" charset="0"/>
            </a:endParaRPr>
          </a:p>
        </p:txBody>
      </p:sp>
      <p:sp>
        <p:nvSpPr>
          <p:cNvPr id="16" name="AutoShape 167">
            <a:extLst>
              <a:ext uri="{FF2B5EF4-FFF2-40B4-BE49-F238E27FC236}">
                <a16:creationId xmlns:a16="http://schemas.microsoft.com/office/drawing/2014/main" id="{0293FE7E-D72A-734D-BCA0-EF634461E62A}"/>
              </a:ext>
            </a:extLst>
          </p:cNvPr>
          <p:cNvSpPr>
            <a:spLocks noChangeArrowheads="1"/>
          </p:cNvSpPr>
          <p:nvPr/>
        </p:nvSpPr>
        <p:spPr bwMode="auto">
          <a:xfrm>
            <a:off x="4712194" y="4339865"/>
            <a:ext cx="1412584" cy="457200"/>
          </a:xfrm>
          <a:prstGeom prst="roundRect">
            <a:avLst>
              <a:gd name="adj" fmla="val 50000"/>
            </a:avLst>
          </a:prstGeom>
          <a:solidFill>
            <a:srgbClr val="98E0BA"/>
          </a:solidFill>
          <a:ln w="12700">
            <a:noFill/>
            <a:miter lim="800000"/>
            <a:headEnd/>
            <a:tailEnd/>
          </a:ln>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endParaRPr lang="en-US" sz="1050" b="0" i="0" u="none" strike="noStrike" baseline="0" dirty="0">
              <a:solidFill>
                <a:schemeClr val="tx1"/>
              </a:solidFill>
              <a:latin typeface="Century Gothic" charset="0"/>
              <a:ea typeface="Century Gothic" charset="0"/>
              <a:cs typeface="Century Gothic" charset="0"/>
            </a:endParaRPr>
          </a:p>
        </p:txBody>
      </p:sp>
      <p:sp>
        <p:nvSpPr>
          <p:cNvPr id="17" name="Text Box 173">
            <a:extLst>
              <a:ext uri="{FF2B5EF4-FFF2-40B4-BE49-F238E27FC236}">
                <a16:creationId xmlns:a16="http://schemas.microsoft.com/office/drawing/2014/main" id="{938C5350-3C8A-444C-83E1-46B9B5EE2A7F}"/>
              </a:ext>
            </a:extLst>
          </p:cNvPr>
          <p:cNvSpPr txBox="1">
            <a:spLocks noChangeArrowheads="1"/>
          </p:cNvSpPr>
          <p:nvPr/>
        </p:nvSpPr>
        <p:spPr bwMode="auto">
          <a:xfrm>
            <a:off x="4282360" y="4210689"/>
            <a:ext cx="389442" cy="276476"/>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fr-FR" sz="1050" b="1" i="0" u="none" strike="noStrike" baseline="0">
                <a:solidFill>
                  <a:schemeClr val="tx1">
                    <a:lumMod val="75000"/>
                    <a:lumOff val="25000"/>
                  </a:schemeClr>
                </a:solidFill>
                <a:latin typeface="Century Gothic" charset="0"/>
                <a:ea typeface="Century Gothic" charset="0"/>
                <a:cs typeface="Century Gothic" charset="0"/>
              </a:rPr>
              <a:t>NON</a:t>
            </a:r>
          </a:p>
        </p:txBody>
      </p:sp>
      <p:cxnSp>
        <p:nvCxnSpPr>
          <p:cNvPr id="24" name="Straight Arrow Connector 23">
            <a:extLst>
              <a:ext uri="{FF2B5EF4-FFF2-40B4-BE49-F238E27FC236}">
                <a16:creationId xmlns:a16="http://schemas.microsoft.com/office/drawing/2014/main" id="{63A4F901-2926-1845-B91C-64674A6331A5}"/>
              </a:ext>
            </a:extLst>
          </p:cNvPr>
          <p:cNvCxnSpPr/>
          <p:nvPr/>
        </p:nvCxnSpPr>
        <p:spPr>
          <a:xfrm>
            <a:off x="4578410" y="2478731"/>
            <a:ext cx="203029" cy="109385"/>
          </a:xfrm>
          <a:prstGeom prst="straightConnector1">
            <a:avLst/>
          </a:prstGeom>
          <a:ln w="12700">
            <a:solidFill>
              <a:schemeClr val="tx1">
                <a:lumMod val="65000"/>
                <a:lumOff val="35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30A22FA4-377E-2445-BDA9-B93553F0AAE0}"/>
              </a:ext>
            </a:extLst>
          </p:cNvPr>
          <p:cNvCxnSpPr/>
          <p:nvPr/>
        </p:nvCxnSpPr>
        <p:spPr>
          <a:xfrm>
            <a:off x="4578410" y="4206612"/>
            <a:ext cx="203029" cy="109385"/>
          </a:xfrm>
          <a:prstGeom prst="straightConnector1">
            <a:avLst/>
          </a:prstGeom>
          <a:ln w="12700">
            <a:solidFill>
              <a:schemeClr val="tx1">
                <a:lumMod val="65000"/>
                <a:lumOff val="35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26" name="Text Box 173">
            <a:extLst>
              <a:ext uri="{FF2B5EF4-FFF2-40B4-BE49-F238E27FC236}">
                <a16:creationId xmlns:a16="http://schemas.microsoft.com/office/drawing/2014/main" id="{037C718D-1E96-BB4B-A585-813030B87749}"/>
              </a:ext>
            </a:extLst>
          </p:cNvPr>
          <p:cNvSpPr txBox="1">
            <a:spLocks noChangeArrowheads="1"/>
          </p:cNvSpPr>
          <p:nvPr/>
        </p:nvSpPr>
        <p:spPr bwMode="auto">
          <a:xfrm>
            <a:off x="4282360" y="5904690"/>
            <a:ext cx="389442" cy="276476"/>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fr-FR" sz="1050" b="1" i="0" u="none" strike="noStrike" baseline="0">
                <a:solidFill>
                  <a:schemeClr val="tx1">
                    <a:lumMod val="75000"/>
                    <a:lumOff val="25000"/>
                  </a:schemeClr>
                </a:solidFill>
                <a:latin typeface="Century Gothic" charset="0"/>
                <a:ea typeface="Century Gothic" charset="0"/>
                <a:cs typeface="Century Gothic" charset="0"/>
              </a:rPr>
              <a:t>NON</a:t>
            </a:r>
          </a:p>
        </p:txBody>
      </p:sp>
      <p:sp>
        <p:nvSpPr>
          <p:cNvPr id="31" name="AutoShape 167">
            <a:extLst>
              <a:ext uri="{FF2B5EF4-FFF2-40B4-BE49-F238E27FC236}">
                <a16:creationId xmlns:a16="http://schemas.microsoft.com/office/drawing/2014/main" id="{BED275A8-3CB1-124B-9740-448D4E520CA1}"/>
              </a:ext>
            </a:extLst>
          </p:cNvPr>
          <p:cNvSpPr>
            <a:spLocks noChangeArrowheads="1"/>
          </p:cNvSpPr>
          <p:nvPr/>
        </p:nvSpPr>
        <p:spPr bwMode="auto">
          <a:xfrm>
            <a:off x="2323264" y="5156227"/>
            <a:ext cx="3128299" cy="870711"/>
          </a:xfrm>
          <a:prstGeom prst="diamond">
            <a:avLst/>
          </a:prstGeom>
          <a:solidFill>
            <a:srgbClr val="62993E"/>
          </a:solidFill>
          <a:ln w="12700">
            <a:noFill/>
            <a:miter lim="800000"/>
            <a:headEnd/>
            <a:tailEnd/>
          </a:ln>
          <a:effectLst/>
        </p:spPr>
        <p:txBody>
          <a:bodyPr wrap="square" lIns="0" tIns="18288" rIns="0"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lvl="0" algn="ctr"/>
            <a:endParaRPr lang="en-US" dirty="0">
              <a:solidFill>
                <a:schemeClr val="bg1"/>
              </a:solidFill>
              <a:latin typeface="Century Gothic" panose="020B0502020202020204" pitchFamily="34" charset="0"/>
            </a:endParaRPr>
          </a:p>
        </p:txBody>
      </p:sp>
      <p:sp>
        <p:nvSpPr>
          <p:cNvPr id="49" name="AutoShape 167">
            <a:extLst>
              <a:ext uri="{FF2B5EF4-FFF2-40B4-BE49-F238E27FC236}">
                <a16:creationId xmlns:a16="http://schemas.microsoft.com/office/drawing/2014/main" id="{3ABFB658-8F54-B04E-9F55-FD58A354CA56}"/>
              </a:ext>
            </a:extLst>
          </p:cNvPr>
          <p:cNvSpPr>
            <a:spLocks noChangeArrowheads="1"/>
          </p:cNvSpPr>
          <p:nvPr/>
        </p:nvSpPr>
        <p:spPr bwMode="auto">
          <a:xfrm>
            <a:off x="4712194" y="6052347"/>
            <a:ext cx="1412584" cy="457200"/>
          </a:xfrm>
          <a:prstGeom prst="roundRect">
            <a:avLst>
              <a:gd name="adj" fmla="val 50000"/>
            </a:avLst>
          </a:prstGeom>
          <a:solidFill>
            <a:srgbClr val="C6E3AA"/>
          </a:solidFill>
          <a:ln w="12700">
            <a:noFill/>
            <a:miter lim="800000"/>
            <a:headEnd/>
            <a:tailEnd/>
          </a:ln>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endParaRPr lang="en-US" sz="1050" b="0" i="0" u="none" strike="noStrike" baseline="0" dirty="0">
              <a:solidFill>
                <a:schemeClr val="tx1"/>
              </a:solidFill>
              <a:latin typeface="Century Gothic" charset="0"/>
              <a:ea typeface="Century Gothic" charset="0"/>
              <a:cs typeface="Century Gothic" charset="0"/>
            </a:endParaRPr>
          </a:p>
        </p:txBody>
      </p:sp>
      <p:cxnSp>
        <p:nvCxnSpPr>
          <p:cNvPr id="50" name="Straight Arrow Connector 49">
            <a:extLst>
              <a:ext uri="{FF2B5EF4-FFF2-40B4-BE49-F238E27FC236}">
                <a16:creationId xmlns:a16="http://schemas.microsoft.com/office/drawing/2014/main" id="{FA65B70E-48E7-FC45-9A0D-078918C4298C}"/>
              </a:ext>
            </a:extLst>
          </p:cNvPr>
          <p:cNvCxnSpPr/>
          <p:nvPr/>
        </p:nvCxnSpPr>
        <p:spPr>
          <a:xfrm flipV="1">
            <a:off x="5508504" y="1800405"/>
            <a:ext cx="830932" cy="366151"/>
          </a:xfrm>
          <a:prstGeom prst="straightConnector1">
            <a:avLst/>
          </a:prstGeom>
          <a:ln w="12700">
            <a:solidFill>
              <a:schemeClr val="tx1">
                <a:lumMod val="65000"/>
                <a:lumOff val="35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BC6A76D6-CB32-B542-ACF7-8B18DD852359}"/>
              </a:ext>
            </a:extLst>
          </p:cNvPr>
          <p:cNvCxnSpPr/>
          <p:nvPr/>
        </p:nvCxnSpPr>
        <p:spPr>
          <a:xfrm flipV="1">
            <a:off x="5508503" y="3509653"/>
            <a:ext cx="830932" cy="365904"/>
          </a:xfrm>
          <a:prstGeom prst="straightConnector1">
            <a:avLst/>
          </a:prstGeom>
          <a:ln w="12700">
            <a:solidFill>
              <a:schemeClr val="tx1">
                <a:lumMod val="65000"/>
                <a:lumOff val="35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9DF35654-D5A2-C04F-A4B5-86D47C26E221}"/>
              </a:ext>
            </a:extLst>
          </p:cNvPr>
          <p:cNvCxnSpPr/>
          <p:nvPr/>
        </p:nvCxnSpPr>
        <p:spPr>
          <a:xfrm flipV="1">
            <a:off x="5508504" y="5211877"/>
            <a:ext cx="830932" cy="366151"/>
          </a:xfrm>
          <a:prstGeom prst="straightConnector1">
            <a:avLst/>
          </a:prstGeom>
          <a:ln w="12700">
            <a:solidFill>
              <a:schemeClr val="tx1">
                <a:lumMod val="65000"/>
                <a:lumOff val="35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774F0CC0-F0C1-784F-886E-B82A048EE803}"/>
              </a:ext>
            </a:extLst>
          </p:cNvPr>
          <p:cNvCxnSpPr/>
          <p:nvPr/>
        </p:nvCxnSpPr>
        <p:spPr>
          <a:xfrm>
            <a:off x="1861637" y="3875557"/>
            <a:ext cx="1200235" cy="1372141"/>
          </a:xfrm>
          <a:prstGeom prst="straightConnector1">
            <a:avLst/>
          </a:prstGeom>
          <a:ln w="12700">
            <a:solidFill>
              <a:schemeClr val="tx1">
                <a:lumMod val="65000"/>
                <a:lumOff val="35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8B676435-BCEC-5948-9DD2-E761F7767ECE}"/>
              </a:ext>
            </a:extLst>
          </p:cNvPr>
          <p:cNvCxnSpPr/>
          <p:nvPr/>
        </p:nvCxnSpPr>
        <p:spPr>
          <a:xfrm>
            <a:off x="4578410" y="5900613"/>
            <a:ext cx="203029" cy="109385"/>
          </a:xfrm>
          <a:prstGeom prst="straightConnector1">
            <a:avLst/>
          </a:prstGeom>
          <a:ln w="12700">
            <a:solidFill>
              <a:schemeClr val="tx1">
                <a:lumMod val="65000"/>
                <a:lumOff val="35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55" name="AutoShape 167">
            <a:extLst>
              <a:ext uri="{FF2B5EF4-FFF2-40B4-BE49-F238E27FC236}">
                <a16:creationId xmlns:a16="http://schemas.microsoft.com/office/drawing/2014/main" id="{AF17192F-18C3-4B40-A850-993640B2EF73}"/>
              </a:ext>
            </a:extLst>
          </p:cNvPr>
          <p:cNvSpPr>
            <a:spLocks noChangeArrowheads="1"/>
          </p:cNvSpPr>
          <p:nvPr/>
        </p:nvSpPr>
        <p:spPr bwMode="auto">
          <a:xfrm>
            <a:off x="6443301" y="1300159"/>
            <a:ext cx="2908261" cy="822960"/>
          </a:xfrm>
          <a:prstGeom prst="diamond">
            <a:avLst/>
          </a:prstGeom>
          <a:solidFill>
            <a:srgbClr val="1C8C8B"/>
          </a:solidFill>
          <a:ln w="12700">
            <a:noFill/>
            <a:miter lim="800000"/>
            <a:headEnd/>
            <a:tailEnd/>
          </a:ln>
          <a:effectLst/>
        </p:spPr>
        <p:txBody>
          <a:bodyPr wrap="square" lIns="0" tIns="0" rIns="0"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lvl="0" algn="ctr"/>
            <a:endParaRPr lang="en-US" sz="1050" dirty="0">
              <a:solidFill>
                <a:schemeClr val="bg1"/>
              </a:solidFill>
              <a:latin typeface="Century Gothic" panose="020B0502020202020204" pitchFamily="34" charset="0"/>
            </a:endParaRPr>
          </a:p>
        </p:txBody>
      </p:sp>
      <p:sp>
        <p:nvSpPr>
          <p:cNvPr id="57" name="AutoShape 167">
            <a:extLst>
              <a:ext uri="{FF2B5EF4-FFF2-40B4-BE49-F238E27FC236}">
                <a16:creationId xmlns:a16="http://schemas.microsoft.com/office/drawing/2014/main" id="{7E2E0F55-A3E8-FD4B-9B28-6A78826999BA}"/>
              </a:ext>
            </a:extLst>
          </p:cNvPr>
          <p:cNvSpPr>
            <a:spLocks noChangeArrowheads="1"/>
          </p:cNvSpPr>
          <p:nvPr/>
        </p:nvSpPr>
        <p:spPr bwMode="auto">
          <a:xfrm>
            <a:off x="6443301" y="3026685"/>
            <a:ext cx="2908261" cy="822960"/>
          </a:xfrm>
          <a:prstGeom prst="diamond">
            <a:avLst/>
          </a:prstGeom>
          <a:solidFill>
            <a:srgbClr val="368C65"/>
          </a:solidFill>
          <a:ln w="12700">
            <a:noFill/>
            <a:miter lim="800000"/>
            <a:headEnd/>
            <a:tailEnd/>
          </a:ln>
          <a:effectLst/>
        </p:spPr>
        <p:txBody>
          <a:bodyPr wrap="square" lIns="0" tIns="0" rIns="0"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lvl="0" algn="ctr"/>
            <a:endParaRPr lang="en-US" sz="1050" dirty="0">
              <a:solidFill>
                <a:schemeClr val="bg1"/>
              </a:solidFill>
              <a:latin typeface="Century Gothic" panose="020B0502020202020204" pitchFamily="34" charset="0"/>
            </a:endParaRPr>
          </a:p>
        </p:txBody>
      </p:sp>
      <p:sp>
        <p:nvSpPr>
          <p:cNvPr id="59" name="AutoShape 167">
            <a:extLst>
              <a:ext uri="{FF2B5EF4-FFF2-40B4-BE49-F238E27FC236}">
                <a16:creationId xmlns:a16="http://schemas.microsoft.com/office/drawing/2014/main" id="{804848D4-8622-704A-99BB-744350BA030B}"/>
              </a:ext>
            </a:extLst>
          </p:cNvPr>
          <p:cNvSpPr>
            <a:spLocks noChangeArrowheads="1"/>
          </p:cNvSpPr>
          <p:nvPr/>
        </p:nvSpPr>
        <p:spPr bwMode="auto">
          <a:xfrm>
            <a:off x="6443301" y="4765917"/>
            <a:ext cx="2908261" cy="822960"/>
          </a:xfrm>
          <a:prstGeom prst="diamond">
            <a:avLst/>
          </a:prstGeom>
          <a:solidFill>
            <a:srgbClr val="517F33"/>
          </a:solidFill>
          <a:ln w="12700">
            <a:noFill/>
            <a:miter lim="800000"/>
            <a:headEnd/>
            <a:tailEnd/>
          </a:ln>
          <a:effectLst/>
        </p:spPr>
        <p:txBody>
          <a:bodyPr wrap="square" lIns="0" tIns="0" rIns="0"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lvl="0" algn="ctr"/>
            <a:endParaRPr lang="en-US" sz="1050" dirty="0">
              <a:solidFill>
                <a:schemeClr val="bg1"/>
              </a:solidFill>
              <a:latin typeface="Century Gothic" panose="020B0502020202020204" pitchFamily="34" charset="0"/>
            </a:endParaRPr>
          </a:p>
        </p:txBody>
      </p:sp>
      <p:cxnSp>
        <p:nvCxnSpPr>
          <p:cNvPr id="61" name="Straight Arrow Connector 60">
            <a:extLst>
              <a:ext uri="{FF2B5EF4-FFF2-40B4-BE49-F238E27FC236}">
                <a16:creationId xmlns:a16="http://schemas.microsoft.com/office/drawing/2014/main" id="{B2E291EA-634A-3342-8CB9-211FD2A4CA86}"/>
              </a:ext>
            </a:extLst>
          </p:cNvPr>
          <p:cNvCxnSpPr/>
          <p:nvPr/>
        </p:nvCxnSpPr>
        <p:spPr>
          <a:xfrm>
            <a:off x="5496963" y="5584558"/>
            <a:ext cx="830932" cy="365904"/>
          </a:xfrm>
          <a:prstGeom prst="straightConnector1">
            <a:avLst/>
          </a:prstGeom>
          <a:ln w="12700">
            <a:solidFill>
              <a:schemeClr val="tx1">
                <a:lumMod val="65000"/>
                <a:lumOff val="35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42F58561-1F53-7C41-8A72-8F26A3D8F45D}"/>
              </a:ext>
            </a:extLst>
          </p:cNvPr>
          <p:cNvCxnSpPr/>
          <p:nvPr/>
        </p:nvCxnSpPr>
        <p:spPr>
          <a:xfrm>
            <a:off x="5508504" y="3873616"/>
            <a:ext cx="830932" cy="365904"/>
          </a:xfrm>
          <a:prstGeom prst="straightConnector1">
            <a:avLst/>
          </a:prstGeom>
          <a:ln w="12700">
            <a:solidFill>
              <a:schemeClr val="tx1">
                <a:lumMod val="65000"/>
                <a:lumOff val="35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AE3D5AB1-C4A6-694F-B94F-9F2B9AE6408E}"/>
              </a:ext>
            </a:extLst>
          </p:cNvPr>
          <p:cNvCxnSpPr/>
          <p:nvPr/>
        </p:nvCxnSpPr>
        <p:spPr>
          <a:xfrm>
            <a:off x="5508504" y="2162675"/>
            <a:ext cx="830932" cy="365904"/>
          </a:xfrm>
          <a:prstGeom prst="straightConnector1">
            <a:avLst/>
          </a:prstGeom>
          <a:ln w="12700">
            <a:solidFill>
              <a:schemeClr val="tx1">
                <a:lumMod val="65000"/>
                <a:lumOff val="35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56" name="AutoShape 167">
            <a:extLst>
              <a:ext uri="{FF2B5EF4-FFF2-40B4-BE49-F238E27FC236}">
                <a16:creationId xmlns:a16="http://schemas.microsoft.com/office/drawing/2014/main" id="{1A5F5A33-8B40-9B4C-87AA-445D64921408}"/>
              </a:ext>
            </a:extLst>
          </p:cNvPr>
          <p:cNvSpPr>
            <a:spLocks noChangeArrowheads="1"/>
          </p:cNvSpPr>
          <p:nvPr/>
        </p:nvSpPr>
        <p:spPr bwMode="auto">
          <a:xfrm>
            <a:off x="9882436" y="2627385"/>
            <a:ext cx="2103120" cy="364211"/>
          </a:xfrm>
          <a:prstGeom prst="roundRect">
            <a:avLst>
              <a:gd name="adj" fmla="val 50000"/>
            </a:avLst>
          </a:prstGeom>
          <a:solidFill>
            <a:srgbClr val="BFEEEA"/>
          </a:solidFill>
          <a:ln w="12700">
            <a:noFill/>
            <a:miter lim="800000"/>
            <a:headEnd/>
            <a:tailEnd/>
          </a:ln>
          <a:effectLst/>
        </p:spPr>
        <p:txBody>
          <a:bodyPr wrap="square" lIns="91440"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rtl="0">
              <a:defRPr sz="1000"/>
            </a:pPr>
            <a:endParaRPr lang="en-US" sz="1000" b="0" i="0" u="none" strike="noStrike" baseline="0" dirty="0">
              <a:solidFill>
                <a:schemeClr val="tx1"/>
              </a:solidFill>
              <a:latin typeface="Century Gothic" charset="0"/>
              <a:ea typeface="Century Gothic" charset="0"/>
              <a:cs typeface="Century Gothic" charset="0"/>
            </a:endParaRPr>
          </a:p>
        </p:txBody>
      </p:sp>
      <p:sp>
        <p:nvSpPr>
          <p:cNvPr id="58" name="AutoShape 167">
            <a:extLst>
              <a:ext uri="{FF2B5EF4-FFF2-40B4-BE49-F238E27FC236}">
                <a16:creationId xmlns:a16="http://schemas.microsoft.com/office/drawing/2014/main" id="{CE8459D4-EF56-F747-A962-FE58CA91728F}"/>
              </a:ext>
            </a:extLst>
          </p:cNvPr>
          <p:cNvSpPr>
            <a:spLocks noChangeArrowheads="1"/>
          </p:cNvSpPr>
          <p:nvPr/>
        </p:nvSpPr>
        <p:spPr bwMode="auto">
          <a:xfrm>
            <a:off x="9882436" y="4339865"/>
            <a:ext cx="2103120" cy="364211"/>
          </a:xfrm>
          <a:prstGeom prst="roundRect">
            <a:avLst>
              <a:gd name="adj" fmla="val 50000"/>
            </a:avLst>
          </a:prstGeom>
          <a:solidFill>
            <a:srgbClr val="98E0BA"/>
          </a:solidFill>
          <a:ln w="12700">
            <a:noFill/>
            <a:miter lim="800000"/>
            <a:headEnd/>
            <a:tailEnd/>
          </a:ln>
          <a:effectLst/>
        </p:spPr>
        <p:txBody>
          <a:bodyPr wrap="square" lIns="91440"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rtl="0">
              <a:defRPr sz="1000"/>
            </a:pPr>
            <a:endParaRPr lang="en-US" sz="1000" b="0" i="0" u="none" strike="noStrike" baseline="0" dirty="0">
              <a:solidFill>
                <a:schemeClr val="tx1"/>
              </a:solidFill>
              <a:latin typeface="Century Gothic" charset="0"/>
              <a:ea typeface="Century Gothic" charset="0"/>
              <a:cs typeface="Century Gothic" charset="0"/>
            </a:endParaRPr>
          </a:p>
        </p:txBody>
      </p:sp>
      <p:sp>
        <p:nvSpPr>
          <p:cNvPr id="60" name="AutoShape 167">
            <a:extLst>
              <a:ext uri="{FF2B5EF4-FFF2-40B4-BE49-F238E27FC236}">
                <a16:creationId xmlns:a16="http://schemas.microsoft.com/office/drawing/2014/main" id="{14050546-36BD-AF41-9BDC-406D6F8DB947}"/>
              </a:ext>
            </a:extLst>
          </p:cNvPr>
          <p:cNvSpPr>
            <a:spLocks noChangeArrowheads="1"/>
          </p:cNvSpPr>
          <p:nvPr/>
        </p:nvSpPr>
        <p:spPr bwMode="auto">
          <a:xfrm>
            <a:off x="9882436" y="6052348"/>
            <a:ext cx="2103120" cy="364211"/>
          </a:xfrm>
          <a:prstGeom prst="roundRect">
            <a:avLst>
              <a:gd name="adj" fmla="val 50000"/>
            </a:avLst>
          </a:prstGeom>
          <a:solidFill>
            <a:srgbClr val="C6E3AA"/>
          </a:solidFill>
          <a:ln w="12700">
            <a:noFill/>
            <a:miter lim="800000"/>
            <a:headEnd/>
            <a:tailEnd/>
          </a:ln>
          <a:effectLst/>
        </p:spPr>
        <p:txBody>
          <a:bodyPr wrap="square" lIns="91440"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rtl="0">
              <a:defRPr sz="1000"/>
            </a:pPr>
            <a:endParaRPr lang="en-US" sz="1000" b="0" i="0" u="none" strike="noStrike" baseline="0" dirty="0">
              <a:solidFill>
                <a:schemeClr val="tx1"/>
              </a:solidFill>
              <a:latin typeface="Century Gothic" charset="0"/>
              <a:ea typeface="Century Gothic" charset="0"/>
              <a:cs typeface="Century Gothic" charset="0"/>
            </a:endParaRPr>
          </a:p>
        </p:txBody>
      </p:sp>
      <p:sp>
        <p:nvSpPr>
          <p:cNvPr id="64" name="AutoShape 167">
            <a:extLst>
              <a:ext uri="{FF2B5EF4-FFF2-40B4-BE49-F238E27FC236}">
                <a16:creationId xmlns:a16="http://schemas.microsoft.com/office/drawing/2014/main" id="{A0A0F091-8730-2243-9FDF-0C84AF7E7EB8}"/>
              </a:ext>
            </a:extLst>
          </p:cNvPr>
          <p:cNvSpPr>
            <a:spLocks noChangeArrowheads="1"/>
          </p:cNvSpPr>
          <p:nvPr/>
        </p:nvSpPr>
        <p:spPr bwMode="auto">
          <a:xfrm>
            <a:off x="9882436" y="1771144"/>
            <a:ext cx="2103120" cy="364211"/>
          </a:xfrm>
          <a:prstGeom prst="roundRect">
            <a:avLst>
              <a:gd name="adj" fmla="val 50000"/>
            </a:avLst>
          </a:prstGeom>
          <a:solidFill>
            <a:srgbClr val="BFEEEA"/>
          </a:solidFill>
          <a:ln w="12700">
            <a:noFill/>
            <a:miter lim="800000"/>
            <a:headEnd/>
            <a:tailEnd/>
          </a:ln>
          <a:effectLst/>
        </p:spPr>
        <p:txBody>
          <a:bodyPr wrap="square" lIns="91440"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rtl="0">
              <a:defRPr sz="1000"/>
            </a:pPr>
            <a:endParaRPr lang="en-US" sz="1000" b="0" i="0" u="none" strike="noStrike" baseline="0" dirty="0">
              <a:solidFill>
                <a:schemeClr val="tx1"/>
              </a:solidFill>
              <a:latin typeface="Century Gothic" charset="0"/>
              <a:ea typeface="Century Gothic" charset="0"/>
              <a:cs typeface="Century Gothic" charset="0"/>
            </a:endParaRPr>
          </a:p>
        </p:txBody>
      </p:sp>
      <p:sp>
        <p:nvSpPr>
          <p:cNvPr id="65" name="AutoShape 167">
            <a:extLst>
              <a:ext uri="{FF2B5EF4-FFF2-40B4-BE49-F238E27FC236}">
                <a16:creationId xmlns:a16="http://schemas.microsoft.com/office/drawing/2014/main" id="{1810525E-F91E-6C44-81BD-171D3541F614}"/>
              </a:ext>
            </a:extLst>
          </p:cNvPr>
          <p:cNvSpPr>
            <a:spLocks noChangeArrowheads="1"/>
          </p:cNvSpPr>
          <p:nvPr/>
        </p:nvSpPr>
        <p:spPr bwMode="auto">
          <a:xfrm>
            <a:off x="9882436" y="3483625"/>
            <a:ext cx="2103120" cy="364211"/>
          </a:xfrm>
          <a:prstGeom prst="roundRect">
            <a:avLst>
              <a:gd name="adj" fmla="val 50000"/>
            </a:avLst>
          </a:prstGeom>
          <a:solidFill>
            <a:srgbClr val="98E0BA"/>
          </a:solidFill>
          <a:ln w="12700">
            <a:noFill/>
            <a:miter lim="800000"/>
            <a:headEnd/>
            <a:tailEnd/>
          </a:ln>
          <a:effectLst/>
        </p:spPr>
        <p:txBody>
          <a:bodyPr wrap="square" lIns="91440"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rtl="0">
              <a:defRPr sz="1000"/>
            </a:pPr>
            <a:endParaRPr lang="en-US" sz="1000" b="0" i="0" u="none" strike="noStrike" baseline="0" dirty="0">
              <a:solidFill>
                <a:schemeClr val="tx1"/>
              </a:solidFill>
              <a:latin typeface="Century Gothic" charset="0"/>
              <a:ea typeface="Century Gothic" charset="0"/>
              <a:cs typeface="Century Gothic" charset="0"/>
            </a:endParaRPr>
          </a:p>
        </p:txBody>
      </p:sp>
      <p:sp>
        <p:nvSpPr>
          <p:cNvPr id="66" name="AutoShape 167">
            <a:extLst>
              <a:ext uri="{FF2B5EF4-FFF2-40B4-BE49-F238E27FC236}">
                <a16:creationId xmlns:a16="http://schemas.microsoft.com/office/drawing/2014/main" id="{CA8AB739-9738-F14F-BBD4-1EB116A04A28}"/>
              </a:ext>
            </a:extLst>
          </p:cNvPr>
          <p:cNvSpPr>
            <a:spLocks noChangeArrowheads="1"/>
          </p:cNvSpPr>
          <p:nvPr/>
        </p:nvSpPr>
        <p:spPr bwMode="auto">
          <a:xfrm>
            <a:off x="9882436" y="5196106"/>
            <a:ext cx="2103120" cy="364211"/>
          </a:xfrm>
          <a:prstGeom prst="roundRect">
            <a:avLst>
              <a:gd name="adj" fmla="val 50000"/>
            </a:avLst>
          </a:prstGeom>
          <a:solidFill>
            <a:srgbClr val="C6E3AA"/>
          </a:solidFill>
          <a:ln w="12700">
            <a:noFill/>
            <a:miter lim="800000"/>
            <a:headEnd/>
            <a:tailEnd/>
          </a:ln>
          <a:effectLst/>
        </p:spPr>
        <p:txBody>
          <a:bodyPr wrap="square" lIns="91440"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rtl="0">
              <a:defRPr sz="1000"/>
            </a:pPr>
            <a:endParaRPr lang="en-US" sz="1000" b="0" i="0" u="none" strike="noStrike" baseline="0" dirty="0">
              <a:solidFill>
                <a:schemeClr val="tx1"/>
              </a:solidFill>
              <a:latin typeface="Century Gothic" charset="0"/>
              <a:ea typeface="Century Gothic" charset="0"/>
              <a:cs typeface="Century Gothic" charset="0"/>
            </a:endParaRPr>
          </a:p>
        </p:txBody>
      </p:sp>
      <p:sp>
        <p:nvSpPr>
          <p:cNvPr id="67" name="AutoShape 167">
            <a:extLst>
              <a:ext uri="{FF2B5EF4-FFF2-40B4-BE49-F238E27FC236}">
                <a16:creationId xmlns:a16="http://schemas.microsoft.com/office/drawing/2014/main" id="{D4B69E3F-C1AE-5642-A6C9-9784F5D7BCFF}"/>
              </a:ext>
            </a:extLst>
          </p:cNvPr>
          <p:cNvSpPr>
            <a:spLocks noChangeArrowheads="1"/>
          </p:cNvSpPr>
          <p:nvPr/>
        </p:nvSpPr>
        <p:spPr bwMode="auto">
          <a:xfrm>
            <a:off x="9882436" y="2199264"/>
            <a:ext cx="1803130" cy="364211"/>
          </a:xfrm>
          <a:prstGeom prst="roundRect">
            <a:avLst>
              <a:gd name="adj" fmla="val 50000"/>
            </a:avLst>
          </a:prstGeom>
          <a:solidFill>
            <a:srgbClr val="E0F5F3"/>
          </a:solidFill>
          <a:ln w="12700">
            <a:noFill/>
            <a:miter lim="800000"/>
            <a:headEnd/>
            <a:tailEnd/>
          </a:ln>
          <a:effectLst/>
        </p:spPr>
        <p:txBody>
          <a:bodyPr wrap="square" lIns="91440"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rtl="0">
              <a:defRPr sz="1000"/>
            </a:pPr>
            <a:endParaRPr lang="en-US" sz="1000" b="0" i="0" u="none" strike="noStrike" baseline="0" dirty="0">
              <a:solidFill>
                <a:schemeClr val="tx1"/>
              </a:solidFill>
              <a:latin typeface="Century Gothic" charset="0"/>
              <a:ea typeface="Century Gothic" charset="0"/>
              <a:cs typeface="Century Gothic" charset="0"/>
            </a:endParaRPr>
          </a:p>
        </p:txBody>
      </p:sp>
      <p:sp>
        <p:nvSpPr>
          <p:cNvPr id="68" name="AutoShape 167">
            <a:extLst>
              <a:ext uri="{FF2B5EF4-FFF2-40B4-BE49-F238E27FC236}">
                <a16:creationId xmlns:a16="http://schemas.microsoft.com/office/drawing/2014/main" id="{BDA8328B-8664-314D-B522-6343FF33597A}"/>
              </a:ext>
            </a:extLst>
          </p:cNvPr>
          <p:cNvSpPr>
            <a:spLocks noChangeArrowheads="1"/>
          </p:cNvSpPr>
          <p:nvPr/>
        </p:nvSpPr>
        <p:spPr bwMode="auto">
          <a:xfrm>
            <a:off x="9882436" y="3911745"/>
            <a:ext cx="1803130" cy="364211"/>
          </a:xfrm>
          <a:prstGeom prst="roundRect">
            <a:avLst>
              <a:gd name="adj" fmla="val 50000"/>
            </a:avLst>
          </a:prstGeom>
          <a:solidFill>
            <a:srgbClr val="CCEFDA"/>
          </a:solidFill>
          <a:ln w="12700">
            <a:noFill/>
            <a:miter lim="800000"/>
            <a:headEnd/>
            <a:tailEnd/>
          </a:ln>
          <a:effectLst/>
        </p:spPr>
        <p:txBody>
          <a:bodyPr wrap="square" lIns="91440"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rtl="0">
              <a:defRPr sz="1000"/>
            </a:pPr>
            <a:endParaRPr lang="en-US" sz="1000" b="0" i="0" u="none" strike="noStrike" baseline="0" dirty="0">
              <a:solidFill>
                <a:schemeClr val="tx1"/>
              </a:solidFill>
              <a:latin typeface="Century Gothic" charset="0"/>
              <a:ea typeface="Century Gothic" charset="0"/>
              <a:cs typeface="Century Gothic" charset="0"/>
            </a:endParaRPr>
          </a:p>
        </p:txBody>
      </p:sp>
      <p:sp>
        <p:nvSpPr>
          <p:cNvPr id="69" name="AutoShape 167">
            <a:extLst>
              <a:ext uri="{FF2B5EF4-FFF2-40B4-BE49-F238E27FC236}">
                <a16:creationId xmlns:a16="http://schemas.microsoft.com/office/drawing/2014/main" id="{5AEBCEAB-78B5-A544-A049-23BCE3911DEF}"/>
              </a:ext>
            </a:extLst>
          </p:cNvPr>
          <p:cNvSpPr>
            <a:spLocks noChangeArrowheads="1"/>
          </p:cNvSpPr>
          <p:nvPr/>
        </p:nvSpPr>
        <p:spPr bwMode="auto">
          <a:xfrm>
            <a:off x="9882436" y="5624226"/>
            <a:ext cx="1803130" cy="364211"/>
          </a:xfrm>
          <a:prstGeom prst="roundRect">
            <a:avLst>
              <a:gd name="adj" fmla="val 50000"/>
            </a:avLst>
          </a:prstGeom>
          <a:solidFill>
            <a:srgbClr val="DFEECF"/>
          </a:solidFill>
          <a:ln w="12700">
            <a:noFill/>
            <a:miter lim="800000"/>
            <a:headEnd/>
            <a:tailEnd/>
          </a:ln>
          <a:effectLst/>
        </p:spPr>
        <p:txBody>
          <a:bodyPr wrap="square" lIns="91440"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rtl="0">
              <a:defRPr sz="1000"/>
            </a:pPr>
            <a:endParaRPr lang="en-US" sz="1000" b="0" i="0" u="none" strike="noStrike" baseline="0" dirty="0">
              <a:solidFill>
                <a:schemeClr val="tx1"/>
              </a:solidFill>
              <a:latin typeface="Century Gothic" charset="0"/>
              <a:ea typeface="Century Gothic" charset="0"/>
              <a:cs typeface="Century Gothic" charset="0"/>
            </a:endParaRPr>
          </a:p>
        </p:txBody>
      </p:sp>
      <p:sp>
        <p:nvSpPr>
          <p:cNvPr id="70" name="AutoShape 167">
            <a:extLst>
              <a:ext uri="{FF2B5EF4-FFF2-40B4-BE49-F238E27FC236}">
                <a16:creationId xmlns:a16="http://schemas.microsoft.com/office/drawing/2014/main" id="{5810C9AC-86FA-D142-98EF-D6ED97F46B0C}"/>
              </a:ext>
            </a:extLst>
          </p:cNvPr>
          <p:cNvSpPr>
            <a:spLocks noChangeArrowheads="1"/>
          </p:cNvSpPr>
          <p:nvPr/>
        </p:nvSpPr>
        <p:spPr bwMode="auto">
          <a:xfrm>
            <a:off x="9882436" y="1343024"/>
            <a:ext cx="1803130" cy="364211"/>
          </a:xfrm>
          <a:prstGeom prst="roundRect">
            <a:avLst>
              <a:gd name="adj" fmla="val 50000"/>
            </a:avLst>
          </a:prstGeom>
          <a:solidFill>
            <a:srgbClr val="E0F5F3"/>
          </a:solidFill>
          <a:ln w="12700">
            <a:noFill/>
            <a:miter lim="800000"/>
            <a:headEnd/>
            <a:tailEnd/>
          </a:ln>
          <a:effectLst/>
        </p:spPr>
        <p:txBody>
          <a:bodyPr wrap="square" lIns="91440"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rtl="0">
              <a:defRPr sz="1000"/>
            </a:pPr>
            <a:endParaRPr lang="en-US" sz="1000" b="0" i="0" u="none" strike="noStrike" baseline="0" dirty="0">
              <a:solidFill>
                <a:schemeClr val="tx1"/>
              </a:solidFill>
              <a:latin typeface="Century Gothic" charset="0"/>
              <a:ea typeface="Century Gothic" charset="0"/>
              <a:cs typeface="Century Gothic" charset="0"/>
            </a:endParaRPr>
          </a:p>
        </p:txBody>
      </p:sp>
      <p:sp>
        <p:nvSpPr>
          <p:cNvPr id="71" name="AutoShape 167">
            <a:extLst>
              <a:ext uri="{FF2B5EF4-FFF2-40B4-BE49-F238E27FC236}">
                <a16:creationId xmlns:a16="http://schemas.microsoft.com/office/drawing/2014/main" id="{4D339E7D-1AED-FE40-A0AA-D2A41AF19D94}"/>
              </a:ext>
            </a:extLst>
          </p:cNvPr>
          <p:cNvSpPr>
            <a:spLocks noChangeArrowheads="1"/>
          </p:cNvSpPr>
          <p:nvPr/>
        </p:nvSpPr>
        <p:spPr bwMode="auto">
          <a:xfrm>
            <a:off x="9882436" y="3055505"/>
            <a:ext cx="1803130" cy="364211"/>
          </a:xfrm>
          <a:prstGeom prst="roundRect">
            <a:avLst>
              <a:gd name="adj" fmla="val 50000"/>
            </a:avLst>
          </a:prstGeom>
          <a:solidFill>
            <a:srgbClr val="CCEFDA"/>
          </a:solidFill>
          <a:ln w="12700">
            <a:noFill/>
            <a:miter lim="800000"/>
            <a:headEnd/>
            <a:tailEnd/>
          </a:ln>
          <a:effectLst/>
        </p:spPr>
        <p:txBody>
          <a:bodyPr wrap="square" lIns="91440"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rtl="0">
              <a:defRPr sz="1000"/>
            </a:pPr>
            <a:endParaRPr lang="en-US" sz="1000" b="0" i="0" u="none" strike="noStrike" baseline="0" dirty="0">
              <a:solidFill>
                <a:schemeClr val="tx1"/>
              </a:solidFill>
              <a:latin typeface="Century Gothic" charset="0"/>
              <a:ea typeface="Century Gothic" charset="0"/>
              <a:cs typeface="Century Gothic" charset="0"/>
            </a:endParaRPr>
          </a:p>
        </p:txBody>
      </p:sp>
      <p:sp>
        <p:nvSpPr>
          <p:cNvPr id="72" name="AutoShape 167">
            <a:extLst>
              <a:ext uri="{FF2B5EF4-FFF2-40B4-BE49-F238E27FC236}">
                <a16:creationId xmlns:a16="http://schemas.microsoft.com/office/drawing/2014/main" id="{D993DB0F-C9B0-2846-B269-5BD921EE3867}"/>
              </a:ext>
            </a:extLst>
          </p:cNvPr>
          <p:cNvSpPr>
            <a:spLocks noChangeArrowheads="1"/>
          </p:cNvSpPr>
          <p:nvPr/>
        </p:nvSpPr>
        <p:spPr bwMode="auto">
          <a:xfrm>
            <a:off x="9882436" y="4767985"/>
            <a:ext cx="1803130" cy="364211"/>
          </a:xfrm>
          <a:prstGeom prst="roundRect">
            <a:avLst>
              <a:gd name="adj" fmla="val 50000"/>
            </a:avLst>
          </a:prstGeom>
          <a:solidFill>
            <a:srgbClr val="DFEECF"/>
          </a:solidFill>
          <a:ln w="12700">
            <a:noFill/>
            <a:miter lim="800000"/>
            <a:headEnd/>
            <a:tailEnd/>
          </a:ln>
          <a:effectLst/>
        </p:spPr>
        <p:txBody>
          <a:bodyPr wrap="square" lIns="91440"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rtl="0">
              <a:defRPr sz="1000"/>
            </a:pPr>
            <a:endParaRPr lang="en-US" sz="1000" b="0" i="0" u="none" strike="noStrike" baseline="0" dirty="0">
              <a:solidFill>
                <a:schemeClr val="tx1"/>
              </a:solidFill>
              <a:latin typeface="Century Gothic" charset="0"/>
              <a:ea typeface="Century Gothic" charset="0"/>
              <a:cs typeface="Century Gothic" charset="0"/>
            </a:endParaRPr>
          </a:p>
        </p:txBody>
      </p:sp>
      <p:sp>
        <p:nvSpPr>
          <p:cNvPr id="73" name="Text Box 173">
            <a:extLst>
              <a:ext uri="{FF2B5EF4-FFF2-40B4-BE49-F238E27FC236}">
                <a16:creationId xmlns:a16="http://schemas.microsoft.com/office/drawing/2014/main" id="{C9A3FC2B-046C-B741-B5EF-4314CC760F6F}"/>
              </a:ext>
            </a:extLst>
          </p:cNvPr>
          <p:cNvSpPr txBox="1">
            <a:spLocks noChangeArrowheads="1"/>
          </p:cNvSpPr>
          <p:nvPr/>
        </p:nvSpPr>
        <p:spPr bwMode="auto">
          <a:xfrm>
            <a:off x="5949994" y="2016957"/>
            <a:ext cx="389442" cy="276476"/>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fr-FR" sz="1050" b="1" i="0" u="none" strike="noStrike" baseline="0">
                <a:solidFill>
                  <a:schemeClr val="tx1">
                    <a:lumMod val="75000"/>
                    <a:lumOff val="25000"/>
                  </a:schemeClr>
                </a:solidFill>
                <a:effectLst>
                  <a:glow rad="228600">
                    <a:schemeClr val="bg1"/>
                  </a:glow>
                </a:effectLst>
                <a:latin typeface="Century Gothic" charset="0"/>
                <a:ea typeface="Century Gothic" charset="0"/>
                <a:cs typeface="Century Gothic" charset="0"/>
              </a:rPr>
              <a:t>OUI</a:t>
            </a:r>
          </a:p>
        </p:txBody>
      </p:sp>
      <p:sp>
        <p:nvSpPr>
          <p:cNvPr id="74" name="Text Box 173">
            <a:extLst>
              <a:ext uri="{FF2B5EF4-FFF2-40B4-BE49-F238E27FC236}">
                <a16:creationId xmlns:a16="http://schemas.microsoft.com/office/drawing/2014/main" id="{AF748685-654E-7941-9CB4-A8BCE5E4FA1B}"/>
              </a:ext>
            </a:extLst>
          </p:cNvPr>
          <p:cNvSpPr txBox="1">
            <a:spLocks noChangeArrowheads="1"/>
          </p:cNvSpPr>
          <p:nvPr/>
        </p:nvSpPr>
        <p:spPr bwMode="auto">
          <a:xfrm>
            <a:off x="5949994" y="3748005"/>
            <a:ext cx="389442" cy="276476"/>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fr-FR" sz="1050" b="1" i="0" u="none" strike="noStrike" baseline="0">
                <a:solidFill>
                  <a:schemeClr val="tx1">
                    <a:lumMod val="75000"/>
                    <a:lumOff val="25000"/>
                  </a:schemeClr>
                </a:solidFill>
                <a:effectLst>
                  <a:glow rad="228600">
                    <a:schemeClr val="bg1"/>
                  </a:glow>
                </a:effectLst>
                <a:latin typeface="Century Gothic" charset="0"/>
                <a:ea typeface="Century Gothic" charset="0"/>
                <a:cs typeface="Century Gothic" charset="0"/>
              </a:rPr>
              <a:t>OUI</a:t>
            </a:r>
          </a:p>
        </p:txBody>
      </p:sp>
      <p:sp>
        <p:nvSpPr>
          <p:cNvPr id="75" name="Text Box 173">
            <a:extLst>
              <a:ext uri="{FF2B5EF4-FFF2-40B4-BE49-F238E27FC236}">
                <a16:creationId xmlns:a16="http://schemas.microsoft.com/office/drawing/2014/main" id="{9D80500C-0D38-7D4E-A436-FC8681A6541F}"/>
              </a:ext>
            </a:extLst>
          </p:cNvPr>
          <p:cNvSpPr txBox="1">
            <a:spLocks noChangeArrowheads="1"/>
          </p:cNvSpPr>
          <p:nvPr/>
        </p:nvSpPr>
        <p:spPr bwMode="auto">
          <a:xfrm>
            <a:off x="5949994" y="5473234"/>
            <a:ext cx="389442" cy="276476"/>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fr-FR" sz="1050" b="1" i="0" u="none" strike="noStrike" baseline="0">
                <a:solidFill>
                  <a:schemeClr val="tx1">
                    <a:lumMod val="75000"/>
                    <a:lumOff val="25000"/>
                  </a:schemeClr>
                </a:solidFill>
                <a:effectLst>
                  <a:glow rad="228600">
                    <a:schemeClr val="bg1"/>
                  </a:glow>
                </a:effectLst>
                <a:latin typeface="Century Gothic" charset="0"/>
                <a:ea typeface="Century Gothic" charset="0"/>
                <a:cs typeface="Century Gothic" charset="0"/>
              </a:rPr>
              <a:t>OUI</a:t>
            </a:r>
          </a:p>
        </p:txBody>
      </p:sp>
      <p:sp>
        <p:nvSpPr>
          <p:cNvPr id="76" name="AutoShape 167">
            <a:extLst>
              <a:ext uri="{FF2B5EF4-FFF2-40B4-BE49-F238E27FC236}">
                <a16:creationId xmlns:a16="http://schemas.microsoft.com/office/drawing/2014/main" id="{64CDC506-D5A4-8846-AF3E-022FB8F06A53}"/>
              </a:ext>
            </a:extLst>
          </p:cNvPr>
          <p:cNvSpPr>
            <a:spLocks noChangeArrowheads="1"/>
          </p:cNvSpPr>
          <p:nvPr/>
        </p:nvSpPr>
        <p:spPr bwMode="auto">
          <a:xfrm>
            <a:off x="6443301" y="2163422"/>
            <a:ext cx="2908261" cy="822960"/>
          </a:xfrm>
          <a:prstGeom prst="diamond">
            <a:avLst/>
          </a:prstGeom>
          <a:solidFill>
            <a:srgbClr val="1C8C8B"/>
          </a:solidFill>
          <a:ln w="12700">
            <a:noFill/>
            <a:miter lim="800000"/>
            <a:headEnd/>
            <a:tailEnd/>
          </a:ln>
          <a:effectLst/>
        </p:spPr>
        <p:txBody>
          <a:bodyPr wrap="square" lIns="0" tIns="0" rIns="0"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lvl="0" algn="ctr"/>
            <a:endParaRPr lang="en-US" sz="1050" dirty="0">
              <a:solidFill>
                <a:schemeClr val="bg1"/>
              </a:solidFill>
              <a:latin typeface="Century Gothic" panose="020B0502020202020204" pitchFamily="34" charset="0"/>
            </a:endParaRPr>
          </a:p>
        </p:txBody>
      </p:sp>
      <p:grpSp>
        <p:nvGrpSpPr>
          <p:cNvPr id="77" name="Group 76">
            <a:extLst>
              <a:ext uri="{FF2B5EF4-FFF2-40B4-BE49-F238E27FC236}">
                <a16:creationId xmlns:a16="http://schemas.microsoft.com/office/drawing/2014/main" id="{18450730-3453-BEF6-2F55-520C0D5A6F26}"/>
              </a:ext>
            </a:extLst>
          </p:cNvPr>
          <p:cNvGrpSpPr/>
          <p:nvPr/>
        </p:nvGrpSpPr>
        <p:grpSpPr>
          <a:xfrm>
            <a:off x="9112151" y="2250729"/>
            <a:ext cx="723056" cy="633910"/>
            <a:chOff x="9706038" y="1361021"/>
            <a:chExt cx="795688" cy="950490"/>
          </a:xfrm>
        </p:grpSpPr>
        <p:sp>
          <p:nvSpPr>
            <p:cNvPr id="103" name="Text Box 173">
              <a:extLst>
                <a:ext uri="{FF2B5EF4-FFF2-40B4-BE49-F238E27FC236}">
                  <a16:creationId xmlns:a16="http://schemas.microsoft.com/office/drawing/2014/main" id="{6B972D36-E201-8247-8F5C-3FFD39A1A6FC}"/>
                </a:ext>
              </a:extLst>
            </p:cNvPr>
            <p:cNvSpPr txBox="1">
              <a:spLocks noChangeArrowheads="1"/>
            </p:cNvSpPr>
            <p:nvPr/>
          </p:nvSpPr>
          <p:spPr bwMode="auto">
            <a:xfrm>
              <a:off x="9706038" y="1896961"/>
              <a:ext cx="428562" cy="414550"/>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fr-FR" sz="1050" b="1" i="0" u="none" strike="noStrike" baseline="0">
                  <a:solidFill>
                    <a:schemeClr val="tx1">
                      <a:lumMod val="75000"/>
                      <a:lumOff val="25000"/>
                    </a:schemeClr>
                  </a:solidFill>
                  <a:latin typeface="Century Gothic" charset="0"/>
                  <a:ea typeface="Century Gothic" charset="0"/>
                  <a:cs typeface="Century Gothic" charset="0"/>
                </a:rPr>
                <a:t>NON</a:t>
              </a:r>
            </a:p>
          </p:txBody>
        </p:sp>
        <p:sp>
          <p:nvSpPr>
            <p:cNvPr id="104" name="Text Box 173">
              <a:extLst>
                <a:ext uri="{FF2B5EF4-FFF2-40B4-BE49-F238E27FC236}">
                  <a16:creationId xmlns:a16="http://schemas.microsoft.com/office/drawing/2014/main" id="{8FB493F6-AE0A-1F4C-A693-71B5A7E8E217}"/>
                </a:ext>
              </a:extLst>
            </p:cNvPr>
            <p:cNvSpPr txBox="1">
              <a:spLocks noChangeArrowheads="1"/>
            </p:cNvSpPr>
            <p:nvPr/>
          </p:nvSpPr>
          <p:spPr bwMode="auto">
            <a:xfrm>
              <a:off x="9712388" y="1361021"/>
              <a:ext cx="428562" cy="414550"/>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fr-FR" sz="1050" b="1" i="0" u="none" strike="noStrike" baseline="0">
                  <a:solidFill>
                    <a:schemeClr val="tx1">
                      <a:lumMod val="75000"/>
                      <a:lumOff val="25000"/>
                    </a:schemeClr>
                  </a:solidFill>
                  <a:latin typeface="Century Gothic" charset="0"/>
                  <a:ea typeface="Century Gothic" charset="0"/>
                  <a:cs typeface="Century Gothic" charset="0"/>
                </a:rPr>
                <a:t>OUI</a:t>
              </a:r>
            </a:p>
          </p:txBody>
        </p:sp>
        <p:cxnSp>
          <p:nvCxnSpPr>
            <p:cNvPr id="105" name="Straight Arrow Connector 104">
              <a:extLst>
                <a:ext uri="{FF2B5EF4-FFF2-40B4-BE49-F238E27FC236}">
                  <a16:creationId xmlns:a16="http://schemas.microsoft.com/office/drawing/2014/main" id="{3417D786-5EA2-6C45-9225-6F106F6617E8}"/>
                </a:ext>
              </a:extLst>
            </p:cNvPr>
            <p:cNvCxnSpPr/>
            <p:nvPr/>
          </p:nvCxnSpPr>
          <p:spPr>
            <a:xfrm>
              <a:off x="10044526" y="1951807"/>
              <a:ext cx="457200" cy="182880"/>
            </a:xfrm>
            <a:prstGeom prst="straightConnector1">
              <a:avLst/>
            </a:prstGeom>
            <a:ln w="12700">
              <a:solidFill>
                <a:schemeClr val="tx1">
                  <a:lumMod val="65000"/>
                  <a:lumOff val="35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06" name="Straight Arrow Connector 105">
              <a:extLst>
                <a:ext uri="{FF2B5EF4-FFF2-40B4-BE49-F238E27FC236}">
                  <a16:creationId xmlns:a16="http://schemas.microsoft.com/office/drawing/2014/main" id="{903364F7-027C-534C-8046-51FF16861429}"/>
                </a:ext>
              </a:extLst>
            </p:cNvPr>
            <p:cNvCxnSpPr/>
            <p:nvPr/>
          </p:nvCxnSpPr>
          <p:spPr>
            <a:xfrm flipV="1">
              <a:off x="10044526" y="1558107"/>
              <a:ext cx="457200" cy="182880"/>
            </a:xfrm>
            <a:prstGeom prst="straightConnector1">
              <a:avLst/>
            </a:prstGeom>
            <a:ln w="12700">
              <a:solidFill>
                <a:schemeClr val="tx1">
                  <a:lumMod val="65000"/>
                  <a:lumOff val="35000"/>
                </a:schemeClr>
              </a:solidFill>
              <a:tailEnd type="triangle" w="lg" len="med"/>
            </a:ln>
          </p:spPr>
          <p:style>
            <a:lnRef idx="1">
              <a:schemeClr val="accent1"/>
            </a:lnRef>
            <a:fillRef idx="0">
              <a:schemeClr val="accent1"/>
            </a:fillRef>
            <a:effectRef idx="0">
              <a:schemeClr val="accent1"/>
            </a:effectRef>
            <a:fontRef idx="minor">
              <a:schemeClr val="tx1"/>
            </a:fontRef>
          </p:style>
        </p:cxnSp>
      </p:grpSp>
      <p:grpSp>
        <p:nvGrpSpPr>
          <p:cNvPr id="78" name="Group 77">
            <a:extLst>
              <a:ext uri="{FF2B5EF4-FFF2-40B4-BE49-F238E27FC236}">
                <a16:creationId xmlns:a16="http://schemas.microsoft.com/office/drawing/2014/main" id="{EC11E8CA-6753-16E7-A23E-1AF1FF4C6CA6}"/>
              </a:ext>
            </a:extLst>
          </p:cNvPr>
          <p:cNvGrpSpPr/>
          <p:nvPr/>
        </p:nvGrpSpPr>
        <p:grpSpPr>
          <a:xfrm>
            <a:off x="9112151" y="1381707"/>
            <a:ext cx="723056" cy="633910"/>
            <a:chOff x="9706038" y="58001"/>
            <a:chExt cx="795688" cy="950490"/>
          </a:xfrm>
        </p:grpSpPr>
        <p:sp>
          <p:nvSpPr>
            <p:cNvPr id="99" name="Text Box 173">
              <a:extLst>
                <a:ext uri="{FF2B5EF4-FFF2-40B4-BE49-F238E27FC236}">
                  <a16:creationId xmlns:a16="http://schemas.microsoft.com/office/drawing/2014/main" id="{1D1F50AE-AAD1-684E-AD3F-02FCEFD464ED}"/>
                </a:ext>
              </a:extLst>
            </p:cNvPr>
            <p:cNvSpPr txBox="1">
              <a:spLocks noChangeArrowheads="1"/>
            </p:cNvSpPr>
            <p:nvPr/>
          </p:nvSpPr>
          <p:spPr bwMode="auto">
            <a:xfrm>
              <a:off x="9706038" y="593941"/>
              <a:ext cx="428562" cy="414550"/>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fr-FR" sz="1050" b="1" i="0" u="none" strike="noStrike" baseline="0">
                  <a:solidFill>
                    <a:schemeClr val="tx1">
                      <a:lumMod val="75000"/>
                      <a:lumOff val="25000"/>
                    </a:schemeClr>
                  </a:solidFill>
                  <a:latin typeface="Century Gothic" charset="0"/>
                  <a:ea typeface="Century Gothic" charset="0"/>
                  <a:cs typeface="Century Gothic" charset="0"/>
                </a:rPr>
                <a:t>NON</a:t>
              </a:r>
            </a:p>
          </p:txBody>
        </p:sp>
        <p:sp>
          <p:nvSpPr>
            <p:cNvPr id="100" name="Text Box 173">
              <a:extLst>
                <a:ext uri="{FF2B5EF4-FFF2-40B4-BE49-F238E27FC236}">
                  <a16:creationId xmlns:a16="http://schemas.microsoft.com/office/drawing/2014/main" id="{2B8B417C-FEF1-1C4A-B631-ABF70D6A452C}"/>
                </a:ext>
              </a:extLst>
            </p:cNvPr>
            <p:cNvSpPr txBox="1">
              <a:spLocks noChangeArrowheads="1"/>
            </p:cNvSpPr>
            <p:nvPr/>
          </p:nvSpPr>
          <p:spPr bwMode="auto">
            <a:xfrm>
              <a:off x="9712388" y="58001"/>
              <a:ext cx="428562" cy="414550"/>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fr-FR" sz="1050" b="1" i="0" u="none" strike="noStrike" baseline="0">
                  <a:solidFill>
                    <a:schemeClr val="tx1">
                      <a:lumMod val="75000"/>
                      <a:lumOff val="25000"/>
                    </a:schemeClr>
                  </a:solidFill>
                  <a:latin typeface="Century Gothic" charset="0"/>
                  <a:ea typeface="Century Gothic" charset="0"/>
                  <a:cs typeface="Century Gothic" charset="0"/>
                </a:rPr>
                <a:t>OUI</a:t>
              </a:r>
            </a:p>
          </p:txBody>
        </p:sp>
        <p:cxnSp>
          <p:nvCxnSpPr>
            <p:cNvPr id="101" name="Straight Arrow Connector 100">
              <a:extLst>
                <a:ext uri="{FF2B5EF4-FFF2-40B4-BE49-F238E27FC236}">
                  <a16:creationId xmlns:a16="http://schemas.microsoft.com/office/drawing/2014/main" id="{DA115241-65DE-AB46-96CB-FB3C04DE5ED9}"/>
                </a:ext>
              </a:extLst>
            </p:cNvPr>
            <p:cNvCxnSpPr/>
            <p:nvPr/>
          </p:nvCxnSpPr>
          <p:spPr>
            <a:xfrm>
              <a:off x="10044526" y="648787"/>
              <a:ext cx="457200" cy="182880"/>
            </a:xfrm>
            <a:prstGeom prst="straightConnector1">
              <a:avLst/>
            </a:prstGeom>
            <a:ln w="12700">
              <a:solidFill>
                <a:schemeClr val="tx1">
                  <a:lumMod val="65000"/>
                  <a:lumOff val="35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02" name="Straight Arrow Connector 101">
              <a:extLst>
                <a:ext uri="{FF2B5EF4-FFF2-40B4-BE49-F238E27FC236}">
                  <a16:creationId xmlns:a16="http://schemas.microsoft.com/office/drawing/2014/main" id="{076C5C57-DDFC-8E4D-91AB-1C02461382AF}"/>
                </a:ext>
              </a:extLst>
            </p:cNvPr>
            <p:cNvCxnSpPr/>
            <p:nvPr/>
          </p:nvCxnSpPr>
          <p:spPr>
            <a:xfrm flipV="1">
              <a:off x="10044526" y="255087"/>
              <a:ext cx="457200" cy="182880"/>
            </a:xfrm>
            <a:prstGeom prst="straightConnector1">
              <a:avLst/>
            </a:prstGeom>
            <a:ln w="12700">
              <a:solidFill>
                <a:schemeClr val="tx1">
                  <a:lumMod val="65000"/>
                  <a:lumOff val="35000"/>
                </a:schemeClr>
              </a:solidFill>
              <a:tailEnd type="triangle" w="lg" len="med"/>
            </a:ln>
          </p:spPr>
          <p:style>
            <a:lnRef idx="1">
              <a:schemeClr val="accent1"/>
            </a:lnRef>
            <a:fillRef idx="0">
              <a:schemeClr val="accent1"/>
            </a:fillRef>
            <a:effectRef idx="0">
              <a:schemeClr val="accent1"/>
            </a:effectRef>
            <a:fontRef idx="minor">
              <a:schemeClr val="tx1"/>
            </a:fontRef>
          </p:style>
        </p:cxnSp>
      </p:grpSp>
      <p:grpSp>
        <p:nvGrpSpPr>
          <p:cNvPr id="79" name="Group 78">
            <a:extLst>
              <a:ext uri="{FF2B5EF4-FFF2-40B4-BE49-F238E27FC236}">
                <a16:creationId xmlns:a16="http://schemas.microsoft.com/office/drawing/2014/main" id="{CDFB6561-E162-FB40-BEC2-338FF9C36E85}"/>
              </a:ext>
            </a:extLst>
          </p:cNvPr>
          <p:cNvGrpSpPr/>
          <p:nvPr/>
        </p:nvGrpSpPr>
        <p:grpSpPr>
          <a:xfrm>
            <a:off x="9112151" y="3119752"/>
            <a:ext cx="723056" cy="633910"/>
            <a:chOff x="9706038" y="2664041"/>
            <a:chExt cx="795688" cy="950490"/>
          </a:xfrm>
        </p:grpSpPr>
        <p:sp>
          <p:nvSpPr>
            <p:cNvPr id="95" name="Text Box 173">
              <a:extLst>
                <a:ext uri="{FF2B5EF4-FFF2-40B4-BE49-F238E27FC236}">
                  <a16:creationId xmlns:a16="http://schemas.microsoft.com/office/drawing/2014/main" id="{7DE9FB07-85AE-0358-9E96-73ACDB35823B}"/>
                </a:ext>
              </a:extLst>
            </p:cNvPr>
            <p:cNvSpPr txBox="1">
              <a:spLocks noChangeArrowheads="1"/>
            </p:cNvSpPr>
            <p:nvPr/>
          </p:nvSpPr>
          <p:spPr bwMode="auto">
            <a:xfrm>
              <a:off x="9706038" y="3199981"/>
              <a:ext cx="428562" cy="414550"/>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fr-FR" sz="1050" b="1" i="0" u="none" strike="noStrike" baseline="0">
                  <a:solidFill>
                    <a:schemeClr val="tx1">
                      <a:lumMod val="75000"/>
                      <a:lumOff val="25000"/>
                    </a:schemeClr>
                  </a:solidFill>
                  <a:latin typeface="Century Gothic" charset="0"/>
                  <a:ea typeface="Century Gothic" charset="0"/>
                  <a:cs typeface="Century Gothic" charset="0"/>
                </a:rPr>
                <a:t>NON</a:t>
              </a:r>
            </a:p>
          </p:txBody>
        </p:sp>
        <p:sp>
          <p:nvSpPr>
            <p:cNvPr id="96" name="Text Box 173">
              <a:extLst>
                <a:ext uri="{FF2B5EF4-FFF2-40B4-BE49-F238E27FC236}">
                  <a16:creationId xmlns:a16="http://schemas.microsoft.com/office/drawing/2014/main" id="{5D19129F-039B-8D86-158E-B6C4BD73F070}"/>
                </a:ext>
              </a:extLst>
            </p:cNvPr>
            <p:cNvSpPr txBox="1">
              <a:spLocks noChangeArrowheads="1"/>
            </p:cNvSpPr>
            <p:nvPr/>
          </p:nvSpPr>
          <p:spPr bwMode="auto">
            <a:xfrm>
              <a:off x="9712388" y="2664041"/>
              <a:ext cx="428562" cy="414550"/>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fr-FR" sz="1050" b="1" i="0" u="none" strike="noStrike" baseline="0">
                  <a:solidFill>
                    <a:schemeClr val="tx1">
                      <a:lumMod val="75000"/>
                      <a:lumOff val="25000"/>
                    </a:schemeClr>
                  </a:solidFill>
                  <a:latin typeface="Century Gothic" charset="0"/>
                  <a:ea typeface="Century Gothic" charset="0"/>
                  <a:cs typeface="Century Gothic" charset="0"/>
                </a:rPr>
                <a:t>OUI</a:t>
              </a:r>
            </a:p>
          </p:txBody>
        </p:sp>
        <p:cxnSp>
          <p:nvCxnSpPr>
            <p:cNvPr id="97" name="Straight Arrow Connector 96">
              <a:extLst>
                <a:ext uri="{FF2B5EF4-FFF2-40B4-BE49-F238E27FC236}">
                  <a16:creationId xmlns:a16="http://schemas.microsoft.com/office/drawing/2014/main" id="{B869400E-EF42-757F-FB19-B898C0FD52B1}"/>
                </a:ext>
              </a:extLst>
            </p:cNvPr>
            <p:cNvCxnSpPr/>
            <p:nvPr/>
          </p:nvCxnSpPr>
          <p:spPr>
            <a:xfrm>
              <a:off x="10044526" y="3254827"/>
              <a:ext cx="457200" cy="182880"/>
            </a:xfrm>
            <a:prstGeom prst="straightConnector1">
              <a:avLst/>
            </a:prstGeom>
            <a:ln w="12700">
              <a:solidFill>
                <a:schemeClr val="tx1">
                  <a:lumMod val="65000"/>
                  <a:lumOff val="35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ECBB66B2-AB3B-6F13-0A33-BB54FA311BA2}"/>
                </a:ext>
              </a:extLst>
            </p:cNvPr>
            <p:cNvCxnSpPr/>
            <p:nvPr/>
          </p:nvCxnSpPr>
          <p:spPr>
            <a:xfrm flipV="1">
              <a:off x="10044526" y="2861127"/>
              <a:ext cx="457200" cy="182880"/>
            </a:xfrm>
            <a:prstGeom prst="straightConnector1">
              <a:avLst/>
            </a:prstGeom>
            <a:ln w="12700">
              <a:solidFill>
                <a:schemeClr val="tx1">
                  <a:lumMod val="65000"/>
                  <a:lumOff val="35000"/>
                </a:schemeClr>
              </a:solidFill>
              <a:tailEnd type="triangle" w="lg" len="med"/>
            </a:ln>
          </p:spPr>
          <p:style>
            <a:lnRef idx="1">
              <a:schemeClr val="accent1"/>
            </a:lnRef>
            <a:fillRef idx="0">
              <a:schemeClr val="accent1"/>
            </a:fillRef>
            <a:effectRef idx="0">
              <a:schemeClr val="accent1"/>
            </a:effectRef>
            <a:fontRef idx="minor">
              <a:schemeClr val="tx1"/>
            </a:fontRef>
          </p:style>
        </p:cxnSp>
      </p:grpSp>
      <p:grpSp>
        <p:nvGrpSpPr>
          <p:cNvPr id="80" name="Group 79">
            <a:extLst>
              <a:ext uri="{FF2B5EF4-FFF2-40B4-BE49-F238E27FC236}">
                <a16:creationId xmlns:a16="http://schemas.microsoft.com/office/drawing/2014/main" id="{4284A3EF-B3A4-744A-85A0-034D8453A365}"/>
              </a:ext>
            </a:extLst>
          </p:cNvPr>
          <p:cNvGrpSpPr/>
          <p:nvPr/>
        </p:nvGrpSpPr>
        <p:grpSpPr>
          <a:xfrm>
            <a:off x="9112151" y="3988775"/>
            <a:ext cx="723056" cy="633910"/>
            <a:chOff x="9706038" y="3967061"/>
            <a:chExt cx="795688" cy="950490"/>
          </a:xfrm>
        </p:grpSpPr>
        <p:sp>
          <p:nvSpPr>
            <p:cNvPr id="91" name="Text Box 173">
              <a:extLst>
                <a:ext uri="{FF2B5EF4-FFF2-40B4-BE49-F238E27FC236}">
                  <a16:creationId xmlns:a16="http://schemas.microsoft.com/office/drawing/2014/main" id="{EB1681E1-C66A-675E-C0CE-5D4D94F526D7}"/>
                </a:ext>
              </a:extLst>
            </p:cNvPr>
            <p:cNvSpPr txBox="1">
              <a:spLocks noChangeArrowheads="1"/>
            </p:cNvSpPr>
            <p:nvPr/>
          </p:nvSpPr>
          <p:spPr bwMode="auto">
            <a:xfrm>
              <a:off x="9706038" y="4503001"/>
              <a:ext cx="428562" cy="414550"/>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fr-FR" sz="1050" b="1" i="0" u="none" strike="noStrike" baseline="0">
                  <a:solidFill>
                    <a:schemeClr val="tx1">
                      <a:lumMod val="75000"/>
                      <a:lumOff val="25000"/>
                    </a:schemeClr>
                  </a:solidFill>
                  <a:latin typeface="Century Gothic" charset="0"/>
                  <a:ea typeface="Century Gothic" charset="0"/>
                  <a:cs typeface="Century Gothic" charset="0"/>
                </a:rPr>
                <a:t>NON</a:t>
              </a:r>
            </a:p>
          </p:txBody>
        </p:sp>
        <p:sp>
          <p:nvSpPr>
            <p:cNvPr id="92" name="Text Box 173">
              <a:extLst>
                <a:ext uri="{FF2B5EF4-FFF2-40B4-BE49-F238E27FC236}">
                  <a16:creationId xmlns:a16="http://schemas.microsoft.com/office/drawing/2014/main" id="{65123088-7E74-82D8-3898-CDF2458A6393}"/>
                </a:ext>
              </a:extLst>
            </p:cNvPr>
            <p:cNvSpPr txBox="1">
              <a:spLocks noChangeArrowheads="1"/>
            </p:cNvSpPr>
            <p:nvPr/>
          </p:nvSpPr>
          <p:spPr bwMode="auto">
            <a:xfrm>
              <a:off x="9712388" y="3967061"/>
              <a:ext cx="428562" cy="414550"/>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fr-FR" sz="1050" b="1" i="0" u="none" strike="noStrike" baseline="0">
                  <a:solidFill>
                    <a:schemeClr val="tx1">
                      <a:lumMod val="75000"/>
                      <a:lumOff val="25000"/>
                    </a:schemeClr>
                  </a:solidFill>
                  <a:latin typeface="Century Gothic" charset="0"/>
                  <a:ea typeface="Century Gothic" charset="0"/>
                  <a:cs typeface="Century Gothic" charset="0"/>
                </a:rPr>
                <a:t>OUI</a:t>
              </a:r>
            </a:p>
          </p:txBody>
        </p:sp>
        <p:cxnSp>
          <p:nvCxnSpPr>
            <p:cNvPr id="93" name="Straight Arrow Connector 92">
              <a:extLst>
                <a:ext uri="{FF2B5EF4-FFF2-40B4-BE49-F238E27FC236}">
                  <a16:creationId xmlns:a16="http://schemas.microsoft.com/office/drawing/2014/main" id="{FA69EF71-E011-36C0-28A3-E94638BA5332}"/>
                </a:ext>
              </a:extLst>
            </p:cNvPr>
            <p:cNvCxnSpPr/>
            <p:nvPr/>
          </p:nvCxnSpPr>
          <p:spPr>
            <a:xfrm>
              <a:off x="10044526" y="4557847"/>
              <a:ext cx="457200" cy="182880"/>
            </a:xfrm>
            <a:prstGeom prst="straightConnector1">
              <a:avLst/>
            </a:prstGeom>
            <a:ln w="12700">
              <a:solidFill>
                <a:schemeClr val="tx1">
                  <a:lumMod val="65000"/>
                  <a:lumOff val="35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94" name="Straight Arrow Connector 93">
              <a:extLst>
                <a:ext uri="{FF2B5EF4-FFF2-40B4-BE49-F238E27FC236}">
                  <a16:creationId xmlns:a16="http://schemas.microsoft.com/office/drawing/2014/main" id="{56ED1266-14C0-139A-51E7-284AC8B9FC83}"/>
                </a:ext>
              </a:extLst>
            </p:cNvPr>
            <p:cNvCxnSpPr/>
            <p:nvPr/>
          </p:nvCxnSpPr>
          <p:spPr>
            <a:xfrm flipV="1">
              <a:off x="10044526" y="4164147"/>
              <a:ext cx="457200" cy="182880"/>
            </a:xfrm>
            <a:prstGeom prst="straightConnector1">
              <a:avLst/>
            </a:prstGeom>
            <a:ln w="12700">
              <a:solidFill>
                <a:schemeClr val="tx1">
                  <a:lumMod val="65000"/>
                  <a:lumOff val="35000"/>
                </a:schemeClr>
              </a:solidFill>
              <a:tailEnd type="triangle" w="lg" len="med"/>
            </a:ln>
          </p:spPr>
          <p:style>
            <a:lnRef idx="1">
              <a:schemeClr val="accent1"/>
            </a:lnRef>
            <a:fillRef idx="0">
              <a:schemeClr val="accent1"/>
            </a:fillRef>
            <a:effectRef idx="0">
              <a:schemeClr val="accent1"/>
            </a:effectRef>
            <a:fontRef idx="minor">
              <a:schemeClr val="tx1"/>
            </a:fontRef>
          </p:style>
        </p:cxnSp>
      </p:grpSp>
      <p:grpSp>
        <p:nvGrpSpPr>
          <p:cNvPr id="81" name="Group 80">
            <a:extLst>
              <a:ext uri="{FF2B5EF4-FFF2-40B4-BE49-F238E27FC236}">
                <a16:creationId xmlns:a16="http://schemas.microsoft.com/office/drawing/2014/main" id="{757BF7B4-7253-A84F-A1AE-A910DB4A615E}"/>
              </a:ext>
            </a:extLst>
          </p:cNvPr>
          <p:cNvGrpSpPr/>
          <p:nvPr/>
        </p:nvGrpSpPr>
        <p:grpSpPr>
          <a:xfrm>
            <a:off x="9112151" y="4857798"/>
            <a:ext cx="723056" cy="633910"/>
            <a:chOff x="9706038" y="5270081"/>
            <a:chExt cx="795688" cy="950490"/>
          </a:xfrm>
        </p:grpSpPr>
        <p:sp>
          <p:nvSpPr>
            <p:cNvPr id="87" name="Text Box 173">
              <a:extLst>
                <a:ext uri="{FF2B5EF4-FFF2-40B4-BE49-F238E27FC236}">
                  <a16:creationId xmlns:a16="http://schemas.microsoft.com/office/drawing/2014/main" id="{8A22ECE9-3079-4F20-785C-383DCE913AD0}"/>
                </a:ext>
              </a:extLst>
            </p:cNvPr>
            <p:cNvSpPr txBox="1">
              <a:spLocks noChangeArrowheads="1"/>
            </p:cNvSpPr>
            <p:nvPr/>
          </p:nvSpPr>
          <p:spPr bwMode="auto">
            <a:xfrm>
              <a:off x="9706038" y="5806021"/>
              <a:ext cx="428562" cy="414550"/>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fr-FR" sz="1050" b="1" i="0" u="none" strike="noStrike" baseline="0">
                  <a:solidFill>
                    <a:schemeClr val="tx1">
                      <a:lumMod val="75000"/>
                      <a:lumOff val="25000"/>
                    </a:schemeClr>
                  </a:solidFill>
                  <a:latin typeface="Century Gothic" charset="0"/>
                  <a:ea typeface="Century Gothic" charset="0"/>
                  <a:cs typeface="Century Gothic" charset="0"/>
                </a:rPr>
                <a:t>NON</a:t>
              </a:r>
            </a:p>
          </p:txBody>
        </p:sp>
        <p:sp>
          <p:nvSpPr>
            <p:cNvPr id="88" name="Text Box 173">
              <a:extLst>
                <a:ext uri="{FF2B5EF4-FFF2-40B4-BE49-F238E27FC236}">
                  <a16:creationId xmlns:a16="http://schemas.microsoft.com/office/drawing/2014/main" id="{1574CCDF-7CB7-B744-A650-BDD9587C9928}"/>
                </a:ext>
              </a:extLst>
            </p:cNvPr>
            <p:cNvSpPr txBox="1">
              <a:spLocks noChangeArrowheads="1"/>
            </p:cNvSpPr>
            <p:nvPr/>
          </p:nvSpPr>
          <p:spPr bwMode="auto">
            <a:xfrm>
              <a:off x="9712388" y="5270081"/>
              <a:ext cx="428562" cy="414550"/>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fr-FR" sz="1050" b="1" i="0" u="none" strike="noStrike" baseline="0">
                  <a:solidFill>
                    <a:schemeClr val="tx1">
                      <a:lumMod val="75000"/>
                      <a:lumOff val="25000"/>
                    </a:schemeClr>
                  </a:solidFill>
                  <a:latin typeface="Century Gothic" charset="0"/>
                  <a:ea typeface="Century Gothic" charset="0"/>
                  <a:cs typeface="Century Gothic" charset="0"/>
                </a:rPr>
                <a:t>OUI</a:t>
              </a:r>
            </a:p>
          </p:txBody>
        </p:sp>
        <p:cxnSp>
          <p:nvCxnSpPr>
            <p:cNvPr id="89" name="Straight Arrow Connector 88">
              <a:extLst>
                <a:ext uri="{FF2B5EF4-FFF2-40B4-BE49-F238E27FC236}">
                  <a16:creationId xmlns:a16="http://schemas.microsoft.com/office/drawing/2014/main" id="{CAFFF916-231B-7198-C5D5-3CEEA315F394}"/>
                </a:ext>
              </a:extLst>
            </p:cNvPr>
            <p:cNvCxnSpPr/>
            <p:nvPr/>
          </p:nvCxnSpPr>
          <p:spPr>
            <a:xfrm>
              <a:off x="10044526" y="5860867"/>
              <a:ext cx="457200" cy="182880"/>
            </a:xfrm>
            <a:prstGeom prst="straightConnector1">
              <a:avLst/>
            </a:prstGeom>
            <a:ln w="12700">
              <a:solidFill>
                <a:schemeClr val="tx1">
                  <a:lumMod val="65000"/>
                  <a:lumOff val="35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7ACF6F9E-F05B-7DE8-19B1-B2EF2021BCC2}"/>
                </a:ext>
              </a:extLst>
            </p:cNvPr>
            <p:cNvCxnSpPr/>
            <p:nvPr/>
          </p:nvCxnSpPr>
          <p:spPr>
            <a:xfrm flipV="1">
              <a:off x="10044526" y="5467167"/>
              <a:ext cx="457200" cy="182880"/>
            </a:xfrm>
            <a:prstGeom prst="straightConnector1">
              <a:avLst/>
            </a:prstGeom>
            <a:ln w="12700">
              <a:solidFill>
                <a:schemeClr val="tx1">
                  <a:lumMod val="65000"/>
                  <a:lumOff val="35000"/>
                </a:schemeClr>
              </a:solidFill>
              <a:tailEnd type="triangle" w="lg" len="med"/>
            </a:ln>
          </p:spPr>
          <p:style>
            <a:lnRef idx="1">
              <a:schemeClr val="accent1"/>
            </a:lnRef>
            <a:fillRef idx="0">
              <a:schemeClr val="accent1"/>
            </a:fillRef>
            <a:effectRef idx="0">
              <a:schemeClr val="accent1"/>
            </a:effectRef>
            <a:fontRef idx="minor">
              <a:schemeClr val="tx1"/>
            </a:fontRef>
          </p:style>
        </p:cxnSp>
      </p:grpSp>
      <p:grpSp>
        <p:nvGrpSpPr>
          <p:cNvPr id="82" name="Group 81">
            <a:extLst>
              <a:ext uri="{FF2B5EF4-FFF2-40B4-BE49-F238E27FC236}">
                <a16:creationId xmlns:a16="http://schemas.microsoft.com/office/drawing/2014/main" id="{A5A5D6C2-CA3B-2C49-9ADB-967B0854D9CC}"/>
              </a:ext>
            </a:extLst>
          </p:cNvPr>
          <p:cNvGrpSpPr/>
          <p:nvPr/>
        </p:nvGrpSpPr>
        <p:grpSpPr>
          <a:xfrm>
            <a:off x="9112151" y="5726820"/>
            <a:ext cx="723056" cy="633910"/>
            <a:chOff x="9706038" y="6573101"/>
            <a:chExt cx="795688" cy="950490"/>
          </a:xfrm>
        </p:grpSpPr>
        <p:sp>
          <p:nvSpPr>
            <p:cNvPr id="83" name="Text Box 173">
              <a:extLst>
                <a:ext uri="{FF2B5EF4-FFF2-40B4-BE49-F238E27FC236}">
                  <a16:creationId xmlns:a16="http://schemas.microsoft.com/office/drawing/2014/main" id="{93D9B924-8C6C-5F5D-7DCE-0A1A72EA5FC8}"/>
                </a:ext>
              </a:extLst>
            </p:cNvPr>
            <p:cNvSpPr txBox="1">
              <a:spLocks noChangeArrowheads="1"/>
            </p:cNvSpPr>
            <p:nvPr/>
          </p:nvSpPr>
          <p:spPr bwMode="auto">
            <a:xfrm>
              <a:off x="9706038" y="7109041"/>
              <a:ext cx="428562" cy="414550"/>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fr-FR" sz="1050" b="1" i="0" u="none" strike="noStrike" baseline="0">
                  <a:solidFill>
                    <a:schemeClr val="tx1">
                      <a:lumMod val="75000"/>
                      <a:lumOff val="25000"/>
                    </a:schemeClr>
                  </a:solidFill>
                  <a:latin typeface="Century Gothic" charset="0"/>
                  <a:ea typeface="Century Gothic" charset="0"/>
                  <a:cs typeface="Century Gothic" charset="0"/>
                </a:rPr>
                <a:t>NON</a:t>
              </a:r>
            </a:p>
          </p:txBody>
        </p:sp>
        <p:sp>
          <p:nvSpPr>
            <p:cNvPr id="84" name="Text Box 173">
              <a:extLst>
                <a:ext uri="{FF2B5EF4-FFF2-40B4-BE49-F238E27FC236}">
                  <a16:creationId xmlns:a16="http://schemas.microsoft.com/office/drawing/2014/main" id="{15582954-5132-9A5D-F013-6C093ED658C6}"/>
                </a:ext>
              </a:extLst>
            </p:cNvPr>
            <p:cNvSpPr txBox="1">
              <a:spLocks noChangeArrowheads="1"/>
            </p:cNvSpPr>
            <p:nvPr/>
          </p:nvSpPr>
          <p:spPr bwMode="auto">
            <a:xfrm>
              <a:off x="9712388" y="6573101"/>
              <a:ext cx="428562" cy="414550"/>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fr-FR" sz="1050" b="1" i="0" u="none" strike="noStrike" baseline="0">
                  <a:solidFill>
                    <a:schemeClr val="tx1">
                      <a:lumMod val="75000"/>
                      <a:lumOff val="25000"/>
                    </a:schemeClr>
                  </a:solidFill>
                  <a:latin typeface="Century Gothic" charset="0"/>
                  <a:ea typeface="Century Gothic" charset="0"/>
                  <a:cs typeface="Century Gothic" charset="0"/>
                </a:rPr>
                <a:t>OUI</a:t>
              </a:r>
            </a:p>
          </p:txBody>
        </p:sp>
        <p:cxnSp>
          <p:nvCxnSpPr>
            <p:cNvPr id="85" name="Straight Arrow Connector 84">
              <a:extLst>
                <a:ext uri="{FF2B5EF4-FFF2-40B4-BE49-F238E27FC236}">
                  <a16:creationId xmlns:a16="http://schemas.microsoft.com/office/drawing/2014/main" id="{7D0B9F02-490B-7C7E-6063-4D0AFB929E6E}"/>
                </a:ext>
              </a:extLst>
            </p:cNvPr>
            <p:cNvCxnSpPr/>
            <p:nvPr/>
          </p:nvCxnSpPr>
          <p:spPr>
            <a:xfrm>
              <a:off x="10044526" y="7163887"/>
              <a:ext cx="457200" cy="182880"/>
            </a:xfrm>
            <a:prstGeom prst="straightConnector1">
              <a:avLst/>
            </a:prstGeom>
            <a:ln w="12700">
              <a:solidFill>
                <a:schemeClr val="tx1">
                  <a:lumMod val="65000"/>
                  <a:lumOff val="35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420F1865-2C0F-EEBB-0FB8-23097CB52301}"/>
                </a:ext>
              </a:extLst>
            </p:cNvPr>
            <p:cNvCxnSpPr/>
            <p:nvPr/>
          </p:nvCxnSpPr>
          <p:spPr>
            <a:xfrm flipV="1">
              <a:off x="10044526" y="6770187"/>
              <a:ext cx="457200" cy="182880"/>
            </a:xfrm>
            <a:prstGeom prst="straightConnector1">
              <a:avLst/>
            </a:prstGeom>
            <a:ln w="12700">
              <a:solidFill>
                <a:schemeClr val="tx1">
                  <a:lumMod val="65000"/>
                  <a:lumOff val="35000"/>
                </a:schemeClr>
              </a:solidFill>
              <a:tailEnd type="triangle" w="lg"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342104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786466325"/>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rtl="0">
                        <a:spcBef>
                          <a:spcPts val="0"/>
                        </a:spcBef>
                        <a:spcAft>
                          <a:spcPts val="0"/>
                        </a:spcAft>
                      </a:pPr>
                      <a:r>
                        <a:rPr lang="fr-FR" sz="1600" b="1">
                          <a:solidFill>
                            <a:schemeClr val="tx1"/>
                          </a:solidFill>
                          <a:effectLst/>
                          <a:latin typeface="Century Gothic" panose="020B0502020202020204" pitchFamily="34" charset="0"/>
                        </a:rPr>
                        <a:t>EXCLUSION DE RESPONSABILITÉ</a:t>
                      </a:r>
                    </a:p>
                    <a:p>
                      <a:pPr marL="0" marR="0" rtl="0">
                        <a:spcBef>
                          <a:spcPts val="0"/>
                        </a:spcBef>
                        <a:spcAft>
                          <a:spcPts val="0"/>
                        </a:spcAft>
                      </a:pPr>
                      <a:r>
                        <a:rPr lang="fr-FR" sz="1200" b="0">
                          <a:solidFill>
                            <a:schemeClr val="tx1"/>
                          </a:solidFill>
                          <a:effectLst/>
                          <a:latin typeface="Century Gothic" panose="020B0502020202020204" pitchFamily="34" charset="0"/>
                        </a:rPr>
                        <a:t> </a:t>
                      </a:r>
                    </a:p>
                    <a:p>
                      <a:pPr marL="0" marR="0" rtl="0">
                        <a:spcBef>
                          <a:spcPts val="0"/>
                        </a:spcBef>
                        <a:spcAft>
                          <a:spcPts val="0"/>
                        </a:spcAft>
                      </a:pPr>
                      <a:r>
                        <a:rPr lang="fr-FR" sz="1400" b="0">
                          <a:solidFill>
                            <a:schemeClr val="tx1"/>
                          </a:solidFill>
                          <a:effectLst/>
                          <a:latin typeface="Century Gothic" panose="020B0502020202020204" pitchFamily="34" charset="0"/>
                        </a:rPr>
                        <a:t>Tous les articles, modèles ou informations fournis par Smartsheet sur le site Web sont uniquement donnés à titre de référence. Bien que nous nous efforcions de maintenir les informations à jour et correctes, nous ne faisons aucune déclaration ni ne donnons aucune garantie de quelque nature que ce soit, expresse ou implicite, quant à l'exhaustivité, l'exactitude, la fiabilité, l'adéquation ou la disponibilité du site web ou des informations, articles, modèles ou graphiques connexes contenus sur le site Web. La confiance que vous accordez à ces informations relève donc strictement de votre propre responsabilité.</a:t>
                      </a: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IT-Project-Roadmap-Template_PowerPoint" id="{E0B00D7D-4A39-F94B-B626-1431173AFEFD}" vid="{70A50C9C-6E0F-054C-A285-DFEABD7B55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12744</TotalTime>
  <Words>506</Words>
  <Application>Microsoft Office PowerPoint</Application>
  <PresentationFormat>Widescreen</PresentationFormat>
  <Paragraphs>90</Paragraphs>
  <Slides>4</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Ragazhinskaya</dc:creator>
  <cp:lastModifiedBy>Chris Green</cp:lastModifiedBy>
  <cp:revision>216</cp:revision>
  <cp:lastPrinted>2024-02-20T23:48:17Z</cp:lastPrinted>
  <dcterms:created xsi:type="dcterms:W3CDTF">2021-07-07T23:54:57Z</dcterms:created>
  <dcterms:modified xsi:type="dcterms:W3CDTF">2024-11-13T08:37:27Z</dcterms:modified>
</cp:coreProperties>
</file>