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C9F2DB"/>
    <a:srgbClr val="E4FAF1"/>
    <a:srgbClr val="DBF2A9"/>
    <a:srgbClr val="9AE7BD"/>
    <a:srgbClr val="E5F2CA"/>
    <a:srgbClr val="F2F9E1"/>
    <a:srgbClr val="FFE699"/>
    <a:srgbClr val="FFF2CC"/>
    <a:srgbClr val="FFD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6058"/>
  </p:normalViewPr>
  <p:slideViewPr>
    <p:cSldViewPr snapToGrid="0" snapToObjects="1">
      <p:cViewPr varScale="1">
        <p:scale>
          <a:sx n="81" d="100"/>
          <a:sy n="81" d="100"/>
        </p:scale>
        <p:origin x="114" y="7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48239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diagramme de processus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245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445111" cy="4555542"/>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utilisez ce modèle de diagramme de processus lorsque vous devez documenter ou analyser les étapes d’un processus spécifique. Il est idéal dans les situations qui nécessitent une vue d’ensemble claire et détaillée de chaque action potentielle et de chaque point décisionnel pour atteindre un résultat. </a:t>
            </a:r>
          </a:p>
          <a:p>
            <a:pPr algn="l" rtl="0">
              <a:lnSpc>
                <a:spcPct val="150000"/>
              </a:lnSpc>
              <a:spcBef>
                <a:spcPts val="0"/>
              </a:spcBef>
              <a:spcAft>
                <a:spcPts val="0"/>
              </a:spcAft>
            </a:pPr>
            <a:r>
              <a:rPr lang="fr-FR"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Fonctionnalités notables du modèle : </a:t>
            </a:r>
            <a:r>
              <a:rPr lang="fr-FR" sz="1300" i="0" u="none" strike="noStrike" dirty="0">
                <a:solidFill>
                  <a:srgbClr val="000000"/>
                </a:solidFill>
                <a:effectLst/>
                <a:latin typeface="Century Gothic" panose="020B0502020202020204" pitchFamily="34" charset="0"/>
              </a:rPr>
              <a:t>ce modèle est conçu pour donner une vue complète du processus, ce qui permet d’en identifier et d’en analyser chaque étape. Ses fonctionnalités personnalisables permettent de cartographier en détail les processus, et ainsi de faciliter la détection des inefficacités et des points à améliorer.</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1883" y="1592478"/>
            <a:ext cx="6794859" cy="38221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595484652"/>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fr-FR" sz="1600" u="none" strike="noStrike">
                          <a:effectLst/>
                          <a:latin typeface="Century Gothic" panose="020B0502020202020204" pitchFamily="34" charset="0"/>
                        </a:rPr>
                        <a:t>Processus générique du secteur</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fr-FR" sz="1100" u="none" strike="noStrike">
                          <a:solidFill>
                            <a:schemeClr val="tx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2873145458"/>
              </p:ext>
            </p:extLst>
          </p:nvPr>
        </p:nvGraphicFramePr>
        <p:xfrm>
          <a:off x="256541" y="1039330"/>
          <a:ext cx="11643360" cy="5622727"/>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270904">
                <a:tc>
                  <a:txBody>
                    <a:bodyPr/>
                    <a:lstStyle/>
                    <a:p>
                      <a:pPr marL="1520825" indent="0" algn="ctr"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1</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79563"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2</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66863"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3</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55750"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4</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66863"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5</a:t>
                      </a:r>
                    </a:p>
                  </a:txBody>
                  <a:tcPr marL="6077" marR="6077" marT="6077" marB="9144" anchor="b">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6177095"/>
                  </a:ext>
                </a:extLst>
              </a:tr>
              <a:tr h="538891">
                <a:tc>
                  <a:txBody>
                    <a:bodyPr/>
                    <a:lstStyle/>
                    <a:p>
                      <a:pPr algn="l" rtl="0" fontAlgn="ctr"/>
                      <a:r>
                        <a:rPr lang="fr-FR" sz="1400" u="none" strike="noStrike" dirty="0">
                          <a:effectLst/>
                          <a:latin typeface="Century Gothic" panose="020B0502020202020204" pitchFamily="34" charset="0"/>
                        </a:rPr>
                        <a:t>Idéation et conceptualisation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FEEEB"/>
                    </a:solidFill>
                  </a:tcPr>
                </a:tc>
                <a:tc>
                  <a:txBody>
                    <a:bodyPr/>
                    <a:lstStyle/>
                    <a:p>
                      <a:pPr algn="l" rtl="0" fontAlgn="ctr"/>
                      <a:r>
                        <a:rPr lang="fr-FR" sz="1400" u="none" strike="noStrike" dirty="0">
                          <a:effectLst/>
                          <a:latin typeface="Century Gothic" panose="020B0502020202020204" pitchFamily="34" charset="0"/>
                        </a:rPr>
                        <a:t>Développement et planification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AE196"/>
                    </a:solidFill>
                  </a:tcPr>
                </a:tc>
                <a:tc>
                  <a:txBody>
                    <a:bodyPr/>
                    <a:lstStyle/>
                    <a:p>
                      <a:pPr algn="l" rtl="0" fontAlgn="ctr"/>
                      <a:r>
                        <a:rPr lang="fr-FR" sz="1400" u="none" strike="noStrike" dirty="0">
                          <a:effectLst/>
                          <a:latin typeface="Century Gothic" panose="020B0502020202020204" pitchFamily="34" charset="0"/>
                        </a:rPr>
                        <a:t>Exécution et mise en œuvre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DA66"/>
                    </a:solidFill>
                  </a:tcPr>
                </a:tc>
                <a:tc>
                  <a:txBody>
                    <a:bodyPr/>
                    <a:lstStyle/>
                    <a:p>
                      <a:pPr algn="l" rtl="0" fontAlgn="ctr"/>
                      <a:r>
                        <a:rPr lang="fr-FR" sz="1400" u="none" strike="noStrike" dirty="0">
                          <a:effectLst/>
                          <a:latin typeface="Century Gothic" panose="020B0502020202020204" pitchFamily="34" charset="0"/>
                        </a:rPr>
                        <a:t>Évaluation et analyse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F2A9"/>
                    </a:solidFill>
                  </a:tcPr>
                </a:tc>
                <a:tc>
                  <a:txBody>
                    <a:bodyPr/>
                    <a:lstStyle/>
                    <a:p>
                      <a:pPr algn="l" rtl="0" fontAlgn="ctr"/>
                      <a:r>
                        <a:rPr lang="fr-FR" sz="1400" u="none" strike="noStrike" dirty="0">
                          <a:effectLst/>
                          <a:latin typeface="Century Gothic" panose="020B0502020202020204" pitchFamily="34" charset="0"/>
                        </a:rPr>
                        <a:t>Optimisation et </a:t>
                      </a:r>
                      <a:br>
                        <a:rPr lang="fr-FR" sz="1400" u="none" strike="noStrike" dirty="0">
                          <a:effectLst/>
                          <a:latin typeface="Century Gothic" panose="020B0502020202020204" pitchFamily="34" charset="0"/>
                        </a:rPr>
                      </a:br>
                      <a:r>
                        <a:rPr lang="fr-FR" sz="1400" u="none" strike="noStrike" dirty="0">
                          <a:effectLst/>
                          <a:latin typeface="Century Gothic" panose="020B0502020202020204" pitchFamily="34" charset="0"/>
                        </a:rPr>
                        <a:t>évolutivité</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AE7BD"/>
                    </a:solidFill>
                  </a:tcPr>
                </a:tc>
                <a:extLst>
                  <a:ext uri="{0D108BD9-81ED-4DB2-BD59-A6C34878D82A}">
                    <a16:rowId xmlns:a16="http://schemas.microsoft.com/office/drawing/2014/main" val="4090204753"/>
                  </a:ext>
                </a:extLst>
              </a:tr>
              <a:tr h="250837">
                <a:tc>
                  <a:txBody>
                    <a:bodyPr/>
                    <a:lstStyle/>
                    <a:p>
                      <a:pPr algn="l" rtl="0" fontAlgn="ctr"/>
                      <a:r>
                        <a:rPr lang="fr-FR" sz="1150" u="none" strike="noStrike" dirty="0">
                          <a:effectLst/>
                          <a:latin typeface="Century Gothic" panose="020B0502020202020204" pitchFamily="34" charset="0"/>
                        </a:rPr>
                        <a:t>Identifier l’opportunité</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fr-FR" sz="1150" u="none" strike="noStrike" dirty="0">
                          <a:effectLst/>
                          <a:latin typeface="Century Gothic" panose="020B0502020202020204" pitchFamily="34" charset="0"/>
                        </a:rPr>
                        <a:t>Développer la conception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fr-FR" sz="1150" u="none" strike="noStrike" dirty="0">
                          <a:effectLst/>
                          <a:latin typeface="Century Gothic" panose="020B0502020202020204" pitchFamily="34" charset="0"/>
                        </a:rPr>
                        <a:t>Produire à grande échelle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fr-FR" sz="1150" u="none" strike="noStrike" dirty="0">
                          <a:effectLst/>
                          <a:latin typeface="Century Gothic" panose="020B0502020202020204" pitchFamily="34" charset="0"/>
                        </a:rPr>
                        <a:t>Évaluer les performances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fr-FR" sz="1150" u="none" strike="noStrike" dirty="0">
                          <a:effectLst/>
                          <a:latin typeface="Century Gothic" panose="020B0502020202020204" pitchFamily="34" charset="0"/>
                        </a:rPr>
                        <a:t>Affiner le plan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4017228775"/>
                  </a:ext>
                </a:extLst>
              </a:tr>
              <a:tr h="582546">
                <a:tc>
                  <a:txBody>
                    <a:bodyPr/>
                    <a:lstStyle/>
                    <a:p>
                      <a:pPr algn="l" rtl="0" fontAlgn="ctr"/>
                      <a:r>
                        <a:rPr lang="fr-FR" sz="1000" u="none" strike="noStrike" dirty="0">
                          <a:effectLst/>
                          <a:latin typeface="Century Gothic" panose="020B0502020202020204" pitchFamily="34" charset="0"/>
                        </a:rPr>
                        <a:t>Repérer un besoin du marché ou un domaine à améliorer.</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fr-FR" sz="1000" u="none" strike="noStrike" dirty="0">
                          <a:effectLst/>
                          <a:latin typeface="Century Gothic" panose="020B0502020202020204" pitchFamily="34" charset="0"/>
                        </a:rPr>
                        <a:t>Élaborer des plans et des spécifications détaillés.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fr-FR" sz="1000" u="none" strike="noStrike" dirty="0">
                          <a:effectLst/>
                          <a:latin typeface="Century Gothic" panose="020B0502020202020204" pitchFamily="34" charset="0"/>
                        </a:rPr>
                        <a:t>Lancer la production ou la mise en œuvre à grande échelle.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fr-FR" sz="1000" u="none" strike="noStrike" dirty="0">
                          <a:effectLst/>
                          <a:latin typeface="Century Gothic" panose="020B0502020202020204" pitchFamily="34" charset="0"/>
                        </a:rPr>
                        <a:t>Évaluer les performances du </a:t>
                      </a:r>
                      <a:br>
                        <a:rPr lang="fr-FR" sz="1000" u="none" strike="noStrike" dirty="0">
                          <a:effectLst/>
                          <a:latin typeface="Century Gothic" panose="020B0502020202020204" pitchFamily="34" charset="0"/>
                        </a:rPr>
                      </a:br>
                      <a:r>
                        <a:rPr lang="fr-FR" sz="1000" u="none" strike="noStrike" dirty="0">
                          <a:effectLst/>
                          <a:latin typeface="Century Gothic" panose="020B0502020202020204" pitchFamily="34" charset="0"/>
                        </a:rPr>
                        <a:t>projet par rapport à vos objectifs de départ.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fr-FR" sz="1000" u="none" strike="noStrike" dirty="0">
                          <a:effectLst/>
                          <a:latin typeface="Century Gothic" panose="020B0502020202020204" pitchFamily="34" charset="0"/>
                        </a:rPr>
                        <a:t>Élaborer un plan pour affiner et améliorer le projet en fonction des rétroactions.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246780805"/>
                  </a:ext>
                </a:extLst>
              </a:tr>
              <a:tr h="250837">
                <a:tc>
                  <a:txBody>
                    <a:bodyPr/>
                    <a:lstStyle/>
                    <a:p>
                      <a:pPr algn="l" rtl="0" fontAlgn="ctr"/>
                      <a:r>
                        <a:rPr lang="fr-FR" sz="1150" u="none" strike="noStrike" dirty="0">
                          <a:effectLst/>
                          <a:latin typeface="Century Gothic" panose="020B0502020202020204" pitchFamily="34" charset="0"/>
                        </a:rPr>
                        <a:t>Réfléchir à des solutions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fr-FR" sz="1150" u="none" strike="noStrike" dirty="0">
                          <a:effectLst/>
                          <a:latin typeface="Century Gothic" panose="020B0502020202020204" pitchFamily="34" charset="0"/>
                        </a:rPr>
                        <a:t>Allouer des ressources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fr-FR" sz="1150" u="none" strike="noStrike" dirty="0">
                          <a:effectLst/>
                          <a:latin typeface="Century Gothic" panose="020B0502020202020204" pitchFamily="34" charset="0"/>
                        </a:rPr>
                        <a:t>Contrôler la qualité</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fr-FR" sz="1150" u="none" strike="noStrike" dirty="0">
                          <a:effectLst/>
                          <a:latin typeface="Century Gothic" panose="020B0502020202020204" pitchFamily="34" charset="0"/>
                        </a:rPr>
                        <a:t>Collecter des données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fr-FR" sz="1150" u="none" strike="noStrike" dirty="0">
                          <a:effectLst/>
                          <a:latin typeface="Century Gothic" panose="020B0502020202020204" pitchFamily="34" charset="0"/>
                        </a:rPr>
                        <a:t>Dimensionner la stratégie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91069678"/>
                  </a:ext>
                </a:extLst>
              </a:tr>
              <a:tr h="501674">
                <a:tc>
                  <a:txBody>
                    <a:bodyPr/>
                    <a:lstStyle/>
                    <a:p>
                      <a:pPr algn="l" rtl="0" fontAlgn="ctr"/>
                      <a:r>
                        <a:rPr lang="fr-FR" sz="1000" u="none" strike="noStrike" dirty="0">
                          <a:effectLst/>
                          <a:latin typeface="Century Gothic" panose="020B0502020202020204" pitchFamily="34" charset="0"/>
                        </a:rPr>
                        <a:t>Réunir une équipe pour trouver des solutions innovantes.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fr-FR" sz="1000" u="none" strike="noStrike" dirty="0">
                          <a:effectLst/>
                          <a:latin typeface="Century Gothic" panose="020B0502020202020204" pitchFamily="34" charset="0"/>
                        </a:rPr>
                        <a:t>Allouer les ressources, y compris le budget, le personnel et le matériel.</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fr-FR" sz="1000" u="none" strike="noStrike" dirty="0">
                          <a:effectLst/>
                          <a:latin typeface="Century Gothic" panose="020B0502020202020204" pitchFamily="34" charset="0"/>
                        </a:rPr>
                        <a:t>Mettre en œuvre des mesures de contrôle de la qualité tout au long du processus.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fr-FR" sz="1000" u="none" strike="noStrike" dirty="0">
                          <a:effectLst/>
                          <a:latin typeface="Century Gothic" panose="020B0502020202020204" pitchFamily="34" charset="0"/>
                        </a:rPr>
                        <a:t>Recueillir et analyser des données sur divers aspects du projet.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fr-FR" sz="1000" u="none" strike="noStrike" dirty="0">
                          <a:effectLst/>
                          <a:latin typeface="Century Gothic" panose="020B0502020202020204" pitchFamily="34" charset="0"/>
                        </a:rPr>
                        <a:t>Représenter des stratégies de dimensionnement de la solution ou du projet.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987025940"/>
                  </a:ext>
                </a:extLst>
              </a:tr>
              <a:tr h="250837">
                <a:tc>
                  <a:txBody>
                    <a:bodyPr/>
                    <a:lstStyle/>
                    <a:p>
                      <a:pPr algn="l" rtl="0" fontAlgn="ctr"/>
                      <a:r>
                        <a:rPr lang="fr-FR" sz="1150" u="none" strike="noStrike" dirty="0">
                          <a:effectLst/>
                          <a:latin typeface="Century Gothic" panose="020B0502020202020204" pitchFamily="34" charset="0"/>
                        </a:rPr>
                        <a:t>Étudier la faisabilité</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fr-FR" sz="1150" u="none" strike="noStrike" dirty="0">
                          <a:effectLst/>
                          <a:latin typeface="Century Gothic" panose="020B0502020202020204" pitchFamily="34" charset="0"/>
                        </a:rPr>
                        <a:t>Créer un échéancier</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fr-FR" sz="1150" u="none" strike="noStrike" dirty="0">
                          <a:effectLst/>
                          <a:latin typeface="Century Gothic" panose="020B0502020202020204" pitchFamily="34" charset="0"/>
                        </a:rPr>
                        <a:t>Suivre la progression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fr-FR" sz="1150" u="none" strike="noStrike">
                          <a:effectLst/>
                          <a:latin typeface="Century Gothic" panose="020B0502020202020204" pitchFamily="34" charset="0"/>
                        </a:rPr>
                        <a:t>Collecter des rétroactions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fr-FR" sz="1150" u="none" strike="noStrike" dirty="0">
                          <a:effectLst/>
                          <a:latin typeface="Century Gothic" panose="020B0502020202020204" pitchFamily="34" charset="0"/>
                        </a:rPr>
                        <a:t>Prolonger les tests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362969558"/>
                  </a:ext>
                </a:extLst>
              </a:tr>
              <a:tr h="501674">
                <a:tc>
                  <a:txBody>
                    <a:bodyPr/>
                    <a:lstStyle/>
                    <a:p>
                      <a:pPr algn="l" rtl="0" fontAlgn="ctr"/>
                      <a:r>
                        <a:rPr lang="fr-FR" sz="1000" u="none" strike="noStrike" dirty="0">
                          <a:effectLst/>
                          <a:latin typeface="Century Gothic" panose="020B0502020202020204" pitchFamily="34" charset="0"/>
                        </a:rPr>
                        <a:t>Évaluer le caractère pratique des solutions proposées.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fr-FR" sz="1000" u="none" strike="noStrike" dirty="0">
                          <a:effectLst/>
                          <a:latin typeface="Century Gothic" panose="020B0502020202020204" pitchFamily="34" charset="0"/>
                        </a:rPr>
                        <a:t>Établir un échéancier de projet avec des jalons.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fr-FR" sz="1000" u="none" strike="noStrike" dirty="0">
                          <a:effectLst/>
                          <a:latin typeface="Century Gothic" panose="020B0502020202020204" pitchFamily="34" charset="0"/>
                        </a:rPr>
                        <a:t>Surveiller régulièrement votre progression par rapport à l’échéancier et au budget.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fr-FR" sz="1000" u="none" strike="noStrike" dirty="0">
                          <a:effectLst/>
                          <a:latin typeface="Century Gothic" panose="020B0502020202020204" pitchFamily="34" charset="0"/>
                        </a:rPr>
                        <a:t>Recueillir les rétroactions des utilisateurs, des parties prenantes et des membres de l’équipe.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fr-FR" sz="1000" u="none" strike="noStrike" spc="-10" baseline="0" dirty="0">
                          <a:effectLst/>
                          <a:latin typeface="Century Gothic" panose="020B0502020202020204" pitchFamily="34" charset="0"/>
                        </a:rPr>
                        <a:t>Effectuer des tests supplémentaires si nécessaire à des fins d’amélioration.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031721059"/>
                  </a:ext>
                </a:extLst>
              </a:tr>
              <a:tr h="288634">
                <a:tc>
                  <a:txBody>
                    <a:bodyPr/>
                    <a:lstStyle/>
                    <a:p>
                      <a:pPr algn="l" rtl="0" fontAlgn="ctr"/>
                      <a:r>
                        <a:rPr lang="fr-FR" sz="1150" u="none" strike="noStrike" dirty="0">
                          <a:effectLst/>
                          <a:latin typeface="Century Gothic" panose="020B0502020202020204" pitchFamily="34" charset="0"/>
                        </a:rPr>
                        <a:t>Sélectionner un concept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fr-FR" sz="1150" u="none" strike="noStrike" dirty="0">
                          <a:effectLst/>
                          <a:latin typeface="Century Gothic" panose="020B0502020202020204" pitchFamily="34" charset="0"/>
                        </a:rPr>
                        <a:t>Évaluer les risques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fr-FR" sz="1150" u="none" strike="noStrike" dirty="0">
                          <a:effectLst/>
                          <a:latin typeface="Century Gothic" panose="020B0502020202020204" pitchFamily="34" charset="0"/>
                        </a:rPr>
                        <a:t>Ajuster et optimiser</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fr-FR" sz="1150" u="none" strike="noStrike" dirty="0">
                          <a:effectLst/>
                          <a:latin typeface="Century Gothic" panose="020B0502020202020204" pitchFamily="34" charset="0"/>
                        </a:rPr>
                        <a:t>Analyser le coût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fr-FR" sz="1150" u="none" strike="noStrike" dirty="0">
                          <a:effectLst/>
                          <a:latin typeface="Century Gothic" panose="020B0502020202020204" pitchFamily="34" charset="0"/>
                        </a:rPr>
                        <a:t>Mettre en œuvre les améliorations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934219592"/>
                  </a:ext>
                </a:extLst>
              </a:tr>
              <a:tr h="501674">
                <a:tc>
                  <a:txBody>
                    <a:bodyPr/>
                    <a:lstStyle/>
                    <a:p>
                      <a:pPr algn="l" rtl="0" fontAlgn="ctr"/>
                      <a:r>
                        <a:rPr lang="fr-FR" sz="1000" u="none" strike="noStrike" dirty="0">
                          <a:effectLst/>
                          <a:latin typeface="Century Gothic" panose="020B0502020202020204" pitchFamily="34" charset="0"/>
                        </a:rPr>
                        <a:t>Choisir le concept le plus viable en fonction de l’étude.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fr-FR" sz="1000" u="none" strike="noStrike" dirty="0">
                          <a:effectLst/>
                          <a:latin typeface="Century Gothic" panose="020B0502020202020204" pitchFamily="34" charset="0"/>
                        </a:rPr>
                        <a:t>Identifier les risques potentiels et les stratégies d’atténuation de ces risques.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fr-FR" sz="1000" u="none" strike="noStrike" dirty="0">
                          <a:effectLst/>
                          <a:latin typeface="Century Gothic" panose="020B0502020202020204" pitchFamily="34" charset="0"/>
                        </a:rPr>
                        <a:t>Effectuer les ajustements nécessaires au vu des rétroactions et des résultats.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fr-FR" sz="1000" u="none" strike="noStrike" dirty="0">
                          <a:effectLst/>
                          <a:latin typeface="Century Gothic" panose="020B0502020202020204" pitchFamily="34" charset="0"/>
                        </a:rPr>
                        <a:t>Vérifier la dépense réelle par rapport au budget.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fr-FR" sz="1000" u="none" strike="noStrike" dirty="0">
                          <a:effectLst/>
                          <a:latin typeface="Century Gothic" panose="020B0502020202020204" pitchFamily="34" charset="0"/>
                        </a:rPr>
                        <a:t>Appliquer les améliorations et les optimisations.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128843515"/>
                  </a:ext>
                </a:extLst>
              </a:tr>
              <a:tr h="250837">
                <a:tc>
                  <a:txBody>
                    <a:bodyPr/>
                    <a:lstStyle/>
                    <a:p>
                      <a:pPr algn="l" rtl="0" fontAlgn="ctr"/>
                      <a:r>
                        <a:rPr lang="fr-FR" sz="1150" u="none" strike="noStrike" dirty="0">
                          <a:effectLst/>
                          <a:latin typeface="Century Gothic" panose="020B0502020202020204" pitchFamily="34" charset="0"/>
                        </a:rPr>
                        <a:t>Lancer la conception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fr-FR" sz="1150" u="none" strike="noStrike" dirty="0">
                          <a:effectLst/>
                          <a:latin typeface="Century Gothic" panose="020B0502020202020204" pitchFamily="34" charset="0"/>
                        </a:rPr>
                        <a:t>Développer un prototype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fr-FR" sz="1150" u="none" strike="noStrike" dirty="0">
                          <a:effectLst/>
                          <a:latin typeface="Century Gothic" panose="020B0502020202020204" pitchFamily="34" charset="0"/>
                        </a:rPr>
                        <a:t>Informer les parties prenantes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fr-FR" sz="1150" u="none" strike="noStrike" dirty="0">
                          <a:effectLst/>
                          <a:latin typeface="Century Gothic" panose="020B0502020202020204" pitchFamily="34" charset="0"/>
                        </a:rPr>
                        <a:t>Identifier les améliorations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fr-FR" sz="1150" u="none" strike="noStrike" dirty="0">
                          <a:effectLst/>
                          <a:latin typeface="Century Gothic" panose="020B0502020202020204" pitchFamily="34" charset="0"/>
                        </a:rPr>
                        <a:t>Élargir le marché</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541759952"/>
                  </a:ext>
                </a:extLst>
              </a:tr>
              <a:tr h="501674">
                <a:tc>
                  <a:txBody>
                    <a:bodyPr/>
                    <a:lstStyle/>
                    <a:p>
                      <a:pPr algn="l" rtl="0" fontAlgn="ctr"/>
                      <a:r>
                        <a:rPr lang="fr-FR" sz="1000" u="none" strike="noStrike" dirty="0">
                          <a:effectLst/>
                          <a:latin typeface="Century Gothic" panose="020B0502020202020204" pitchFamily="34" charset="0"/>
                        </a:rPr>
                        <a:t>Esquisser la conception ou la présentation de départ de la solution.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fr-FR" sz="1000" u="none" strike="noStrike" dirty="0">
                          <a:effectLst/>
                          <a:latin typeface="Century Gothic" panose="020B0502020202020204" pitchFamily="34" charset="0"/>
                        </a:rPr>
                        <a:t>Créer un prototype ou une version bêta, le cas échéant.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fr-FR" sz="1000" u="none" strike="noStrike" dirty="0">
                          <a:effectLst/>
                          <a:latin typeface="Century Gothic" panose="020B0502020202020204" pitchFamily="34" charset="0"/>
                        </a:rPr>
                        <a:t>Tenir vos parties prenantes informées de votre progression et des changements.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fr-FR" sz="1000" u="none" strike="noStrike" dirty="0">
                          <a:effectLst/>
                          <a:latin typeface="Century Gothic" panose="020B0502020202020204" pitchFamily="34" charset="0"/>
                        </a:rPr>
                        <a:t>Identifier les domaines à améliorer et les leçons tirées.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fr-FR" sz="1000" u="none" strike="noStrike" dirty="0">
                          <a:effectLst/>
                          <a:latin typeface="Century Gothic" panose="020B0502020202020204" pitchFamily="34" charset="0"/>
                        </a:rPr>
                        <a:t>Examiner les possibilités d’expansion du marché, le cas échéant.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07505573"/>
                  </a:ext>
                </a:extLst>
              </a:tr>
              <a:tr h="250837">
                <a:tc>
                  <a:txBody>
                    <a:bodyPr/>
                    <a:lstStyle/>
                    <a:p>
                      <a:pPr algn="l" rtl="0" fontAlgn="ctr"/>
                      <a:r>
                        <a:rPr lang="fr-FR" sz="1150" u="none" strike="noStrike" dirty="0">
                          <a:effectLst/>
                          <a:latin typeface="Century Gothic" panose="020B0502020202020204" pitchFamily="34" charset="0"/>
                        </a:rPr>
                        <a:t>Recueillir des rétroactions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fr-FR" sz="1150" u="none" strike="noStrike" dirty="0">
                          <a:effectLst/>
                          <a:latin typeface="Century Gothic" panose="020B0502020202020204" pitchFamily="34" charset="0"/>
                        </a:rPr>
                        <a:t>Effectuer des tests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fr-FR" sz="1150" u="none" strike="noStrike" dirty="0">
                          <a:effectLst/>
                          <a:latin typeface="Century Gothic" panose="020B0502020202020204" pitchFamily="34" charset="0"/>
                        </a:rPr>
                        <a:t>Vérifier la conformité</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fr-FR" sz="1150" u="none" strike="noStrike" dirty="0">
                          <a:effectLst/>
                          <a:latin typeface="Century Gothic" panose="020B0502020202020204" pitchFamily="34" charset="0"/>
                        </a:rPr>
                        <a:t>Générer des rapports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fr-FR" sz="1150" u="none" strike="noStrike" dirty="0">
                          <a:effectLst/>
                          <a:latin typeface="Century Gothic" panose="020B0502020202020204" pitchFamily="34" charset="0"/>
                        </a:rPr>
                        <a:t>Planifier l’avenir</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489033545"/>
                  </a:ext>
                </a:extLst>
              </a:tr>
              <a:tr h="563791">
                <a:tc>
                  <a:txBody>
                    <a:bodyPr/>
                    <a:lstStyle/>
                    <a:p>
                      <a:pPr algn="l" rtl="0" fontAlgn="ctr"/>
                      <a:r>
                        <a:rPr lang="fr-FR" sz="1000" u="none" strike="noStrike" dirty="0">
                          <a:effectLst/>
                          <a:latin typeface="Century Gothic" panose="020B0502020202020204" pitchFamily="34" charset="0"/>
                        </a:rPr>
                        <a:t>Présenter le concept aux parties prenantes pour obtenir leurs retours.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fr-FR" sz="1000" u="none" strike="noStrike" dirty="0">
                          <a:effectLst/>
                          <a:latin typeface="Century Gothic" panose="020B0502020202020204" pitchFamily="34" charset="0"/>
                        </a:rPr>
                        <a:t>Mener des tests initiaux pour évaluer la faisabilité et procéder aux ajustements.</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fr-FR" sz="1000" u="none" strike="noStrike" dirty="0">
                          <a:effectLst/>
                          <a:latin typeface="Century Gothic" panose="020B0502020202020204" pitchFamily="34" charset="0"/>
                        </a:rPr>
                        <a:t>Veiller à respecter toutes les normes réglementaires et de conformité.</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fr-FR" sz="1000" u="none" strike="noStrike" dirty="0">
                          <a:effectLst/>
                          <a:latin typeface="Century Gothic" panose="020B0502020202020204" pitchFamily="34" charset="0"/>
                        </a:rPr>
                        <a:t>Compiler un rapport complet détaillant les résultats du projet.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fr-FR" sz="1000" u="none" strike="noStrike" dirty="0">
                          <a:effectLst/>
                          <a:latin typeface="Century Gothic" panose="020B0502020202020204" pitchFamily="34" charset="0"/>
                        </a:rPr>
                        <a:t>Planifier les itérations ou versions futures en fonction de la réussite du projet.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970662266"/>
                  </a:ext>
                </a:extLst>
              </a:tr>
            </a:tbl>
          </a:graphicData>
        </a:graphic>
      </p:graphicFrame>
      <p:sp>
        <p:nvSpPr>
          <p:cNvPr id="5" name="Chevron 4">
            <a:extLst>
              <a:ext uri="{FF2B5EF4-FFF2-40B4-BE49-F238E27FC236}">
                <a16:creationId xmlns:a16="http://schemas.microsoft.com/office/drawing/2014/main" id="{47286E9D-387D-EE9B-107A-F053FD96617B}"/>
              </a:ext>
            </a:extLst>
          </p:cNvPr>
          <p:cNvSpPr/>
          <p:nvPr/>
        </p:nvSpPr>
        <p:spPr>
          <a:xfrm>
            <a:off x="256540" y="1039330"/>
            <a:ext cx="657741"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2" name="Chevron 11">
            <a:extLst>
              <a:ext uri="{FF2B5EF4-FFF2-40B4-BE49-F238E27FC236}">
                <a16:creationId xmlns:a16="http://schemas.microsoft.com/office/drawing/2014/main" id="{6F9C0431-2259-9FC3-D451-5F39E00C3051}"/>
              </a:ext>
            </a:extLst>
          </p:cNvPr>
          <p:cNvSpPr/>
          <p:nvPr/>
        </p:nvSpPr>
        <p:spPr>
          <a:xfrm>
            <a:off x="827496" y="1039330"/>
            <a:ext cx="54811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7" name="Chevron 16">
            <a:extLst>
              <a:ext uri="{FF2B5EF4-FFF2-40B4-BE49-F238E27FC236}">
                <a16:creationId xmlns:a16="http://schemas.microsoft.com/office/drawing/2014/main" id="{9B6689C7-1AD4-AC49-A925-F723A9EE0A09}"/>
              </a:ext>
            </a:extLst>
          </p:cNvPr>
          <p:cNvSpPr/>
          <p:nvPr/>
        </p:nvSpPr>
        <p:spPr>
          <a:xfrm>
            <a:off x="1291874" y="1039330"/>
            <a:ext cx="41108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6" name="Chevron 5">
            <a:extLst>
              <a:ext uri="{FF2B5EF4-FFF2-40B4-BE49-F238E27FC236}">
                <a16:creationId xmlns:a16="http://schemas.microsoft.com/office/drawing/2014/main" id="{16E14827-A0EC-4849-8DEB-55EF25C11EA9}"/>
              </a:ext>
            </a:extLst>
          </p:cNvPr>
          <p:cNvSpPr/>
          <p:nvPr/>
        </p:nvSpPr>
        <p:spPr>
          <a:xfrm>
            <a:off x="2620298" y="1039330"/>
            <a:ext cx="657741"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3" name="Chevron 12">
            <a:extLst>
              <a:ext uri="{FF2B5EF4-FFF2-40B4-BE49-F238E27FC236}">
                <a16:creationId xmlns:a16="http://schemas.microsoft.com/office/drawing/2014/main" id="{6A6C842E-DA1E-701A-FF71-8EC4AE1303FB}"/>
              </a:ext>
            </a:extLst>
          </p:cNvPr>
          <p:cNvSpPr/>
          <p:nvPr/>
        </p:nvSpPr>
        <p:spPr>
          <a:xfrm>
            <a:off x="3191254" y="1039330"/>
            <a:ext cx="54811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4" name="Chevron 23">
            <a:extLst>
              <a:ext uri="{FF2B5EF4-FFF2-40B4-BE49-F238E27FC236}">
                <a16:creationId xmlns:a16="http://schemas.microsoft.com/office/drawing/2014/main" id="{4275882A-CFD2-1740-8863-454405AF12FA}"/>
              </a:ext>
            </a:extLst>
          </p:cNvPr>
          <p:cNvSpPr/>
          <p:nvPr/>
        </p:nvSpPr>
        <p:spPr>
          <a:xfrm>
            <a:off x="3655632" y="1039330"/>
            <a:ext cx="41108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7" name="Chevron 6">
            <a:extLst>
              <a:ext uri="{FF2B5EF4-FFF2-40B4-BE49-F238E27FC236}">
                <a16:creationId xmlns:a16="http://schemas.microsoft.com/office/drawing/2014/main" id="{A2E6337B-08B4-7940-8ED8-672B94F0DDBB}"/>
              </a:ext>
            </a:extLst>
          </p:cNvPr>
          <p:cNvSpPr/>
          <p:nvPr/>
        </p:nvSpPr>
        <p:spPr>
          <a:xfrm>
            <a:off x="4937756" y="1039330"/>
            <a:ext cx="657741"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Chevron 13">
            <a:extLst>
              <a:ext uri="{FF2B5EF4-FFF2-40B4-BE49-F238E27FC236}">
                <a16:creationId xmlns:a16="http://schemas.microsoft.com/office/drawing/2014/main" id="{A2346ED9-AF8C-18AC-838F-721D57E5ED0D}"/>
              </a:ext>
            </a:extLst>
          </p:cNvPr>
          <p:cNvSpPr/>
          <p:nvPr/>
        </p:nvSpPr>
        <p:spPr>
          <a:xfrm>
            <a:off x="5508713" y="1039330"/>
            <a:ext cx="54811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5" name="Chevron 24">
            <a:extLst>
              <a:ext uri="{FF2B5EF4-FFF2-40B4-BE49-F238E27FC236}">
                <a16:creationId xmlns:a16="http://schemas.microsoft.com/office/drawing/2014/main" id="{D57913F3-01CE-FE4D-BCF2-DBEFDB4CF0C4}"/>
              </a:ext>
            </a:extLst>
          </p:cNvPr>
          <p:cNvSpPr/>
          <p:nvPr/>
        </p:nvSpPr>
        <p:spPr>
          <a:xfrm>
            <a:off x="5973090" y="1039330"/>
            <a:ext cx="41108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0" name="Chevron 9">
            <a:extLst>
              <a:ext uri="{FF2B5EF4-FFF2-40B4-BE49-F238E27FC236}">
                <a16:creationId xmlns:a16="http://schemas.microsoft.com/office/drawing/2014/main" id="{F908B324-D4C2-5D4F-8D76-C3CC042D39ED}"/>
              </a:ext>
            </a:extLst>
          </p:cNvPr>
          <p:cNvSpPr/>
          <p:nvPr/>
        </p:nvSpPr>
        <p:spPr>
          <a:xfrm>
            <a:off x="7255215" y="1039330"/>
            <a:ext cx="657741"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5" name="Chevron 14">
            <a:extLst>
              <a:ext uri="{FF2B5EF4-FFF2-40B4-BE49-F238E27FC236}">
                <a16:creationId xmlns:a16="http://schemas.microsoft.com/office/drawing/2014/main" id="{2F702A9C-12B4-D709-7050-16DFB289F93C}"/>
              </a:ext>
            </a:extLst>
          </p:cNvPr>
          <p:cNvSpPr/>
          <p:nvPr/>
        </p:nvSpPr>
        <p:spPr>
          <a:xfrm>
            <a:off x="7826171" y="1039330"/>
            <a:ext cx="54811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6" name="Chevron 25">
            <a:extLst>
              <a:ext uri="{FF2B5EF4-FFF2-40B4-BE49-F238E27FC236}">
                <a16:creationId xmlns:a16="http://schemas.microsoft.com/office/drawing/2014/main" id="{E0AAE229-111A-CF4B-A3F3-723290B59FF7}"/>
              </a:ext>
            </a:extLst>
          </p:cNvPr>
          <p:cNvSpPr/>
          <p:nvPr/>
        </p:nvSpPr>
        <p:spPr>
          <a:xfrm>
            <a:off x="8290548" y="1039330"/>
            <a:ext cx="41108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Chevron 10">
            <a:extLst>
              <a:ext uri="{FF2B5EF4-FFF2-40B4-BE49-F238E27FC236}">
                <a16:creationId xmlns:a16="http://schemas.microsoft.com/office/drawing/2014/main" id="{776EF02B-0201-D344-B015-912E9E16BDAC}"/>
              </a:ext>
            </a:extLst>
          </p:cNvPr>
          <p:cNvSpPr/>
          <p:nvPr/>
        </p:nvSpPr>
        <p:spPr>
          <a:xfrm>
            <a:off x="9618973" y="1039330"/>
            <a:ext cx="657741"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6" name="Chevron 15">
            <a:extLst>
              <a:ext uri="{FF2B5EF4-FFF2-40B4-BE49-F238E27FC236}">
                <a16:creationId xmlns:a16="http://schemas.microsoft.com/office/drawing/2014/main" id="{9AB95459-74F7-07A6-2362-05D707DE719B}"/>
              </a:ext>
            </a:extLst>
          </p:cNvPr>
          <p:cNvSpPr/>
          <p:nvPr/>
        </p:nvSpPr>
        <p:spPr>
          <a:xfrm>
            <a:off x="10189929" y="1039330"/>
            <a:ext cx="54811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31" name="Chevron 30">
            <a:extLst>
              <a:ext uri="{FF2B5EF4-FFF2-40B4-BE49-F238E27FC236}">
                <a16:creationId xmlns:a16="http://schemas.microsoft.com/office/drawing/2014/main" id="{A09C96CF-A28D-6B4E-A4BF-20E5641299CA}"/>
              </a:ext>
            </a:extLst>
          </p:cNvPr>
          <p:cNvSpPr/>
          <p:nvPr/>
        </p:nvSpPr>
        <p:spPr>
          <a:xfrm>
            <a:off x="10654307" y="1039330"/>
            <a:ext cx="41108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084861293"/>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fr-FR" sz="900" u="none" strike="noStrike">
                          <a:solidFill>
                            <a:schemeClr val="tx1">
                              <a:lumMod val="65000"/>
                              <a:lumOff val="35000"/>
                            </a:schemeClr>
                          </a:solidFill>
                          <a:effectLst/>
                          <a:latin typeface="Century Gothic" panose="020B0502020202020204" pitchFamily="34" charset="0"/>
                        </a:rPr>
                        <a:t>   PROCESSUS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AUTEUR</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900" u="none" strike="noStrike">
                          <a:solidFill>
                            <a:schemeClr val="tx1">
                              <a:lumMod val="65000"/>
                              <a:lumOff val="35000"/>
                            </a:schemeClr>
                          </a:solidFill>
                          <a:effectLst/>
                          <a:latin typeface="Century Gothic" panose="020B0502020202020204" pitchFamily="34" charset="0"/>
                        </a:rPr>
                        <a:t>DATE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fr-FR" sz="1100" u="none" strike="noStrike">
                          <a:solidFill>
                            <a:schemeClr val="tx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3690351536"/>
              </p:ext>
            </p:extLst>
          </p:nvPr>
        </p:nvGraphicFramePr>
        <p:xfrm>
          <a:off x="256541" y="1039330"/>
          <a:ext cx="11643360" cy="5492647"/>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270904">
                <a:tc>
                  <a:txBody>
                    <a:bodyPr/>
                    <a:lstStyle/>
                    <a:p>
                      <a:pPr marL="1520825" indent="0" algn="ctr"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1</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79563"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2</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66863"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3</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55750"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4</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66863" indent="0" algn="l" rtl="0" fontAlgn="ctr"/>
                      <a:r>
                        <a:rPr lang="fr-FR" sz="1400" u="none" strike="noStrike" dirty="0">
                          <a:solidFill>
                            <a:schemeClr val="tx1">
                              <a:lumMod val="65000"/>
                              <a:lumOff val="35000"/>
                            </a:schemeClr>
                          </a:solidFill>
                          <a:effectLst/>
                          <a:latin typeface="Century Gothic" panose="020B0502020202020204" pitchFamily="34" charset="0"/>
                        </a:rPr>
                        <a:t>Phase </a:t>
                      </a:r>
                      <a:r>
                        <a:rPr lang="fr-FR" sz="2000" u="none" strike="noStrike" dirty="0">
                          <a:solidFill>
                            <a:schemeClr val="tx1">
                              <a:lumMod val="65000"/>
                              <a:lumOff val="35000"/>
                            </a:schemeClr>
                          </a:solidFill>
                          <a:effectLst/>
                          <a:latin typeface="Century Gothic" panose="020B0502020202020204" pitchFamily="34" charset="0"/>
                        </a:rPr>
                        <a:t>5</a:t>
                      </a:r>
                    </a:p>
                  </a:txBody>
                  <a:tcPr marL="6077" marR="6077" marT="6077" marB="9144" anchor="b">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6177095"/>
                  </a:ext>
                </a:extLst>
              </a:tr>
              <a:tr h="538891">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FEEEB"/>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AE196"/>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DA66"/>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F2A9"/>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AE7BD"/>
                    </a:solidFill>
                  </a:tcPr>
                </a:tc>
                <a:extLst>
                  <a:ext uri="{0D108BD9-81ED-4DB2-BD59-A6C34878D82A}">
                    <a16:rowId xmlns:a16="http://schemas.microsoft.com/office/drawing/2014/main" val="4090204753"/>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4017228775"/>
                  </a:ext>
                </a:extLst>
              </a:tr>
              <a:tr h="582546">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246780805"/>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91069678"/>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987025940"/>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362969558"/>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031721059"/>
                  </a:ext>
                </a:extLst>
              </a:tr>
              <a:tr h="288634">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934219592"/>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128843515"/>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541759952"/>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07505573"/>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489033545"/>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970662266"/>
                  </a:ext>
                </a:extLst>
              </a:tr>
            </a:tbl>
          </a:graphicData>
        </a:graphic>
      </p:graphicFrame>
      <p:sp>
        <p:nvSpPr>
          <p:cNvPr id="5" name="Chevron 4">
            <a:extLst>
              <a:ext uri="{FF2B5EF4-FFF2-40B4-BE49-F238E27FC236}">
                <a16:creationId xmlns:a16="http://schemas.microsoft.com/office/drawing/2014/main" id="{47286E9D-387D-EE9B-107A-F053FD96617B}"/>
              </a:ext>
            </a:extLst>
          </p:cNvPr>
          <p:cNvSpPr/>
          <p:nvPr/>
        </p:nvSpPr>
        <p:spPr>
          <a:xfrm>
            <a:off x="256540" y="1039330"/>
            <a:ext cx="657741"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2" name="Chevron 11">
            <a:extLst>
              <a:ext uri="{FF2B5EF4-FFF2-40B4-BE49-F238E27FC236}">
                <a16:creationId xmlns:a16="http://schemas.microsoft.com/office/drawing/2014/main" id="{6F9C0431-2259-9FC3-D451-5F39E00C3051}"/>
              </a:ext>
            </a:extLst>
          </p:cNvPr>
          <p:cNvSpPr/>
          <p:nvPr/>
        </p:nvSpPr>
        <p:spPr>
          <a:xfrm>
            <a:off x="827496" y="1039330"/>
            <a:ext cx="54811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7" name="Chevron 16">
            <a:extLst>
              <a:ext uri="{FF2B5EF4-FFF2-40B4-BE49-F238E27FC236}">
                <a16:creationId xmlns:a16="http://schemas.microsoft.com/office/drawing/2014/main" id="{9B6689C7-1AD4-AC49-A925-F723A9EE0A09}"/>
              </a:ext>
            </a:extLst>
          </p:cNvPr>
          <p:cNvSpPr/>
          <p:nvPr/>
        </p:nvSpPr>
        <p:spPr>
          <a:xfrm>
            <a:off x="1291874" y="1039330"/>
            <a:ext cx="41108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6" name="Chevron 5">
            <a:extLst>
              <a:ext uri="{FF2B5EF4-FFF2-40B4-BE49-F238E27FC236}">
                <a16:creationId xmlns:a16="http://schemas.microsoft.com/office/drawing/2014/main" id="{16E14827-A0EC-4849-8DEB-55EF25C11EA9}"/>
              </a:ext>
            </a:extLst>
          </p:cNvPr>
          <p:cNvSpPr/>
          <p:nvPr/>
        </p:nvSpPr>
        <p:spPr>
          <a:xfrm>
            <a:off x="2620298" y="1039330"/>
            <a:ext cx="657741"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3" name="Chevron 12">
            <a:extLst>
              <a:ext uri="{FF2B5EF4-FFF2-40B4-BE49-F238E27FC236}">
                <a16:creationId xmlns:a16="http://schemas.microsoft.com/office/drawing/2014/main" id="{6A6C842E-DA1E-701A-FF71-8EC4AE1303FB}"/>
              </a:ext>
            </a:extLst>
          </p:cNvPr>
          <p:cNvSpPr/>
          <p:nvPr/>
        </p:nvSpPr>
        <p:spPr>
          <a:xfrm>
            <a:off x="3191254" y="1039330"/>
            <a:ext cx="54811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4" name="Chevron 23">
            <a:extLst>
              <a:ext uri="{FF2B5EF4-FFF2-40B4-BE49-F238E27FC236}">
                <a16:creationId xmlns:a16="http://schemas.microsoft.com/office/drawing/2014/main" id="{4275882A-CFD2-1740-8863-454405AF12FA}"/>
              </a:ext>
            </a:extLst>
          </p:cNvPr>
          <p:cNvSpPr/>
          <p:nvPr/>
        </p:nvSpPr>
        <p:spPr>
          <a:xfrm>
            <a:off x="3655632" y="1039330"/>
            <a:ext cx="41108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7" name="Chevron 6">
            <a:extLst>
              <a:ext uri="{FF2B5EF4-FFF2-40B4-BE49-F238E27FC236}">
                <a16:creationId xmlns:a16="http://schemas.microsoft.com/office/drawing/2014/main" id="{A2E6337B-08B4-7940-8ED8-672B94F0DDBB}"/>
              </a:ext>
            </a:extLst>
          </p:cNvPr>
          <p:cNvSpPr/>
          <p:nvPr/>
        </p:nvSpPr>
        <p:spPr>
          <a:xfrm>
            <a:off x="4937756" y="1039330"/>
            <a:ext cx="657741"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Chevron 13">
            <a:extLst>
              <a:ext uri="{FF2B5EF4-FFF2-40B4-BE49-F238E27FC236}">
                <a16:creationId xmlns:a16="http://schemas.microsoft.com/office/drawing/2014/main" id="{A2346ED9-AF8C-18AC-838F-721D57E5ED0D}"/>
              </a:ext>
            </a:extLst>
          </p:cNvPr>
          <p:cNvSpPr/>
          <p:nvPr/>
        </p:nvSpPr>
        <p:spPr>
          <a:xfrm>
            <a:off x="5508713" y="1039330"/>
            <a:ext cx="54811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5" name="Chevron 24">
            <a:extLst>
              <a:ext uri="{FF2B5EF4-FFF2-40B4-BE49-F238E27FC236}">
                <a16:creationId xmlns:a16="http://schemas.microsoft.com/office/drawing/2014/main" id="{D57913F3-01CE-FE4D-BCF2-DBEFDB4CF0C4}"/>
              </a:ext>
            </a:extLst>
          </p:cNvPr>
          <p:cNvSpPr/>
          <p:nvPr/>
        </p:nvSpPr>
        <p:spPr>
          <a:xfrm>
            <a:off x="5973090" y="1039330"/>
            <a:ext cx="41108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0" name="Chevron 9">
            <a:extLst>
              <a:ext uri="{FF2B5EF4-FFF2-40B4-BE49-F238E27FC236}">
                <a16:creationId xmlns:a16="http://schemas.microsoft.com/office/drawing/2014/main" id="{F908B324-D4C2-5D4F-8D76-C3CC042D39ED}"/>
              </a:ext>
            </a:extLst>
          </p:cNvPr>
          <p:cNvSpPr/>
          <p:nvPr/>
        </p:nvSpPr>
        <p:spPr>
          <a:xfrm>
            <a:off x="7255215" y="1039330"/>
            <a:ext cx="657741"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5" name="Chevron 14">
            <a:extLst>
              <a:ext uri="{FF2B5EF4-FFF2-40B4-BE49-F238E27FC236}">
                <a16:creationId xmlns:a16="http://schemas.microsoft.com/office/drawing/2014/main" id="{2F702A9C-12B4-D709-7050-16DFB289F93C}"/>
              </a:ext>
            </a:extLst>
          </p:cNvPr>
          <p:cNvSpPr/>
          <p:nvPr/>
        </p:nvSpPr>
        <p:spPr>
          <a:xfrm>
            <a:off x="7826171" y="1039330"/>
            <a:ext cx="54811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6" name="Chevron 25">
            <a:extLst>
              <a:ext uri="{FF2B5EF4-FFF2-40B4-BE49-F238E27FC236}">
                <a16:creationId xmlns:a16="http://schemas.microsoft.com/office/drawing/2014/main" id="{E0AAE229-111A-CF4B-A3F3-723290B59FF7}"/>
              </a:ext>
            </a:extLst>
          </p:cNvPr>
          <p:cNvSpPr/>
          <p:nvPr/>
        </p:nvSpPr>
        <p:spPr>
          <a:xfrm>
            <a:off x="8290548" y="1039330"/>
            <a:ext cx="41108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Chevron 10">
            <a:extLst>
              <a:ext uri="{FF2B5EF4-FFF2-40B4-BE49-F238E27FC236}">
                <a16:creationId xmlns:a16="http://schemas.microsoft.com/office/drawing/2014/main" id="{776EF02B-0201-D344-B015-912E9E16BDAC}"/>
              </a:ext>
            </a:extLst>
          </p:cNvPr>
          <p:cNvSpPr/>
          <p:nvPr/>
        </p:nvSpPr>
        <p:spPr>
          <a:xfrm>
            <a:off x="9618973" y="1039330"/>
            <a:ext cx="657741"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6" name="Chevron 15">
            <a:extLst>
              <a:ext uri="{FF2B5EF4-FFF2-40B4-BE49-F238E27FC236}">
                <a16:creationId xmlns:a16="http://schemas.microsoft.com/office/drawing/2014/main" id="{9AB95459-74F7-07A6-2362-05D707DE719B}"/>
              </a:ext>
            </a:extLst>
          </p:cNvPr>
          <p:cNvSpPr/>
          <p:nvPr/>
        </p:nvSpPr>
        <p:spPr>
          <a:xfrm>
            <a:off x="10189929" y="1039330"/>
            <a:ext cx="54811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31" name="Chevron 30">
            <a:extLst>
              <a:ext uri="{FF2B5EF4-FFF2-40B4-BE49-F238E27FC236}">
                <a16:creationId xmlns:a16="http://schemas.microsoft.com/office/drawing/2014/main" id="{A09C96CF-A28D-6B4E-A4BF-20E5641299CA}"/>
              </a:ext>
            </a:extLst>
          </p:cNvPr>
          <p:cNvSpPr/>
          <p:nvPr/>
        </p:nvSpPr>
        <p:spPr>
          <a:xfrm>
            <a:off x="10654307" y="1039330"/>
            <a:ext cx="41108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Tree>
    <p:extLst>
      <p:ext uri="{BB962C8B-B14F-4D97-AF65-F5344CB8AC3E}">
        <p14:creationId xmlns:p14="http://schemas.microsoft.com/office/powerpoint/2010/main" val="388076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231466260"/>
              </p:ext>
            </p:extLst>
          </p:nvPr>
        </p:nvGraphicFramePr>
        <p:xfrm>
          <a:off x="787790" y="1050352"/>
          <a:ext cx="10227213" cy="2524121"/>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24121">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fournis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12652</TotalTime>
  <Words>715</Words>
  <Application>Microsoft Office PowerPoint</Application>
  <PresentationFormat>Widescreen</PresentationFormat>
  <Paragraphs>95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210</cp:revision>
  <cp:lastPrinted>2024-02-20T23:48:17Z</cp:lastPrinted>
  <dcterms:created xsi:type="dcterms:W3CDTF">2021-07-07T23:54:57Z</dcterms:created>
  <dcterms:modified xsi:type="dcterms:W3CDTF">2024-11-13T08:49:42Z</dcterms:modified>
</cp:coreProperties>
</file>