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53" r:id="rId2"/>
    <p:sldId id="382" r:id="rId3"/>
    <p:sldId id="383"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6"/>
    <a:srgbClr val="DBF2A9"/>
    <a:srgbClr val="9AE7BD"/>
    <a:srgbClr val="C9F2DB"/>
    <a:srgbClr val="E4FAF1"/>
    <a:srgbClr val="E5F2CA"/>
    <a:srgbClr val="F2F9E1"/>
    <a:srgbClr val="FFE699"/>
    <a:srgbClr val="FFF2CC"/>
    <a:srgbClr val="FFDA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76" autoAdjust="0"/>
    <p:restoredTop sz="96058"/>
  </p:normalViewPr>
  <p:slideViewPr>
    <p:cSldViewPr snapToGrid="0" snapToObjects="1">
      <p:cViewPr varScale="1">
        <p:scale>
          <a:sx n="81" d="100"/>
          <a:sy n="81" d="100"/>
        </p:scale>
        <p:origin x="114" y="744"/>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1</a:t>
            </a:fld>
            <a:endParaRPr/>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693602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828828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11/13/2024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r.smartsheet.com/try-it?trp=18149"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36000">
              <a:schemeClr val="bg1"/>
            </a:gs>
            <a:gs pos="100000">
              <a:srgbClr val="DBF2A9"/>
            </a:gs>
          </a:gsLst>
          <a:lin ang="2700000" scaled="0"/>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93F1B0-D8E0-1318-EACD-C96140D00B6F}"/>
              </a:ext>
            </a:extLst>
          </p:cNvPr>
          <p:cNvSpPr txBox="1"/>
          <p:nvPr/>
        </p:nvSpPr>
        <p:spPr>
          <a:xfrm>
            <a:off x="249647" y="282533"/>
            <a:ext cx="6190909" cy="1077218"/>
          </a:xfrm>
          <a:prstGeom prst="rect">
            <a:avLst/>
          </a:prstGeom>
          <a:noFill/>
          <a:effectLst/>
        </p:spPr>
        <p:txBody>
          <a:bodyPr wrap="square" rtlCol="0">
            <a:spAutoFit/>
          </a:bodyPr>
          <a:lstStyle/>
          <a:p>
            <a:pPr rtl="0"/>
            <a:r>
              <a:rPr lang="fr-FR" sz="3200" b="1">
                <a:solidFill>
                  <a:schemeClr val="tx1">
                    <a:lumMod val="65000"/>
                    <a:lumOff val="35000"/>
                  </a:schemeClr>
                </a:solidFill>
                <a:latin typeface="Century Gothic" panose="020B0502020202020204" pitchFamily="34" charset="0"/>
              </a:rPr>
              <a:t>Modèle de diagramme basique pour PowerPoint</a:t>
            </a:r>
          </a:p>
        </p:txBody>
      </p:sp>
      <p:pic>
        <p:nvPicPr>
          <p:cNvPr id="33" name="Picture 32">
            <a:hlinkClick r:id="rId3"/>
            <a:extLst>
              <a:ext uri="{FF2B5EF4-FFF2-40B4-BE49-F238E27FC236}">
                <a16:creationId xmlns:a16="http://schemas.microsoft.com/office/drawing/2014/main" id="{4A18805D-093D-9D7D-D8FB-8A0263548A91}"/>
              </a:ext>
            </a:extLst>
          </p:cNvPr>
          <p:cNvPicPr>
            <a:picLocks noChangeAspect="1"/>
          </p:cNvPicPr>
          <p:nvPr/>
        </p:nvPicPr>
        <p:blipFill>
          <a:blip r:embed="rId4"/>
          <a:srcRect/>
          <a:stretch/>
        </p:blipFill>
        <p:spPr>
          <a:xfrm>
            <a:off x="8632454" y="298882"/>
            <a:ext cx="3264288" cy="649251"/>
          </a:xfrm>
          <a:prstGeom prst="rect">
            <a:avLst/>
          </a:prstGeom>
        </p:spPr>
      </p:pic>
      <p:sp>
        <p:nvSpPr>
          <p:cNvPr id="2" name="TextBox 1">
            <a:extLst>
              <a:ext uri="{FF2B5EF4-FFF2-40B4-BE49-F238E27FC236}">
                <a16:creationId xmlns:a16="http://schemas.microsoft.com/office/drawing/2014/main" id="{84690F8F-710E-1218-DB70-23E7DC32E840}"/>
              </a:ext>
            </a:extLst>
          </p:cNvPr>
          <p:cNvSpPr txBox="1"/>
          <p:nvPr/>
        </p:nvSpPr>
        <p:spPr>
          <a:xfrm>
            <a:off x="293143" y="1473715"/>
            <a:ext cx="4646991" cy="4855625"/>
          </a:xfrm>
          <a:prstGeom prst="rect">
            <a:avLst/>
          </a:prstGeom>
          <a:noFill/>
        </p:spPr>
        <p:txBody>
          <a:bodyPr wrap="square" rtlCol="0">
            <a:spAutoFit/>
          </a:bodyPr>
          <a:lstStyle/>
          <a:p>
            <a:pPr algn="l" rtl="0">
              <a:lnSpc>
                <a:spcPct val="150000"/>
              </a:lnSpc>
              <a:spcBef>
                <a:spcPts val="0"/>
              </a:spcBef>
              <a:spcAft>
                <a:spcPts val="0"/>
              </a:spcAft>
            </a:pPr>
            <a:r>
              <a:rPr lang="fr-FR" sz="1300" b="1" i="0" u="none" strike="noStrike" dirty="0">
                <a:solidFill>
                  <a:srgbClr val="000000"/>
                </a:solidFill>
                <a:effectLst/>
                <a:latin typeface="Century Gothic" panose="020B0502020202020204" pitchFamily="34" charset="0"/>
              </a:rPr>
              <a:t>Quand utiliser ce modèle : </a:t>
            </a:r>
            <a:r>
              <a:rPr lang="fr-FR" sz="1300" i="0" u="none" strike="noStrike" dirty="0">
                <a:solidFill>
                  <a:srgbClr val="000000"/>
                </a:solidFill>
                <a:effectLst/>
                <a:latin typeface="Century Gothic" panose="020B0502020202020204" pitchFamily="34" charset="0"/>
              </a:rPr>
              <a:t>utilisez ce modèle de diagramme basique pour PowerPoint lorsque vous avez besoin de simplifier des idées complexes pour effectuer des présentations ou de représenter des tâches et des décisions simples. Il est idéal pour visualiser les étapes et les conséquences de base d’un processus et permettre à votre public de suivre facilement. </a:t>
            </a:r>
          </a:p>
          <a:p>
            <a:pPr algn="l" rtl="0">
              <a:lnSpc>
                <a:spcPct val="150000"/>
              </a:lnSpc>
              <a:spcBef>
                <a:spcPts val="0"/>
              </a:spcBef>
              <a:spcAft>
                <a:spcPts val="0"/>
              </a:spcAft>
            </a:pPr>
            <a:r>
              <a:rPr lang="fr-FR" sz="1300" i="0" u="none" strike="noStrike" dirty="0">
                <a:solidFill>
                  <a:srgbClr val="000000"/>
                </a:solidFill>
                <a:effectLst/>
                <a:latin typeface="Century Gothic" panose="020B0502020202020204" pitchFamily="34" charset="0"/>
              </a:rPr>
              <a:t>  </a:t>
            </a:r>
          </a:p>
          <a:p>
            <a:pPr algn="l" rtl="0">
              <a:lnSpc>
                <a:spcPct val="150000"/>
              </a:lnSpc>
              <a:spcBef>
                <a:spcPts val="0"/>
              </a:spcBef>
              <a:spcAft>
                <a:spcPts val="0"/>
              </a:spcAft>
            </a:pPr>
            <a:r>
              <a:rPr lang="fr-FR" sz="1300" b="1" i="0" u="none" strike="noStrike" dirty="0">
                <a:solidFill>
                  <a:srgbClr val="000000"/>
                </a:solidFill>
                <a:effectLst/>
                <a:latin typeface="Century Gothic" panose="020B0502020202020204" pitchFamily="34" charset="0"/>
              </a:rPr>
              <a:t>Fonctionnalités notables du modèle : </a:t>
            </a:r>
            <a:r>
              <a:rPr lang="fr-FR" sz="1300" i="0" u="none" strike="noStrike" dirty="0">
                <a:solidFill>
                  <a:srgbClr val="000000"/>
                </a:solidFill>
                <a:effectLst/>
                <a:latin typeface="Century Gothic" panose="020B0502020202020204" pitchFamily="34" charset="0"/>
              </a:rPr>
              <a:t>ce modèle de diagramme basique pour PowerPoint se distingue par sa présentation claire et facile à suivre et sa conception personnalisable, ce qui vous permet de l’adapter sans effort à vos besoins spécifiques. Son interface conviviale garantit que même si vous n’avez pas d’expérience préalable, vous pouvez créer des diagrammes efficaces. </a:t>
            </a:r>
          </a:p>
        </p:txBody>
      </p:sp>
      <p:pic>
        <p:nvPicPr>
          <p:cNvPr id="7" name="Picture 6">
            <a:extLst>
              <a:ext uri="{FF2B5EF4-FFF2-40B4-BE49-F238E27FC236}">
                <a16:creationId xmlns:a16="http://schemas.microsoft.com/office/drawing/2014/main" id="{C1B028CC-25B9-7F56-5803-4FF41E07A98F}"/>
              </a:ext>
            </a:extLst>
          </p:cNvPr>
          <p:cNvPicPr>
            <a:picLocks noChangeAspect="1"/>
          </p:cNvPicPr>
          <p:nvPr/>
        </p:nvPicPr>
        <p:blipFill>
          <a:blip r:embed="rId5"/>
          <a:srcRect/>
          <a:stretch/>
        </p:blipFill>
        <p:spPr>
          <a:xfrm>
            <a:off x="5101883" y="1592478"/>
            <a:ext cx="6794859" cy="3822108"/>
          </a:xfrm>
          <a:prstGeom prst="rect">
            <a:avLst/>
          </a:prstGeom>
          <a:effectLst>
            <a:outerShdw blurRad="101157" dist="38100" dir="2700000" algn="tl" rotWithShape="0">
              <a:prstClr val="black">
                <a:alpha val="40000"/>
              </a:prstClr>
            </a:outerShdw>
          </a:effectLst>
        </p:spPr>
      </p:pic>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rgbClr val="DBF2A9"/>
            </a:gs>
          </a:gsLst>
          <a:lin ang="2700000" scaled="0"/>
        </a:gra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B52886F-B031-15BC-4AFB-864EA60DA8BF}"/>
              </a:ext>
            </a:extLst>
          </p:cNvPr>
          <p:cNvGraphicFramePr>
            <a:graphicFrameLocks noGrp="1"/>
          </p:cNvGraphicFramePr>
          <p:nvPr>
            <p:extLst>
              <p:ext uri="{D42A27DB-BD31-4B8C-83A1-F6EECF244321}">
                <p14:modId xmlns:p14="http://schemas.microsoft.com/office/powerpoint/2010/main" val="536156676"/>
              </p:ext>
            </p:extLst>
          </p:nvPr>
        </p:nvGraphicFramePr>
        <p:xfrm>
          <a:off x="256540" y="176704"/>
          <a:ext cx="11643359" cy="698500"/>
        </p:xfrm>
        <a:graphic>
          <a:graphicData uri="http://schemas.openxmlformats.org/drawingml/2006/table">
            <a:tbl>
              <a:tblPr>
                <a:tableStyleId>{5C22544A-7EE6-4342-B048-85BDC9FD1C3A}</a:tableStyleId>
              </a:tblPr>
              <a:tblGrid>
                <a:gridCol w="7863730">
                  <a:extLst>
                    <a:ext uri="{9D8B030D-6E8A-4147-A177-3AD203B41FA5}">
                      <a16:colId xmlns:a16="http://schemas.microsoft.com/office/drawing/2014/main" val="684787995"/>
                    </a:ext>
                  </a:extLst>
                </a:gridCol>
                <a:gridCol w="2474843">
                  <a:extLst>
                    <a:ext uri="{9D8B030D-6E8A-4147-A177-3AD203B41FA5}">
                      <a16:colId xmlns:a16="http://schemas.microsoft.com/office/drawing/2014/main" val="1194938607"/>
                    </a:ext>
                  </a:extLst>
                </a:gridCol>
                <a:gridCol w="1304786">
                  <a:extLst>
                    <a:ext uri="{9D8B030D-6E8A-4147-A177-3AD203B41FA5}">
                      <a16:colId xmlns:a16="http://schemas.microsoft.com/office/drawing/2014/main" val="2473674201"/>
                    </a:ext>
                  </a:extLst>
                </a:gridCol>
              </a:tblGrid>
              <a:tr h="254000">
                <a:tc>
                  <a:txBody>
                    <a:bodyPr/>
                    <a:lstStyle/>
                    <a:p>
                      <a:pPr algn="l" rtl="0" fontAlgn="ctr"/>
                      <a:r>
                        <a:rPr lang="fr-FR" sz="900" u="none" strike="noStrike">
                          <a:solidFill>
                            <a:schemeClr val="tx1">
                              <a:lumMod val="65000"/>
                              <a:lumOff val="35000"/>
                            </a:schemeClr>
                          </a:solidFill>
                          <a:effectLst/>
                          <a:latin typeface="Century Gothic" panose="020B0502020202020204" pitchFamily="34" charset="0"/>
                        </a:rPr>
                        <a:t>   PROCESSUS</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fr-FR" sz="900" u="none" strike="noStrike">
                          <a:solidFill>
                            <a:schemeClr val="tx1">
                              <a:lumMod val="65000"/>
                              <a:lumOff val="35000"/>
                            </a:schemeClr>
                          </a:solidFill>
                          <a:effectLst/>
                          <a:latin typeface="Century Gothic" panose="020B0502020202020204" pitchFamily="34" charset="0"/>
                        </a:rPr>
                        <a:t>AUTEUR</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fr-FR" sz="900" u="none" strike="noStrike">
                          <a:solidFill>
                            <a:schemeClr val="tx1">
                              <a:lumMod val="65000"/>
                              <a:lumOff val="35000"/>
                            </a:schemeClr>
                          </a:solidFill>
                          <a:effectLst/>
                          <a:latin typeface="Century Gothic" panose="020B0502020202020204" pitchFamily="34" charset="0"/>
                        </a:rPr>
                        <a:t>DATE</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5995443"/>
                  </a:ext>
                </a:extLst>
              </a:tr>
              <a:tr h="444500">
                <a:tc>
                  <a:txBody>
                    <a:bodyPr/>
                    <a:lstStyle/>
                    <a:p>
                      <a:pPr algn="l" rtl="0" fontAlgn="ctr"/>
                      <a:r>
                        <a:rPr lang="fr-FR" sz="1800" u="none" strike="noStrike">
                          <a:effectLst/>
                          <a:latin typeface="Century Gothic" panose="020B0502020202020204" pitchFamily="34" charset="0"/>
                        </a:rPr>
                        <a:t>Intitulé du processus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fr-FR" sz="1300" b="0" i="0" u="none" strike="noStrike">
                          <a:solidFill>
                            <a:schemeClr val="tx1"/>
                          </a:solidFill>
                          <a:effectLst/>
                          <a:latin typeface="Century Gothic" panose="020B0502020202020204" pitchFamily="34" charset="0"/>
                        </a:rPr>
                        <a:t>Leigh Gibbs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rtl="0" fontAlgn="ctr"/>
                      <a:r>
                        <a:rPr lang="fr-FR" sz="1300" u="none" strike="noStrike">
                          <a:solidFill>
                            <a:schemeClr val="tx1"/>
                          </a:solidFill>
                          <a:effectLst/>
                          <a:latin typeface="Century Gothic" panose="020B0502020202020204" pitchFamily="34" charset="0"/>
                        </a:rPr>
                        <a:t>00/00/0000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E6E6E6"/>
                    </a:solidFill>
                  </a:tcPr>
                </a:tc>
                <a:extLst>
                  <a:ext uri="{0D108BD9-81ED-4DB2-BD59-A6C34878D82A}">
                    <a16:rowId xmlns:a16="http://schemas.microsoft.com/office/drawing/2014/main" val="3933300914"/>
                  </a:ext>
                </a:extLst>
              </a:tr>
            </a:tbl>
          </a:graphicData>
        </a:graphic>
      </p:graphicFrame>
      <p:sp>
        <p:nvSpPr>
          <p:cNvPr id="8" name="AutoShape 167">
            <a:extLst>
              <a:ext uri="{FF2B5EF4-FFF2-40B4-BE49-F238E27FC236}">
                <a16:creationId xmlns:a16="http://schemas.microsoft.com/office/drawing/2014/main" id="{9BF3544B-B6E6-92DD-8664-A3478865D953}"/>
              </a:ext>
            </a:extLst>
          </p:cNvPr>
          <p:cNvSpPr>
            <a:spLocks noChangeArrowheads="1"/>
          </p:cNvSpPr>
          <p:nvPr/>
        </p:nvSpPr>
        <p:spPr bwMode="auto">
          <a:xfrm>
            <a:off x="2183601" y="1575238"/>
            <a:ext cx="1890213" cy="901877"/>
          </a:xfrm>
          <a:prstGeom prst="roundRect">
            <a:avLst>
              <a:gd name="adj" fmla="val 50000"/>
            </a:avLst>
          </a:prstGeom>
          <a:solidFill>
            <a:srgbClr val="DBF2A9"/>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300" b="0" i="0" u="none" strike="noStrike" baseline="0">
                <a:solidFill>
                  <a:srgbClr val="000000"/>
                </a:solidFill>
                <a:latin typeface="Century Gothic" charset="0"/>
                <a:ea typeface="Century Gothic" charset="0"/>
                <a:cs typeface="Century Gothic" charset="0"/>
              </a:rPr>
              <a:t>DÉBUT</a:t>
            </a:r>
          </a:p>
          <a:p>
            <a:pPr algn="ctr" rtl="0">
              <a:defRPr sz="1000"/>
            </a:pPr>
            <a:r>
              <a:rPr lang="fr-FR" sz="1300" b="0" i="0" u="none" strike="noStrike" baseline="0">
                <a:solidFill>
                  <a:srgbClr val="000000"/>
                </a:solidFill>
                <a:latin typeface="Century Gothic" charset="0"/>
                <a:ea typeface="Century Gothic" charset="0"/>
                <a:cs typeface="Century Gothic" charset="0"/>
              </a:rPr>
              <a:t>du processus.</a:t>
            </a:r>
          </a:p>
        </p:txBody>
      </p:sp>
      <p:cxnSp>
        <p:nvCxnSpPr>
          <p:cNvPr id="9" name="Straight Arrow Connector 8">
            <a:extLst>
              <a:ext uri="{FF2B5EF4-FFF2-40B4-BE49-F238E27FC236}">
                <a16:creationId xmlns:a16="http://schemas.microsoft.com/office/drawing/2014/main" id="{D09E6CEE-9896-AACC-3EE1-B59002FAA63D}"/>
              </a:ext>
            </a:extLst>
          </p:cNvPr>
          <p:cNvCxnSpPr/>
          <p:nvPr/>
        </p:nvCxnSpPr>
        <p:spPr>
          <a:xfrm>
            <a:off x="3128708" y="2558125"/>
            <a:ext cx="0" cy="533567"/>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8" name="Text Box 174">
            <a:extLst>
              <a:ext uri="{FF2B5EF4-FFF2-40B4-BE49-F238E27FC236}">
                <a16:creationId xmlns:a16="http://schemas.microsoft.com/office/drawing/2014/main" id="{727CCDBD-B318-1849-944B-2525A524874A}"/>
              </a:ext>
            </a:extLst>
          </p:cNvPr>
          <p:cNvSpPr txBox="1">
            <a:spLocks noChangeArrowheads="1"/>
          </p:cNvSpPr>
          <p:nvPr/>
        </p:nvSpPr>
        <p:spPr bwMode="auto">
          <a:xfrm>
            <a:off x="326090" y="1814991"/>
            <a:ext cx="1586058" cy="45833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1100" b="0" i="0" u="none" strike="noStrike" baseline="0">
                <a:solidFill>
                  <a:schemeClr val="accent5">
                    <a:lumMod val="75000"/>
                  </a:schemeClr>
                </a:solidFill>
                <a:latin typeface="Century Gothic" charset="0"/>
                <a:ea typeface="Century Gothic" charset="0"/>
                <a:cs typeface="Century Gothic" charset="0"/>
              </a:rPr>
              <a:t>OVALE : </a:t>
            </a:r>
          </a:p>
          <a:p>
            <a:pPr algn="l" rtl="0">
              <a:defRPr sz="1000"/>
            </a:pPr>
            <a:r>
              <a:rPr lang="fr-FR" sz="1100" b="0" i="0" u="none" strike="noStrike" baseline="0">
                <a:solidFill>
                  <a:schemeClr val="accent5">
                    <a:lumMod val="75000"/>
                  </a:schemeClr>
                </a:solidFill>
                <a:latin typeface="Century Gothic" charset="0"/>
                <a:ea typeface="Century Gothic" charset="0"/>
                <a:cs typeface="Century Gothic" charset="0"/>
              </a:rPr>
              <a:t>début/fin</a:t>
            </a:r>
          </a:p>
        </p:txBody>
      </p:sp>
      <p:sp>
        <p:nvSpPr>
          <p:cNvPr id="19" name="AutoShape 166">
            <a:extLst>
              <a:ext uri="{FF2B5EF4-FFF2-40B4-BE49-F238E27FC236}">
                <a16:creationId xmlns:a16="http://schemas.microsoft.com/office/drawing/2014/main" id="{325E16D4-D3D3-2E4C-8C19-7C9112A65DC8}"/>
              </a:ext>
            </a:extLst>
          </p:cNvPr>
          <p:cNvSpPr>
            <a:spLocks noChangeArrowheads="1"/>
          </p:cNvSpPr>
          <p:nvPr/>
        </p:nvSpPr>
        <p:spPr bwMode="auto">
          <a:xfrm>
            <a:off x="2199622" y="3220039"/>
            <a:ext cx="1890213" cy="909872"/>
          </a:xfrm>
          <a:prstGeom prst="flowChartProcess">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300" b="0" i="0" u="none" strike="noStrike" baseline="0">
                <a:solidFill>
                  <a:srgbClr val="000000"/>
                </a:solidFill>
                <a:latin typeface="Century Gothic" charset="0"/>
                <a:ea typeface="Century Gothic" charset="0"/>
                <a:cs typeface="Century Gothic" charset="0"/>
              </a:rPr>
              <a:t>Saisir les détails de la commande client.</a:t>
            </a:r>
          </a:p>
        </p:txBody>
      </p:sp>
      <p:sp>
        <p:nvSpPr>
          <p:cNvPr id="20" name="Text Box 174">
            <a:extLst>
              <a:ext uri="{FF2B5EF4-FFF2-40B4-BE49-F238E27FC236}">
                <a16:creationId xmlns:a16="http://schemas.microsoft.com/office/drawing/2014/main" id="{3EB4E3C1-5C75-CC43-AB39-8F1335C3B1A5}"/>
              </a:ext>
            </a:extLst>
          </p:cNvPr>
          <p:cNvSpPr txBox="1">
            <a:spLocks noChangeArrowheads="1"/>
          </p:cNvSpPr>
          <p:nvPr/>
        </p:nvSpPr>
        <p:spPr bwMode="auto">
          <a:xfrm>
            <a:off x="358132" y="3441812"/>
            <a:ext cx="1265642" cy="45833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1100" b="0" i="0" u="none" strike="noStrike" baseline="0">
                <a:solidFill>
                  <a:schemeClr val="accent5">
                    <a:lumMod val="75000"/>
                  </a:schemeClr>
                </a:solidFill>
                <a:latin typeface="Century Gothic" charset="0"/>
                <a:ea typeface="Century Gothic" charset="0"/>
                <a:cs typeface="Century Gothic" charset="0"/>
              </a:rPr>
              <a:t>RECTANGLE : </a:t>
            </a:r>
          </a:p>
          <a:p>
            <a:pPr algn="l" rtl="0">
              <a:defRPr sz="1000"/>
            </a:pPr>
            <a:r>
              <a:rPr lang="fr-FR" sz="1100" b="0" i="0" u="none" strike="noStrike" baseline="0">
                <a:solidFill>
                  <a:schemeClr val="accent5">
                    <a:lumMod val="75000"/>
                  </a:schemeClr>
                </a:solidFill>
                <a:latin typeface="Century Gothic" charset="0"/>
                <a:ea typeface="Century Gothic" charset="0"/>
                <a:cs typeface="Century Gothic" charset="0"/>
              </a:rPr>
              <a:t>étape du processus</a:t>
            </a:r>
          </a:p>
        </p:txBody>
      </p:sp>
      <p:sp>
        <p:nvSpPr>
          <p:cNvPr id="21" name="AutoShape 169">
            <a:extLst>
              <a:ext uri="{FF2B5EF4-FFF2-40B4-BE49-F238E27FC236}">
                <a16:creationId xmlns:a16="http://schemas.microsoft.com/office/drawing/2014/main" id="{31C08950-B90B-AB4E-9780-EBCC5AEC8D78}"/>
              </a:ext>
            </a:extLst>
          </p:cNvPr>
          <p:cNvSpPr>
            <a:spLocks noChangeArrowheads="1"/>
          </p:cNvSpPr>
          <p:nvPr/>
        </p:nvSpPr>
        <p:spPr bwMode="auto">
          <a:xfrm>
            <a:off x="5500805" y="4886828"/>
            <a:ext cx="3051060" cy="901877"/>
          </a:xfrm>
          <a:prstGeom prst="flowChartInputOutput">
            <a:avLst/>
          </a:prstGeom>
          <a:solidFill>
            <a:schemeClr val="bg2"/>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300" b="0" i="0" u="none" strike="noStrike" baseline="0">
                <a:solidFill>
                  <a:srgbClr val="000000"/>
                </a:solidFill>
                <a:latin typeface="Century Gothic" charset="0"/>
                <a:ea typeface="Century Gothic" charset="0"/>
                <a:cs typeface="Century Gothic" charset="0"/>
              </a:rPr>
              <a:t>Récupérer le profil client existant.</a:t>
            </a:r>
          </a:p>
        </p:txBody>
      </p:sp>
      <p:sp>
        <p:nvSpPr>
          <p:cNvPr id="22" name="AutoShape 168">
            <a:extLst>
              <a:ext uri="{FF2B5EF4-FFF2-40B4-BE49-F238E27FC236}">
                <a16:creationId xmlns:a16="http://schemas.microsoft.com/office/drawing/2014/main" id="{222853AC-8386-CD40-90AD-D2F172B5EF18}"/>
              </a:ext>
            </a:extLst>
          </p:cNvPr>
          <p:cNvSpPr>
            <a:spLocks noChangeArrowheads="1"/>
          </p:cNvSpPr>
          <p:nvPr/>
        </p:nvSpPr>
        <p:spPr bwMode="auto">
          <a:xfrm>
            <a:off x="1719899" y="4650270"/>
            <a:ext cx="2881806" cy="1374993"/>
          </a:xfrm>
          <a:prstGeom prst="flowChartDecision">
            <a:avLst/>
          </a:prstGeom>
          <a:solidFill>
            <a:srgbClr val="BFEEEA"/>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300" b="0" i="0" u="none" strike="noStrike" baseline="0">
                <a:solidFill>
                  <a:srgbClr val="000000"/>
                </a:solidFill>
                <a:latin typeface="Century Gothic" charset="0"/>
                <a:ea typeface="Century Gothic" charset="0"/>
                <a:cs typeface="Century Gothic" charset="0"/>
              </a:rPr>
              <a:t>Les informations client sont-elles complètes ?</a:t>
            </a:r>
          </a:p>
        </p:txBody>
      </p:sp>
      <p:sp>
        <p:nvSpPr>
          <p:cNvPr id="23" name="Text Box 173">
            <a:extLst>
              <a:ext uri="{FF2B5EF4-FFF2-40B4-BE49-F238E27FC236}">
                <a16:creationId xmlns:a16="http://schemas.microsoft.com/office/drawing/2014/main" id="{84A4BDFB-8E80-8D46-A4C4-6E3D3CA3C0A1}"/>
              </a:ext>
            </a:extLst>
          </p:cNvPr>
          <p:cNvSpPr txBox="1">
            <a:spLocks noChangeArrowheads="1"/>
          </p:cNvSpPr>
          <p:nvPr/>
        </p:nvSpPr>
        <p:spPr bwMode="auto">
          <a:xfrm>
            <a:off x="1067131" y="5108601"/>
            <a:ext cx="758192" cy="45833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100" b="1" i="0" u="none" strike="noStrike" baseline="0">
                <a:solidFill>
                  <a:schemeClr val="tx1">
                    <a:lumMod val="75000"/>
                    <a:lumOff val="25000"/>
                  </a:schemeClr>
                </a:solidFill>
                <a:latin typeface="Century Gothic" charset="0"/>
                <a:ea typeface="Century Gothic" charset="0"/>
                <a:cs typeface="Century Gothic" charset="0"/>
              </a:rPr>
              <a:t>NON</a:t>
            </a:r>
          </a:p>
        </p:txBody>
      </p:sp>
      <p:sp>
        <p:nvSpPr>
          <p:cNvPr id="27" name="Text Box 174">
            <a:extLst>
              <a:ext uri="{FF2B5EF4-FFF2-40B4-BE49-F238E27FC236}">
                <a16:creationId xmlns:a16="http://schemas.microsoft.com/office/drawing/2014/main" id="{55CEFCCA-67AA-7541-8D79-9F84BECBFDB7}"/>
              </a:ext>
            </a:extLst>
          </p:cNvPr>
          <p:cNvSpPr txBox="1">
            <a:spLocks noChangeArrowheads="1"/>
          </p:cNvSpPr>
          <p:nvPr/>
        </p:nvSpPr>
        <p:spPr bwMode="auto">
          <a:xfrm>
            <a:off x="4546411" y="5108601"/>
            <a:ext cx="720613" cy="45833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100" b="1" i="0" u="none" strike="noStrike" baseline="0">
                <a:solidFill>
                  <a:schemeClr val="tx1">
                    <a:lumMod val="75000"/>
                    <a:lumOff val="25000"/>
                  </a:schemeClr>
                </a:solidFill>
                <a:latin typeface="Century Gothic" charset="0"/>
                <a:ea typeface="Century Gothic" charset="0"/>
                <a:cs typeface="Century Gothic" charset="0"/>
              </a:rPr>
              <a:t>OUI</a:t>
            </a:r>
          </a:p>
        </p:txBody>
      </p:sp>
      <p:cxnSp>
        <p:nvCxnSpPr>
          <p:cNvPr id="28" name="Straight Arrow Connector 27">
            <a:extLst>
              <a:ext uri="{FF2B5EF4-FFF2-40B4-BE49-F238E27FC236}">
                <a16:creationId xmlns:a16="http://schemas.microsoft.com/office/drawing/2014/main" id="{7CF417C9-4B0E-1147-8CDA-FA1CDB44F81C}"/>
              </a:ext>
            </a:extLst>
          </p:cNvPr>
          <p:cNvCxnSpPr/>
          <p:nvPr/>
        </p:nvCxnSpPr>
        <p:spPr>
          <a:xfrm flipV="1">
            <a:off x="5202941" y="5334990"/>
            <a:ext cx="369057" cy="5553"/>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9" name="Straight Arrow Connector 67">
            <a:extLst>
              <a:ext uri="{FF2B5EF4-FFF2-40B4-BE49-F238E27FC236}">
                <a16:creationId xmlns:a16="http://schemas.microsoft.com/office/drawing/2014/main" id="{B555CD56-B157-5240-838C-E5F4233191DD}"/>
              </a:ext>
            </a:extLst>
          </p:cNvPr>
          <p:cNvCxnSpPr>
            <a:stCxn id="23" idx="0"/>
          </p:cNvCxnSpPr>
          <p:nvPr/>
        </p:nvCxnSpPr>
        <p:spPr>
          <a:xfrm rot="5400000" flipH="1" flipV="1">
            <a:off x="920414" y="4052785"/>
            <a:ext cx="1581631" cy="530003"/>
          </a:xfrm>
          <a:prstGeom prst="curvedConnector3">
            <a:avLst>
              <a:gd name="adj1" fmla="val 100603"/>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30" name="AutoShape 166">
            <a:extLst>
              <a:ext uri="{FF2B5EF4-FFF2-40B4-BE49-F238E27FC236}">
                <a16:creationId xmlns:a16="http://schemas.microsoft.com/office/drawing/2014/main" id="{4060487A-16FA-5B41-AF85-D08387B407DD}"/>
              </a:ext>
            </a:extLst>
          </p:cNvPr>
          <p:cNvSpPr>
            <a:spLocks noChangeArrowheads="1"/>
          </p:cNvSpPr>
          <p:nvPr/>
        </p:nvSpPr>
        <p:spPr bwMode="auto">
          <a:xfrm>
            <a:off x="6081228" y="3220039"/>
            <a:ext cx="1890213" cy="909872"/>
          </a:xfrm>
          <a:prstGeom prst="flowChartProcess">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300" b="0" i="0" u="none" strike="noStrike" baseline="0">
                <a:solidFill>
                  <a:srgbClr val="000000"/>
                </a:solidFill>
                <a:latin typeface="Century Gothic" charset="0"/>
                <a:ea typeface="Century Gothic" charset="0"/>
                <a:cs typeface="Century Gothic" charset="0"/>
              </a:rPr>
              <a:t>Mettre à jour la base de données des commandes avec la nouvelle commande.</a:t>
            </a:r>
          </a:p>
        </p:txBody>
      </p:sp>
      <p:cxnSp>
        <p:nvCxnSpPr>
          <p:cNvPr id="32" name="Straight Arrow Connector 31">
            <a:extLst>
              <a:ext uri="{FF2B5EF4-FFF2-40B4-BE49-F238E27FC236}">
                <a16:creationId xmlns:a16="http://schemas.microsoft.com/office/drawing/2014/main" id="{DC938A25-8C3C-4943-B60A-8FC92D610673}"/>
              </a:ext>
            </a:extLst>
          </p:cNvPr>
          <p:cNvCxnSpPr/>
          <p:nvPr/>
        </p:nvCxnSpPr>
        <p:spPr>
          <a:xfrm flipV="1">
            <a:off x="7026335" y="4285197"/>
            <a:ext cx="0" cy="491443"/>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9E43CD6-FCCC-674A-B971-74F2748AD34B}"/>
              </a:ext>
            </a:extLst>
          </p:cNvPr>
          <p:cNvCxnSpPr/>
          <p:nvPr/>
        </p:nvCxnSpPr>
        <p:spPr>
          <a:xfrm>
            <a:off x="3160749" y="4172867"/>
            <a:ext cx="0" cy="365072"/>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34" name="Text Box 174">
            <a:extLst>
              <a:ext uri="{FF2B5EF4-FFF2-40B4-BE49-F238E27FC236}">
                <a16:creationId xmlns:a16="http://schemas.microsoft.com/office/drawing/2014/main" id="{DB1912AE-E158-F745-90C5-EAC591CC5EB0}"/>
              </a:ext>
            </a:extLst>
          </p:cNvPr>
          <p:cNvSpPr txBox="1">
            <a:spLocks noChangeArrowheads="1"/>
          </p:cNvSpPr>
          <p:nvPr/>
        </p:nvSpPr>
        <p:spPr bwMode="auto">
          <a:xfrm>
            <a:off x="2681146" y="6153734"/>
            <a:ext cx="1057372" cy="45833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1100" b="0" i="0" u="none" strike="noStrike" baseline="0">
                <a:solidFill>
                  <a:schemeClr val="accent5">
                    <a:lumMod val="75000"/>
                  </a:schemeClr>
                </a:solidFill>
                <a:latin typeface="Century Gothic" charset="0"/>
                <a:ea typeface="Century Gothic" charset="0"/>
                <a:cs typeface="Century Gothic" charset="0"/>
              </a:rPr>
              <a:t>LOSANGE : </a:t>
            </a:r>
          </a:p>
          <a:p>
            <a:pPr algn="l" rtl="0">
              <a:defRPr sz="1000"/>
            </a:pPr>
            <a:r>
              <a:rPr lang="fr-FR" sz="1100" b="0" i="0" u="none" strike="noStrike" baseline="0">
                <a:solidFill>
                  <a:schemeClr val="accent5">
                    <a:lumMod val="75000"/>
                  </a:schemeClr>
                </a:solidFill>
                <a:latin typeface="Century Gothic" charset="0"/>
                <a:ea typeface="Century Gothic" charset="0"/>
                <a:cs typeface="Century Gothic" charset="0"/>
              </a:rPr>
              <a:t>décision</a:t>
            </a:r>
          </a:p>
        </p:txBody>
      </p:sp>
      <p:sp>
        <p:nvSpPr>
          <p:cNvPr id="35" name="Text Box 174">
            <a:extLst>
              <a:ext uri="{FF2B5EF4-FFF2-40B4-BE49-F238E27FC236}">
                <a16:creationId xmlns:a16="http://schemas.microsoft.com/office/drawing/2014/main" id="{56702766-1408-2C48-B6F0-1B692EB35FBA}"/>
              </a:ext>
            </a:extLst>
          </p:cNvPr>
          <p:cNvSpPr txBox="1">
            <a:spLocks noChangeArrowheads="1"/>
          </p:cNvSpPr>
          <p:nvPr/>
        </p:nvSpPr>
        <p:spPr bwMode="auto">
          <a:xfrm>
            <a:off x="6189699" y="6153734"/>
            <a:ext cx="1682183" cy="45833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1100" b="0" i="0" u="none" strike="noStrike" baseline="0">
                <a:solidFill>
                  <a:schemeClr val="accent5">
                    <a:lumMod val="75000"/>
                  </a:schemeClr>
                </a:solidFill>
                <a:latin typeface="Century Gothic" charset="0"/>
                <a:ea typeface="Century Gothic" charset="0"/>
                <a:cs typeface="Century Gothic" charset="0"/>
              </a:rPr>
              <a:t>PARALLÉLOGRAMME : </a:t>
            </a:r>
          </a:p>
          <a:p>
            <a:pPr algn="l" rtl="0">
              <a:defRPr sz="1000"/>
            </a:pPr>
            <a:r>
              <a:rPr lang="fr-FR" sz="1100" b="0" i="0" u="none" strike="noStrike" baseline="0">
                <a:solidFill>
                  <a:schemeClr val="accent5">
                    <a:lumMod val="75000"/>
                  </a:schemeClr>
                </a:solidFill>
                <a:latin typeface="Century Gothic" charset="0"/>
                <a:ea typeface="Century Gothic" charset="0"/>
                <a:cs typeface="Century Gothic" charset="0"/>
              </a:rPr>
              <a:t>Entrée/sortie</a:t>
            </a:r>
          </a:p>
        </p:txBody>
      </p:sp>
      <p:sp>
        <p:nvSpPr>
          <p:cNvPr id="36" name="AutoShape 168">
            <a:extLst>
              <a:ext uri="{FF2B5EF4-FFF2-40B4-BE49-F238E27FC236}">
                <a16:creationId xmlns:a16="http://schemas.microsoft.com/office/drawing/2014/main" id="{C5DA71B6-F08A-594A-9CF4-734742AC2EEC}"/>
              </a:ext>
            </a:extLst>
          </p:cNvPr>
          <p:cNvSpPr>
            <a:spLocks noChangeArrowheads="1"/>
          </p:cNvSpPr>
          <p:nvPr/>
        </p:nvSpPr>
        <p:spPr bwMode="auto">
          <a:xfrm>
            <a:off x="5585432" y="1210166"/>
            <a:ext cx="2881806" cy="1374993"/>
          </a:xfrm>
          <a:prstGeom prst="flowChartDecision">
            <a:avLst/>
          </a:prstGeom>
          <a:solidFill>
            <a:srgbClr val="BFEEEA"/>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300" b="0" i="0" u="none" strike="noStrike" baseline="0">
                <a:solidFill>
                  <a:srgbClr val="000000"/>
                </a:solidFill>
                <a:latin typeface="Century Gothic" charset="0"/>
                <a:ea typeface="Century Gothic" charset="0"/>
                <a:cs typeface="Century Gothic" charset="0"/>
              </a:rPr>
              <a:t>Confirmer la réception du paiement.</a:t>
            </a:r>
          </a:p>
        </p:txBody>
      </p:sp>
      <p:sp>
        <p:nvSpPr>
          <p:cNvPr id="37" name="Text Box 174">
            <a:extLst>
              <a:ext uri="{FF2B5EF4-FFF2-40B4-BE49-F238E27FC236}">
                <a16:creationId xmlns:a16="http://schemas.microsoft.com/office/drawing/2014/main" id="{DF9D333C-35D5-BB4D-9DBA-95530A4C8428}"/>
              </a:ext>
            </a:extLst>
          </p:cNvPr>
          <p:cNvSpPr txBox="1">
            <a:spLocks noChangeArrowheads="1"/>
          </p:cNvSpPr>
          <p:nvPr/>
        </p:nvSpPr>
        <p:spPr bwMode="auto">
          <a:xfrm>
            <a:off x="7842609" y="2207094"/>
            <a:ext cx="720613" cy="45833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100" b="1" i="0" u="none" strike="noStrike" baseline="0">
                <a:solidFill>
                  <a:schemeClr val="tx1">
                    <a:lumMod val="75000"/>
                    <a:lumOff val="25000"/>
                  </a:schemeClr>
                </a:solidFill>
                <a:latin typeface="Century Gothic" charset="0"/>
                <a:ea typeface="Century Gothic" charset="0"/>
                <a:cs typeface="Century Gothic" charset="0"/>
              </a:rPr>
              <a:t>OUI</a:t>
            </a:r>
          </a:p>
        </p:txBody>
      </p:sp>
      <p:cxnSp>
        <p:nvCxnSpPr>
          <p:cNvPr id="38" name="Straight Arrow Connector 37">
            <a:extLst>
              <a:ext uri="{FF2B5EF4-FFF2-40B4-BE49-F238E27FC236}">
                <a16:creationId xmlns:a16="http://schemas.microsoft.com/office/drawing/2014/main" id="{412ED701-00E6-884F-96FB-F09B8053B9CB}"/>
              </a:ext>
            </a:extLst>
          </p:cNvPr>
          <p:cNvCxnSpPr/>
          <p:nvPr/>
        </p:nvCxnSpPr>
        <p:spPr>
          <a:xfrm>
            <a:off x="8435055" y="2576668"/>
            <a:ext cx="878697" cy="543106"/>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39" name="Text Box 174">
            <a:extLst>
              <a:ext uri="{FF2B5EF4-FFF2-40B4-BE49-F238E27FC236}">
                <a16:creationId xmlns:a16="http://schemas.microsoft.com/office/drawing/2014/main" id="{D0A79C0E-F416-C04E-A910-0D1C03782185}"/>
              </a:ext>
            </a:extLst>
          </p:cNvPr>
          <p:cNvSpPr txBox="1">
            <a:spLocks noChangeArrowheads="1"/>
          </p:cNvSpPr>
          <p:nvPr/>
        </p:nvSpPr>
        <p:spPr bwMode="auto">
          <a:xfrm>
            <a:off x="8492608" y="1687568"/>
            <a:ext cx="720613" cy="45833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100" b="1" i="0" u="none" strike="noStrike" baseline="0">
                <a:solidFill>
                  <a:schemeClr val="tx1">
                    <a:lumMod val="75000"/>
                    <a:lumOff val="25000"/>
                  </a:schemeClr>
                </a:solidFill>
                <a:latin typeface="Century Gothic" charset="0"/>
                <a:ea typeface="Century Gothic" charset="0"/>
                <a:cs typeface="Century Gothic" charset="0"/>
              </a:rPr>
              <a:t>NON</a:t>
            </a:r>
          </a:p>
        </p:txBody>
      </p:sp>
      <p:cxnSp>
        <p:nvCxnSpPr>
          <p:cNvPr id="40" name="Straight Arrow Connector 39">
            <a:extLst>
              <a:ext uri="{FF2B5EF4-FFF2-40B4-BE49-F238E27FC236}">
                <a16:creationId xmlns:a16="http://schemas.microsoft.com/office/drawing/2014/main" id="{D7DA4712-2EBC-754B-A853-9B67D0184DB3}"/>
              </a:ext>
            </a:extLst>
          </p:cNvPr>
          <p:cNvCxnSpPr/>
          <p:nvPr/>
        </p:nvCxnSpPr>
        <p:spPr>
          <a:xfrm>
            <a:off x="9117096" y="1916730"/>
            <a:ext cx="576748" cy="0"/>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F6EAD5BB-F55B-4E40-AEA8-0A1F0E49A1CA}"/>
              </a:ext>
            </a:extLst>
          </p:cNvPr>
          <p:cNvCxnSpPr/>
          <p:nvPr/>
        </p:nvCxnSpPr>
        <p:spPr>
          <a:xfrm flipV="1">
            <a:off x="7026335" y="2726620"/>
            <a:ext cx="0" cy="379113"/>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42" name="AutoShape 167">
            <a:extLst>
              <a:ext uri="{FF2B5EF4-FFF2-40B4-BE49-F238E27FC236}">
                <a16:creationId xmlns:a16="http://schemas.microsoft.com/office/drawing/2014/main" id="{185FA8B9-6C8E-E542-A0AD-8389D944F594}"/>
              </a:ext>
            </a:extLst>
          </p:cNvPr>
          <p:cNvSpPr>
            <a:spLocks noChangeArrowheads="1"/>
          </p:cNvSpPr>
          <p:nvPr/>
        </p:nvSpPr>
        <p:spPr bwMode="auto">
          <a:xfrm>
            <a:off x="9816805" y="1715651"/>
            <a:ext cx="1268846" cy="407196"/>
          </a:xfrm>
          <a:prstGeom prst="roundRect">
            <a:avLst>
              <a:gd name="adj" fmla="val 50000"/>
            </a:avLst>
          </a:prstGeom>
          <a:solidFill>
            <a:srgbClr val="9CE8BD"/>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300" b="0" i="0" u="none" strike="noStrike" baseline="0">
                <a:solidFill>
                  <a:srgbClr val="000000"/>
                </a:solidFill>
                <a:latin typeface="Century Gothic" charset="0"/>
                <a:ea typeface="Century Gothic" charset="0"/>
                <a:cs typeface="Century Gothic" charset="0"/>
              </a:rPr>
              <a:t>FIN</a:t>
            </a:r>
          </a:p>
        </p:txBody>
      </p:sp>
      <p:sp>
        <p:nvSpPr>
          <p:cNvPr id="43" name="AutoShape 167">
            <a:extLst>
              <a:ext uri="{FF2B5EF4-FFF2-40B4-BE49-F238E27FC236}">
                <a16:creationId xmlns:a16="http://schemas.microsoft.com/office/drawing/2014/main" id="{FF600424-AEB3-8F4D-8470-B010DFE9E78A}"/>
              </a:ext>
            </a:extLst>
          </p:cNvPr>
          <p:cNvSpPr>
            <a:spLocks noChangeArrowheads="1"/>
          </p:cNvSpPr>
          <p:nvPr/>
        </p:nvSpPr>
        <p:spPr bwMode="auto">
          <a:xfrm>
            <a:off x="9185586" y="4886828"/>
            <a:ext cx="2531285" cy="901877"/>
          </a:xfrm>
          <a:prstGeom prst="roundRect">
            <a:avLst>
              <a:gd name="adj" fmla="val 50000"/>
            </a:avLst>
          </a:prstGeom>
          <a:solidFill>
            <a:srgbClr val="9CE8BD"/>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300" b="0" i="0" u="none" strike="noStrike" baseline="0">
                <a:solidFill>
                  <a:srgbClr val="000000"/>
                </a:solidFill>
                <a:latin typeface="Century Gothic" charset="0"/>
                <a:ea typeface="Century Gothic" charset="0"/>
                <a:cs typeface="Century Gothic" charset="0"/>
              </a:rPr>
              <a:t>FIN</a:t>
            </a:r>
          </a:p>
          <a:p>
            <a:pPr algn="ctr" rtl="0">
              <a:defRPr sz="1000"/>
            </a:pPr>
            <a:r>
              <a:rPr lang="fr-FR" sz="1300" b="0" i="0" u="none" strike="noStrike" baseline="0">
                <a:solidFill>
                  <a:srgbClr val="000000"/>
                </a:solidFill>
                <a:latin typeface="Century Gothic" charset="0"/>
                <a:ea typeface="Century Gothic" charset="0"/>
                <a:cs typeface="Century Gothic" charset="0"/>
              </a:rPr>
              <a:t>du processus, </a:t>
            </a:r>
            <a:br>
              <a:rPr lang="en-US" sz="1300" b="0" i="0" u="none" strike="noStrike" baseline="0">
                <a:solidFill>
                  <a:srgbClr val="000000"/>
                </a:solidFill>
                <a:latin typeface="Century Gothic" charset="0"/>
                <a:ea typeface="Century Gothic" charset="0"/>
                <a:cs typeface="Century Gothic" charset="0"/>
              </a:rPr>
            </a:br>
            <a:r>
              <a:rPr lang="fr-FR" sz="1300" b="0" i="0" u="none" strike="noStrike" baseline="0">
                <a:solidFill>
                  <a:srgbClr val="000000"/>
                </a:solidFill>
                <a:latin typeface="Century Gothic" charset="0"/>
                <a:ea typeface="Century Gothic" charset="0"/>
                <a:cs typeface="Century Gothic" charset="0"/>
              </a:rPr>
              <a:t>commande terminée.</a:t>
            </a:r>
          </a:p>
        </p:txBody>
      </p:sp>
      <p:cxnSp>
        <p:nvCxnSpPr>
          <p:cNvPr id="44" name="Straight Arrow Connector 43">
            <a:extLst>
              <a:ext uri="{FF2B5EF4-FFF2-40B4-BE49-F238E27FC236}">
                <a16:creationId xmlns:a16="http://schemas.microsoft.com/office/drawing/2014/main" id="{6C9ED2C6-D751-0A40-8F06-541327D21E5B}"/>
              </a:ext>
            </a:extLst>
          </p:cNvPr>
          <p:cNvCxnSpPr/>
          <p:nvPr/>
        </p:nvCxnSpPr>
        <p:spPr>
          <a:xfrm>
            <a:off x="10451229" y="4271156"/>
            <a:ext cx="0" cy="533567"/>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45" name="AutoShape 166">
            <a:extLst>
              <a:ext uri="{FF2B5EF4-FFF2-40B4-BE49-F238E27FC236}">
                <a16:creationId xmlns:a16="http://schemas.microsoft.com/office/drawing/2014/main" id="{48301DC2-953A-F04B-A927-6B1CAD4427C2}"/>
              </a:ext>
            </a:extLst>
          </p:cNvPr>
          <p:cNvSpPr>
            <a:spLocks noChangeArrowheads="1"/>
          </p:cNvSpPr>
          <p:nvPr/>
        </p:nvSpPr>
        <p:spPr bwMode="auto">
          <a:xfrm>
            <a:off x="9506122" y="3220039"/>
            <a:ext cx="1890213" cy="909872"/>
          </a:xfrm>
          <a:prstGeom prst="flowChartProcess">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300" b="0" i="0" u="none" strike="noStrike" baseline="0">
                <a:solidFill>
                  <a:srgbClr val="000000"/>
                </a:solidFill>
                <a:latin typeface="Century Gothic" charset="0"/>
                <a:ea typeface="Century Gothic" charset="0"/>
                <a:cs typeface="Century Gothic" charset="0"/>
              </a:rPr>
              <a:t>Préparer la commande </a:t>
            </a:r>
          </a:p>
          <a:p>
            <a:pPr algn="ctr" rtl="0">
              <a:defRPr sz="1000"/>
            </a:pPr>
            <a:r>
              <a:rPr lang="fr-FR" sz="1300" b="0" i="0" u="none" strike="noStrike" baseline="0">
                <a:solidFill>
                  <a:srgbClr val="000000"/>
                </a:solidFill>
                <a:latin typeface="Century Gothic" charset="0"/>
                <a:ea typeface="Century Gothic" charset="0"/>
                <a:cs typeface="Century Gothic" charset="0"/>
              </a:rPr>
              <a:t>pour l’expédition.</a:t>
            </a:r>
          </a:p>
        </p:txBody>
      </p:sp>
    </p:spTree>
    <p:extLst>
      <p:ext uri="{BB962C8B-B14F-4D97-AF65-F5344CB8AC3E}">
        <p14:creationId xmlns:p14="http://schemas.microsoft.com/office/powerpoint/2010/main" val="80464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AutoShape 167">
            <a:extLst>
              <a:ext uri="{FF2B5EF4-FFF2-40B4-BE49-F238E27FC236}">
                <a16:creationId xmlns:a16="http://schemas.microsoft.com/office/drawing/2014/main" id="{9BF3544B-B6E6-92DD-8664-A3478865D953}"/>
              </a:ext>
            </a:extLst>
          </p:cNvPr>
          <p:cNvSpPr>
            <a:spLocks noChangeArrowheads="1"/>
          </p:cNvSpPr>
          <p:nvPr/>
        </p:nvSpPr>
        <p:spPr bwMode="auto">
          <a:xfrm>
            <a:off x="1597193" y="1595116"/>
            <a:ext cx="1890213" cy="901877"/>
          </a:xfrm>
          <a:prstGeom prst="roundRect">
            <a:avLst>
              <a:gd name="adj" fmla="val 50000"/>
            </a:avLst>
          </a:prstGeom>
          <a:solidFill>
            <a:srgbClr val="DBF2A9"/>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300" b="0" i="0" u="none" strike="noStrike" baseline="0" dirty="0">
              <a:solidFill>
                <a:srgbClr val="000000"/>
              </a:solidFill>
              <a:latin typeface="Century Gothic" charset="0"/>
              <a:ea typeface="Century Gothic" charset="0"/>
              <a:cs typeface="Century Gothic" charset="0"/>
            </a:endParaRPr>
          </a:p>
        </p:txBody>
      </p:sp>
      <p:cxnSp>
        <p:nvCxnSpPr>
          <p:cNvPr id="9" name="Straight Arrow Connector 8">
            <a:extLst>
              <a:ext uri="{FF2B5EF4-FFF2-40B4-BE49-F238E27FC236}">
                <a16:creationId xmlns:a16="http://schemas.microsoft.com/office/drawing/2014/main" id="{D09E6CEE-9896-AACC-3EE1-B59002FAA63D}"/>
              </a:ext>
            </a:extLst>
          </p:cNvPr>
          <p:cNvCxnSpPr/>
          <p:nvPr/>
        </p:nvCxnSpPr>
        <p:spPr>
          <a:xfrm>
            <a:off x="2542300" y="2578003"/>
            <a:ext cx="0" cy="533567"/>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9" name="AutoShape 166">
            <a:extLst>
              <a:ext uri="{FF2B5EF4-FFF2-40B4-BE49-F238E27FC236}">
                <a16:creationId xmlns:a16="http://schemas.microsoft.com/office/drawing/2014/main" id="{325E16D4-D3D3-2E4C-8C19-7C9112A65DC8}"/>
              </a:ext>
            </a:extLst>
          </p:cNvPr>
          <p:cNvSpPr>
            <a:spLocks noChangeArrowheads="1"/>
          </p:cNvSpPr>
          <p:nvPr/>
        </p:nvSpPr>
        <p:spPr bwMode="auto">
          <a:xfrm>
            <a:off x="1613214" y="3239917"/>
            <a:ext cx="1890213" cy="909872"/>
          </a:xfrm>
          <a:prstGeom prst="flowChartProcess">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300" b="0" i="0" u="none" strike="noStrike" baseline="0" dirty="0">
              <a:solidFill>
                <a:srgbClr val="000000"/>
              </a:solidFill>
              <a:latin typeface="Century Gothic" charset="0"/>
              <a:ea typeface="Century Gothic" charset="0"/>
              <a:cs typeface="Century Gothic" charset="0"/>
            </a:endParaRPr>
          </a:p>
        </p:txBody>
      </p:sp>
      <p:sp>
        <p:nvSpPr>
          <p:cNvPr id="21" name="AutoShape 169">
            <a:extLst>
              <a:ext uri="{FF2B5EF4-FFF2-40B4-BE49-F238E27FC236}">
                <a16:creationId xmlns:a16="http://schemas.microsoft.com/office/drawing/2014/main" id="{31C08950-B90B-AB4E-9780-EBCC5AEC8D78}"/>
              </a:ext>
            </a:extLst>
          </p:cNvPr>
          <p:cNvSpPr>
            <a:spLocks noChangeArrowheads="1"/>
          </p:cNvSpPr>
          <p:nvPr/>
        </p:nvSpPr>
        <p:spPr bwMode="auto">
          <a:xfrm>
            <a:off x="4914397" y="4906706"/>
            <a:ext cx="3051060" cy="901877"/>
          </a:xfrm>
          <a:prstGeom prst="flowChartInputOutput">
            <a:avLst/>
          </a:prstGeom>
          <a:solidFill>
            <a:schemeClr val="bg2"/>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300" b="0" i="0" u="none" strike="noStrike" baseline="0" dirty="0">
              <a:solidFill>
                <a:srgbClr val="000000"/>
              </a:solidFill>
              <a:latin typeface="Century Gothic" charset="0"/>
              <a:ea typeface="Century Gothic" charset="0"/>
              <a:cs typeface="Century Gothic" charset="0"/>
            </a:endParaRPr>
          </a:p>
        </p:txBody>
      </p:sp>
      <p:sp>
        <p:nvSpPr>
          <p:cNvPr id="22" name="AutoShape 168">
            <a:extLst>
              <a:ext uri="{FF2B5EF4-FFF2-40B4-BE49-F238E27FC236}">
                <a16:creationId xmlns:a16="http://schemas.microsoft.com/office/drawing/2014/main" id="{222853AC-8386-CD40-90AD-D2F172B5EF18}"/>
              </a:ext>
            </a:extLst>
          </p:cNvPr>
          <p:cNvSpPr>
            <a:spLocks noChangeArrowheads="1"/>
          </p:cNvSpPr>
          <p:nvPr/>
        </p:nvSpPr>
        <p:spPr bwMode="auto">
          <a:xfrm>
            <a:off x="1133491" y="4670148"/>
            <a:ext cx="2881806" cy="1374993"/>
          </a:xfrm>
          <a:prstGeom prst="flowChartDecision">
            <a:avLst/>
          </a:prstGeom>
          <a:solidFill>
            <a:srgbClr val="BFEEEA"/>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300" b="0" i="0" u="none" strike="noStrike" baseline="0" dirty="0">
              <a:solidFill>
                <a:srgbClr val="000000"/>
              </a:solidFill>
              <a:latin typeface="Century Gothic" charset="0"/>
              <a:ea typeface="Century Gothic" charset="0"/>
              <a:cs typeface="Century Gothic" charset="0"/>
            </a:endParaRPr>
          </a:p>
        </p:txBody>
      </p:sp>
      <p:sp>
        <p:nvSpPr>
          <p:cNvPr id="23" name="Text Box 173">
            <a:extLst>
              <a:ext uri="{FF2B5EF4-FFF2-40B4-BE49-F238E27FC236}">
                <a16:creationId xmlns:a16="http://schemas.microsoft.com/office/drawing/2014/main" id="{84A4BDFB-8E80-8D46-A4C4-6E3D3CA3C0A1}"/>
              </a:ext>
            </a:extLst>
          </p:cNvPr>
          <p:cNvSpPr txBox="1">
            <a:spLocks noChangeArrowheads="1"/>
          </p:cNvSpPr>
          <p:nvPr/>
        </p:nvSpPr>
        <p:spPr bwMode="auto">
          <a:xfrm>
            <a:off x="480723" y="5128479"/>
            <a:ext cx="758192" cy="45833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100" b="1" i="0" u="none" strike="noStrike" baseline="0">
                <a:solidFill>
                  <a:schemeClr val="tx1">
                    <a:lumMod val="75000"/>
                    <a:lumOff val="25000"/>
                  </a:schemeClr>
                </a:solidFill>
                <a:latin typeface="Century Gothic" charset="0"/>
                <a:ea typeface="Century Gothic" charset="0"/>
                <a:cs typeface="Century Gothic" charset="0"/>
              </a:rPr>
              <a:t>NON</a:t>
            </a:r>
          </a:p>
        </p:txBody>
      </p:sp>
      <p:sp>
        <p:nvSpPr>
          <p:cNvPr id="27" name="Text Box 174">
            <a:extLst>
              <a:ext uri="{FF2B5EF4-FFF2-40B4-BE49-F238E27FC236}">
                <a16:creationId xmlns:a16="http://schemas.microsoft.com/office/drawing/2014/main" id="{55CEFCCA-67AA-7541-8D79-9F84BECBFDB7}"/>
              </a:ext>
            </a:extLst>
          </p:cNvPr>
          <p:cNvSpPr txBox="1">
            <a:spLocks noChangeArrowheads="1"/>
          </p:cNvSpPr>
          <p:nvPr/>
        </p:nvSpPr>
        <p:spPr bwMode="auto">
          <a:xfrm>
            <a:off x="3960003" y="5128479"/>
            <a:ext cx="720613" cy="45833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100" b="1" i="0" u="none" strike="noStrike" baseline="0">
                <a:solidFill>
                  <a:schemeClr val="tx1">
                    <a:lumMod val="75000"/>
                    <a:lumOff val="25000"/>
                  </a:schemeClr>
                </a:solidFill>
                <a:latin typeface="Century Gothic" charset="0"/>
                <a:ea typeface="Century Gothic" charset="0"/>
                <a:cs typeface="Century Gothic" charset="0"/>
              </a:rPr>
              <a:t>OUI</a:t>
            </a:r>
          </a:p>
        </p:txBody>
      </p:sp>
      <p:cxnSp>
        <p:nvCxnSpPr>
          <p:cNvPr id="28" name="Straight Arrow Connector 27">
            <a:extLst>
              <a:ext uri="{FF2B5EF4-FFF2-40B4-BE49-F238E27FC236}">
                <a16:creationId xmlns:a16="http://schemas.microsoft.com/office/drawing/2014/main" id="{7CF417C9-4B0E-1147-8CDA-FA1CDB44F81C}"/>
              </a:ext>
            </a:extLst>
          </p:cNvPr>
          <p:cNvCxnSpPr/>
          <p:nvPr/>
        </p:nvCxnSpPr>
        <p:spPr>
          <a:xfrm flipV="1">
            <a:off x="4616533" y="5354868"/>
            <a:ext cx="369057" cy="5553"/>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9" name="Straight Arrow Connector 67">
            <a:extLst>
              <a:ext uri="{FF2B5EF4-FFF2-40B4-BE49-F238E27FC236}">
                <a16:creationId xmlns:a16="http://schemas.microsoft.com/office/drawing/2014/main" id="{B555CD56-B157-5240-838C-E5F4233191DD}"/>
              </a:ext>
            </a:extLst>
          </p:cNvPr>
          <p:cNvCxnSpPr>
            <a:stCxn id="23" idx="0"/>
          </p:cNvCxnSpPr>
          <p:nvPr/>
        </p:nvCxnSpPr>
        <p:spPr>
          <a:xfrm rot="5400000" flipH="1" flipV="1">
            <a:off x="334006" y="4072663"/>
            <a:ext cx="1581631" cy="530003"/>
          </a:xfrm>
          <a:prstGeom prst="curvedConnector3">
            <a:avLst>
              <a:gd name="adj1" fmla="val 100603"/>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30" name="AutoShape 166">
            <a:extLst>
              <a:ext uri="{FF2B5EF4-FFF2-40B4-BE49-F238E27FC236}">
                <a16:creationId xmlns:a16="http://schemas.microsoft.com/office/drawing/2014/main" id="{4060487A-16FA-5B41-AF85-D08387B407DD}"/>
              </a:ext>
            </a:extLst>
          </p:cNvPr>
          <p:cNvSpPr>
            <a:spLocks noChangeArrowheads="1"/>
          </p:cNvSpPr>
          <p:nvPr/>
        </p:nvSpPr>
        <p:spPr bwMode="auto">
          <a:xfrm>
            <a:off x="5494820" y="3239917"/>
            <a:ext cx="1890213" cy="909872"/>
          </a:xfrm>
          <a:prstGeom prst="flowChartProcess">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300" b="0" i="0" u="none" strike="noStrike" baseline="0" dirty="0">
              <a:solidFill>
                <a:srgbClr val="000000"/>
              </a:solidFill>
              <a:latin typeface="Century Gothic" charset="0"/>
              <a:ea typeface="Century Gothic" charset="0"/>
              <a:cs typeface="Century Gothic" charset="0"/>
            </a:endParaRPr>
          </a:p>
        </p:txBody>
      </p:sp>
      <p:cxnSp>
        <p:nvCxnSpPr>
          <p:cNvPr id="32" name="Straight Arrow Connector 31">
            <a:extLst>
              <a:ext uri="{FF2B5EF4-FFF2-40B4-BE49-F238E27FC236}">
                <a16:creationId xmlns:a16="http://schemas.microsoft.com/office/drawing/2014/main" id="{DC938A25-8C3C-4943-B60A-8FC92D610673}"/>
              </a:ext>
            </a:extLst>
          </p:cNvPr>
          <p:cNvCxnSpPr/>
          <p:nvPr/>
        </p:nvCxnSpPr>
        <p:spPr>
          <a:xfrm flipV="1">
            <a:off x="6439927" y="4305075"/>
            <a:ext cx="0" cy="491443"/>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9E43CD6-FCCC-674A-B971-74F2748AD34B}"/>
              </a:ext>
            </a:extLst>
          </p:cNvPr>
          <p:cNvCxnSpPr/>
          <p:nvPr/>
        </p:nvCxnSpPr>
        <p:spPr>
          <a:xfrm>
            <a:off x="2574341" y="4192746"/>
            <a:ext cx="0" cy="365072"/>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36" name="AutoShape 168">
            <a:extLst>
              <a:ext uri="{FF2B5EF4-FFF2-40B4-BE49-F238E27FC236}">
                <a16:creationId xmlns:a16="http://schemas.microsoft.com/office/drawing/2014/main" id="{C5DA71B6-F08A-594A-9CF4-734742AC2EEC}"/>
              </a:ext>
            </a:extLst>
          </p:cNvPr>
          <p:cNvSpPr>
            <a:spLocks noChangeArrowheads="1"/>
          </p:cNvSpPr>
          <p:nvPr/>
        </p:nvSpPr>
        <p:spPr bwMode="auto">
          <a:xfrm>
            <a:off x="4999024" y="1230044"/>
            <a:ext cx="2881806" cy="1374993"/>
          </a:xfrm>
          <a:prstGeom prst="flowChartDecision">
            <a:avLst/>
          </a:prstGeom>
          <a:solidFill>
            <a:srgbClr val="BFEEEA"/>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300" b="0" i="0" u="none" strike="noStrike" baseline="0" dirty="0">
              <a:solidFill>
                <a:srgbClr val="000000"/>
              </a:solidFill>
              <a:latin typeface="Century Gothic" charset="0"/>
              <a:ea typeface="Century Gothic" charset="0"/>
              <a:cs typeface="Century Gothic" charset="0"/>
            </a:endParaRPr>
          </a:p>
        </p:txBody>
      </p:sp>
      <p:sp>
        <p:nvSpPr>
          <p:cNvPr id="37" name="Text Box 174">
            <a:extLst>
              <a:ext uri="{FF2B5EF4-FFF2-40B4-BE49-F238E27FC236}">
                <a16:creationId xmlns:a16="http://schemas.microsoft.com/office/drawing/2014/main" id="{DF9D333C-35D5-BB4D-9DBA-95530A4C8428}"/>
              </a:ext>
            </a:extLst>
          </p:cNvPr>
          <p:cNvSpPr txBox="1">
            <a:spLocks noChangeArrowheads="1"/>
          </p:cNvSpPr>
          <p:nvPr/>
        </p:nvSpPr>
        <p:spPr bwMode="auto">
          <a:xfrm>
            <a:off x="7256201" y="2226972"/>
            <a:ext cx="720613" cy="45833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100" b="1" i="0" u="none" strike="noStrike" baseline="0">
                <a:solidFill>
                  <a:schemeClr val="tx1">
                    <a:lumMod val="75000"/>
                    <a:lumOff val="25000"/>
                  </a:schemeClr>
                </a:solidFill>
                <a:latin typeface="Century Gothic" charset="0"/>
                <a:ea typeface="Century Gothic" charset="0"/>
                <a:cs typeface="Century Gothic" charset="0"/>
              </a:rPr>
              <a:t>OUI</a:t>
            </a:r>
          </a:p>
        </p:txBody>
      </p:sp>
      <p:cxnSp>
        <p:nvCxnSpPr>
          <p:cNvPr id="38" name="Straight Arrow Connector 37">
            <a:extLst>
              <a:ext uri="{FF2B5EF4-FFF2-40B4-BE49-F238E27FC236}">
                <a16:creationId xmlns:a16="http://schemas.microsoft.com/office/drawing/2014/main" id="{412ED701-00E6-884F-96FB-F09B8053B9CB}"/>
              </a:ext>
            </a:extLst>
          </p:cNvPr>
          <p:cNvCxnSpPr/>
          <p:nvPr/>
        </p:nvCxnSpPr>
        <p:spPr>
          <a:xfrm>
            <a:off x="7848647" y="2596546"/>
            <a:ext cx="878697" cy="543106"/>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39" name="Text Box 174">
            <a:extLst>
              <a:ext uri="{FF2B5EF4-FFF2-40B4-BE49-F238E27FC236}">
                <a16:creationId xmlns:a16="http://schemas.microsoft.com/office/drawing/2014/main" id="{D0A79C0E-F416-C04E-A910-0D1C03782185}"/>
              </a:ext>
            </a:extLst>
          </p:cNvPr>
          <p:cNvSpPr txBox="1">
            <a:spLocks noChangeArrowheads="1"/>
          </p:cNvSpPr>
          <p:nvPr/>
        </p:nvSpPr>
        <p:spPr bwMode="auto">
          <a:xfrm>
            <a:off x="7906200" y="1707446"/>
            <a:ext cx="720613" cy="45833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100" b="1" i="0" u="none" strike="noStrike" baseline="0">
                <a:solidFill>
                  <a:schemeClr val="tx1">
                    <a:lumMod val="75000"/>
                    <a:lumOff val="25000"/>
                  </a:schemeClr>
                </a:solidFill>
                <a:latin typeface="Century Gothic" charset="0"/>
                <a:ea typeface="Century Gothic" charset="0"/>
                <a:cs typeface="Century Gothic" charset="0"/>
              </a:rPr>
              <a:t>NON</a:t>
            </a:r>
          </a:p>
        </p:txBody>
      </p:sp>
      <p:cxnSp>
        <p:nvCxnSpPr>
          <p:cNvPr id="40" name="Straight Arrow Connector 39">
            <a:extLst>
              <a:ext uri="{FF2B5EF4-FFF2-40B4-BE49-F238E27FC236}">
                <a16:creationId xmlns:a16="http://schemas.microsoft.com/office/drawing/2014/main" id="{D7DA4712-2EBC-754B-A853-9B67D0184DB3}"/>
              </a:ext>
            </a:extLst>
          </p:cNvPr>
          <p:cNvCxnSpPr/>
          <p:nvPr/>
        </p:nvCxnSpPr>
        <p:spPr>
          <a:xfrm>
            <a:off x="8530688" y="1936608"/>
            <a:ext cx="576748" cy="0"/>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F6EAD5BB-F55B-4E40-AEA8-0A1F0E49A1CA}"/>
              </a:ext>
            </a:extLst>
          </p:cNvPr>
          <p:cNvCxnSpPr/>
          <p:nvPr/>
        </p:nvCxnSpPr>
        <p:spPr>
          <a:xfrm flipV="1">
            <a:off x="6439927" y="2746498"/>
            <a:ext cx="0" cy="379113"/>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42" name="AutoShape 167">
            <a:extLst>
              <a:ext uri="{FF2B5EF4-FFF2-40B4-BE49-F238E27FC236}">
                <a16:creationId xmlns:a16="http://schemas.microsoft.com/office/drawing/2014/main" id="{185FA8B9-6C8E-E542-A0AD-8389D944F594}"/>
              </a:ext>
            </a:extLst>
          </p:cNvPr>
          <p:cNvSpPr>
            <a:spLocks noChangeArrowheads="1"/>
          </p:cNvSpPr>
          <p:nvPr/>
        </p:nvSpPr>
        <p:spPr bwMode="auto">
          <a:xfrm>
            <a:off x="9230397" y="1735529"/>
            <a:ext cx="1268846" cy="407196"/>
          </a:xfrm>
          <a:prstGeom prst="roundRect">
            <a:avLst>
              <a:gd name="adj" fmla="val 50000"/>
            </a:avLst>
          </a:prstGeom>
          <a:solidFill>
            <a:srgbClr val="9CE8BD"/>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300" b="0" i="0" u="none" strike="noStrike" baseline="0">
                <a:solidFill>
                  <a:srgbClr val="000000"/>
                </a:solidFill>
                <a:latin typeface="Century Gothic" charset="0"/>
                <a:ea typeface="Century Gothic" charset="0"/>
                <a:cs typeface="Century Gothic" charset="0"/>
              </a:rPr>
              <a:t>FIN</a:t>
            </a:r>
          </a:p>
        </p:txBody>
      </p:sp>
      <p:sp>
        <p:nvSpPr>
          <p:cNvPr id="43" name="AutoShape 167">
            <a:extLst>
              <a:ext uri="{FF2B5EF4-FFF2-40B4-BE49-F238E27FC236}">
                <a16:creationId xmlns:a16="http://schemas.microsoft.com/office/drawing/2014/main" id="{FF600424-AEB3-8F4D-8470-B010DFE9E78A}"/>
              </a:ext>
            </a:extLst>
          </p:cNvPr>
          <p:cNvSpPr>
            <a:spLocks noChangeArrowheads="1"/>
          </p:cNvSpPr>
          <p:nvPr/>
        </p:nvSpPr>
        <p:spPr bwMode="auto">
          <a:xfrm>
            <a:off x="8599178" y="4906706"/>
            <a:ext cx="2531285" cy="901877"/>
          </a:xfrm>
          <a:prstGeom prst="roundRect">
            <a:avLst>
              <a:gd name="adj" fmla="val 50000"/>
            </a:avLst>
          </a:prstGeom>
          <a:solidFill>
            <a:srgbClr val="9CE8BD"/>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300" b="0" i="0" u="none" strike="noStrike" baseline="0">
                <a:solidFill>
                  <a:srgbClr val="000000"/>
                </a:solidFill>
                <a:latin typeface="Century Gothic" charset="0"/>
                <a:ea typeface="Century Gothic" charset="0"/>
                <a:cs typeface="Century Gothic" charset="0"/>
              </a:rPr>
              <a:t>FIN</a:t>
            </a:r>
          </a:p>
        </p:txBody>
      </p:sp>
      <p:cxnSp>
        <p:nvCxnSpPr>
          <p:cNvPr id="44" name="Straight Arrow Connector 43">
            <a:extLst>
              <a:ext uri="{FF2B5EF4-FFF2-40B4-BE49-F238E27FC236}">
                <a16:creationId xmlns:a16="http://schemas.microsoft.com/office/drawing/2014/main" id="{6C9ED2C6-D751-0A40-8F06-541327D21E5B}"/>
              </a:ext>
            </a:extLst>
          </p:cNvPr>
          <p:cNvCxnSpPr/>
          <p:nvPr/>
        </p:nvCxnSpPr>
        <p:spPr>
          <a:xfrm>
            <a:off x="9864821" y="4291034"/>
            <a:ext cx="0" cy="533567"/>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45" name="AutoShape 166">
            <a:extLst>
              <a:ext uri="{FF2B5EF4-FFF2-40B4-BE49-F238E27FC236}">
                <a16:creationId xmlns:a16="http://schemas.microsoft.com/office/drawing/2014/main" id="{48301DC2-953A-F04B-A927-6B1CAD4427C2}"/>
              </a:ext>
            </a:extLst>
          </p:cNvPr>
          <p:cNvSpPr>
            <a:spLocks noChangeArrowheads="1"/>
          </p:cNvSpPr>
          <p:nvPr/>
        </p:nvSpPr>
        <p:spPr bwMode="auto">
          <a:xfrm>
            <a:off x="8919714" y="3239917"/>
            <a:ext cx="1890213" cy="909872"/>
          </a:xfrm>
          <a:prstGeom prst="flowChartProcess">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300" b="0" i="0" u="none" strike="noStrike" baseline="0" dirty="0">
              <a:solidFill>
                <a:srgbClr val="000000"/>
              </a:solidFill>
              <a:latin typeface="Century Gothic" charset="0"/>
              <a:ea typeface="Century Gothic" charset="0"/>
              <a:cs typeface="Century Gothic" charset="0"/>
            </a:endParaRPr>
          </a:p>
        </p:txBody>
      </p:sp>
      <p:graphicFrame>
        <p:nvGraphicFramePr>
          <p:cNvPr id="3" name="Table 2">
            <a:extLst>
              <a:ext uri="{FF2B5EF4-FFF2-40B4-BE49-F238E27FC236}">
                <a16:creationId xmlns:a16="http://schemas.microsoft.com/office/drawing/2014/main" id="{D3A076AA-6008-8C94-29CF-7399CD384674}"/>
              </a:ext>
            </a:extLst>
          </p:cNvPr>
          <p:cNvGraphicFramePr>
            <a:graphicFrameLocks noGrp="1"/>
          </p:cNvGraphicFramePr>
          <p:nvPr>
            <p:extLst>
              <p:ext uri="{D42A27DB-BD31-4B8C-83A1-F6EECF244321}">
                <p14:modId xmlns:p14="http://schemas.microsoft.com/office/powerpoint/2010/main" val="2585057615"/>
              </p:ext>
            </p:extLst>
          </p:nvPr>
        </p:nvGraphicFramePr>
        <p:xfrm>
          <a:off x="256540" y="176704"/>
          <a:ext cx="11643359" cy="698500"/>
        </p:xfrm>
        <a:graphic>
          <a:graphicData uri="http://schemas.openxmlformats.org/drawingml/2006/table">
            <a:tbl>
              <a:tblPr>
                <a:tableStyleId>{5C22544A-7EE6-4342-B048-85BDC9FD1C3A}</a:tableStyleId>
              </a:tblPr>
              <a:tblGrid>
                <a:gridCol w="7863730">
                  <a:extLst>
                    <a:ext uri="{9D8B030D-6E8A-4147-A177-3AD203B41FA5}">
                      <a16:colId xmlns:a16="http://schemas.microsoft.com/office/drawing/2014/main" val="684787995"/>
                    </a:ext>
                  </a:extLst>
                </a:gridCol>
                <a:gridCol w="2474843">
                  <a:extLst>
                    <a:ext uri="{9D8B030D-6E8A-4147-A177-3AD203B41FA5}">
                      <a16:colId xmlns:a16="http://schemas.microsoft.com/office/drawing/2014/main" val="1194938607"/>
                    </a:ext>
                  </a:extLst>
                </a:gridCol>
                <a:gridCol w="1304786">
                  <a:extLst>
                    <a:ext uri="{9D8B030D-6E8A-4147-A177-3AD203B41FA5}">
                      <a16:colId xmlns:a16="http://schemas.microsoft.com/office/drawing/2014/main" val="2473674201"/>
                    </a:ext>
                  </a:extLst>
                </a:gridCol>
              </a:tblGrid>
              <a:tr h="254000">
                <a:tc>
                  <a:txBody>
                    <a:bodyPr/>
                    <a:lstStyle/>
                    <a:p>
                      <a:pPr algn="l" rtl="0" fontAlgn="ctr"/>
                      <a:r>
                        <a:rPr lang="fr-FR" sz="900" u="none" strike="noStrike">
                          <a:solidFill>
                            <a:schemeClr val="tx1">
                              <a:lumMod val="65000"/>
                              <a:lumOff val="35000"/>
                            </a:schemeClr>
                          </a:solidFill>
                          <a:effectLst/>
                          <a:latin typeface="Century Gothic" panose="020B0502020202020204" pitchFamily="34" charset="0"/>
                        </a:rPr>
                        <a:t>   PROCESSUS</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fr-FR" sz="900" u="none" strike="noStrike">
                          <a:solidFill>
                            <a:schemeClr val="tx1">
                              <a:lumMod val="65000"/>
                              <a:lumOff val="35000"/>
                            </a:schemeClr>
                          </a:solidFill>
                          <a:effectLst/>
                          <a:latin typeface="Century Gothic" panose="020B0502020202020204" pitchFamily="34" charset="0"/>
                        </a:rPr>
                        <a:t>AUTEUR</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fr-FR" sz="900" u="none" strike="noStrike">
                          <a:solidFill>
                            <a:schemeClr val="tx1">
                              <a:lumMod val="65000"/>
                              <a:lumOff val="35000"/>
                            </a:schemeClr>
                          </a:solidFill>
                          <a:effectLst/>
                          <a:latin typeface="Century Gothic" panose="020B0502020202020204" pitchFamily="34" charset="0"/>
                        </a:rPr>
                        <a:t>DATE</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5995443"/>
                  </a:ext>
                </a:extLst>
              </a:tr>
              <a:tr h="444500">
                <a:tc>
                  <a:txBody>
                    <a:bodyPr/>
                    <a:lstStyle/>
                    <a:p>
                      <a:pPr algn="l" fontAlgn="ctr"/>
                      <a:endParaRPr lang="en-US" sz="18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endParaRPr lang="en-US" sz="1300" b="0" i="0" u="none" strike="noStrike" dirty="0">
                        <a:solidFill>
                          <a:schemeClr val="tx1"/>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ctr"/>
                      <a:endParaRPr lang="en-US" sz="1300" b="0" i="0" u="none" strike="noStrike" dirty="0">
                        <a:solidFill>
                          <a:schemeClr val="tx1"/>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E6E6E6"/>
                    </a:solidFill>
                  </a:tcPr>
                </a:tc>
                <a:extLst>
                  <a:ext uri="{0D108BD9-81ED-4DB2-BD59-A6C34878D82A}">
                    <a16:rowId xmlns:a16="http://schemas.microsoft.com/office/drawing/2014/main" val="3933300914"/>
                  </a:ext>
                </a:extLst>
              </a:tr>
            </a:tbl>
          </a:graphicData>
        </a:graphic>
      </p:graphicFrame>
    </p:spTree>
    <p:extLst>
      <p:ext uri="{BB962C8B-B14F-4D97-AF65-F5344CB8AC3E}">
        <p14:creationId xmlns:p14="http://schemas.microsoft.com/office/powerpoint/2010/main" val="500544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fr-FR" sz="1600" b="1">
                          <a:solidFill>
                            <a:schemeClr val="tx1"/>
                          </a:solidFill>
                          <a:effectLst/>
                          <a:latin typeface="Century Gothic" panose="020B0502020202020204" pitchFamily="34" charset="0"/>
                        </a:rPr>
                        <a:t>EXCLUSION DE RESPONSABILITÉ</a:t>
                      </a:r>
                    </a:p>
                    <a:p>
                      <a:pPr marL="0" marR="0" rtl="0">
                        <a:spcBef>
                          <a:spcPts val="0"/>
                        </a:spcBef>
                        <a:spcAft>
                          <a:spcPts val="0"/>
                        </a:spcAft>
                      </a:pPr>
                      <a:r>
                        <a:rPr lang="fr-FR" sz="1200" b="0">
                          <a:solidFill>
                            <a:schemeClr val="tx1"/>
                          </a:solidFill>
                          <a:effectLst/>
                          <a:latin typeface="Century Gothic" panose="020B0502020202020204" pitchFamily="34" charset="0"/>
                        </a:rPr>
                        <a:t> </a:t>
                      </a:r>
                    </a:p>
                    <a:p>
                      <a:pPr marL="0" marR="0" rtl="0">
                        <a:spcBef>
                          <a:spcPts val="0"/>
                        </a:spcBef>
                        <a:spcAft>
                          <a:spcPts val="0"/>
                        </a:spcAft>
                      </a:pPr>
                      <a:r>
                        <a:rPr lang="fr-FR" sz="1400" b="0">
                          <a:solidFill>
                            <a:schemeClr val="tx1"/>
                          </a:solidFill>
                          <a:effectLst/>
                          <a:latin typeface="Century Gothic" panose="020B0502020202020204" pitchFamily="34" charset="0"/>
                        </a:rPr>
                        <a:t>Tous les articles, modèles ou informations fournis par Smartsheet sur le site Web sont uniquement donnés à titre de référence. Bien que nous nous efforcions de maintenir les informations à jour et correctes, nous ne faisons aucune déclaration ni ne donnons aucune garantie de quelque nature que ce soit, expresse ou implicite, quant à l'exhaustivité, l'exactitude, la fiabilité, l'adéquation ou la disponibilité du site web ou des informations, articles, modèles ou graphiques connexes contenus sur le site Web. La confiance que vous accordez à ces informations relève donc strictement de votre propre responsabilité.</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12752</TotalTime>
  <Words>340</Words>
  <Application>Microsoft Office PowerPoint</Application>
  <PresentationFormat>Widescreen</PresentationFormat>
  <Paragraphs>50</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Chris Green</cp:lastModifiedBy>
  <cp:revision>210</cp:revision>
  <cp:lastPrinted>2024-02-20T23:48:17Z</cp:lastPrinted>
  <dcterms:created xsi:type="dcterms:W3CDTF">2021-07-07T23:54:57Z</dcterms:created>
  <dcterms:modified xsi:type="dcterms:W3CDTF">2024-11-13T08:55:31Z</dcterms:modified>
</cp:coreProperties>
</file>