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3" r:id="rId2"/>
    <p:sldId id="382" r:id="rId3"/>
    <p:sldId id="387" r:id="rId4"/>
    <p:sldId id="388"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F2FDFB"/>
    <a:srgbClr val="8AB4B8"/>
    <a:srgbClr val="EAF7F2"/>
    <a:srgbClr val="EDF5F3"/>
    <a:srgbClr val="D7EEEB"/>
    <a:srgbClr val="BFEEEB"/>
    <a:srgbClr val="C9F2DB"/>
    <a:srgbClr val="E4FAF1"/>
    <a:srgbClr val="DBF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6058"/>
  </p:normalViewPr>
  <p:slideViewPr>
    <p:cSldViewPr snapToGrid="0" snapToObjects="1">
      <p:cViewPr>
        <p:scale>
          <a:sx n="75" d="100"/>
          <a:sy n="75" d="100"/>
        </p:scale>
        <p:origin x="318" y="85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36984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79519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rgbClr val="EDF5F3"/>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981719" cy="1077218"/>
          </a:xfrm>
          <a:prstGeom prst="rect">
            <a:avLst/>
          </a:prstGeom>
          <a:noFill/>
          <a:effectLst/>
        </p:spPr>
        <p:txBody>
          <a:bodyPr wrap="square" rtlCol="0">
            <a:spAutoFit/>
          </a:bodyPr>
          <a:lstStyle/>
          <a:p>
            <a:pPr rtl="0"/>
            <a:r>
              <a:rPr lang="fr-FR" sz="3200" b="1" dirty="0">
                <a:solidFill>
                  <a:schemeClr val="tx1">
                    <a:lumMod val="65000"/>
                    <a:lumOff val="35000"/>
                  </a:schemeClr>
                </a:solidFill>
                <a:latin typeface="Century Gothic" panose="020B0502020202020204" pitchFamily="34" charset="0"/>
              </a:rPr>
              <a:t>Modèle de diagramme de flux fonctionnel croisé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2103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967625" cy="4855625"/>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utilisez ce modèle de diagramme de flux fonctionnel croisé pour indiquer clairement les rôles et responsabilités dans un processus. Ceci est particulièrement utile pour les projets qui nécessitent une coordination entre différents services </a:t>
            </a:r>
            <a:br>
              <a:rPr lang="fr-FR" sz="1300" i="0" u="none" strike="noStrike" dirty="0">
                <a:solidFill>
                  <a:srgbClr val="000000"/>
                </a:solidFill>
                <a:effectLst/>
                <a:latin typeface="Century Gothic" panose="020B0502020202020204" pitchFamily="34" charset="0"/>
              </a:rPr>
            </a:br>
            <a:r>
              <a:rPr lang="fr-FR" sz="1300" i="0" u="none" strike="noStrike" dirty="0">
                <a:solidFill>
                  <a:srgbClr val="000000"/>
                </a:solidFill>
                <a:effectLst/>
                <a:latin typeface="Century Gothic" panose="020B0502020202020204" pitchFamily="34" charset="0"/>
              </a:rPr>
              <a:t>ou groupes, afin que tout le monde connaisse ses rôles spécifiques. </a:t>
            </a:r>
          </a:p>
          <a:p>
            <a:pPr algn="l" rtl="0">
              <a:lnSpc>
                <a:spcPct val="150000"/>
              </a:lnSpc>
              <a:spcBef>
                <a:spcPts val="0"/>
              </a:spcBef>
              <a:spcAft>
                <a:spcPts val="0"/>
              </a:spcAft>
            </a:pPr>
            <a:r>
              <a:rPr lang="fr-FR"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Fonctionnalités notables du modèle : </a:t>
            </a:r>
            <a:r>
              <a:rPr lang="fr-FR" sz="1300" i="0" u="none" strike="noStrike" dirty="0">
                <a:solidFill>
                  <a:srgbClr val="000000"/>
                </a:solidFill>
                <a:effectLst/>
                <a:latin typeface="Century Gothic" panose="020B0502020202020204" pitchFamily="34" charset="0"/>
              </a:rPr>
              <a:t>ce modèle divise visuellement les tâches et les responsabilités en voies distinctes, et affecte une équipe ou une personne particulière à chaque tâche. Grâce à sa présentation facile à comprendre, il rationalise la communication et facilite la gestion de projet en mettant en évidence le flux de tâches entre les différentes parties de l’organisation. </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13303" y="1598901"/>
            <a:ext cx="6772019" cy="380926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4061508863"/>
              </p:ext>
            </p:extLst>
          </p:nvPr>
        </p:nvGraphicFramePr>
        <p:xfrm>
          <a:off x="256540" y="176704"/>
          <a:ext cx="11643359" cy="698500"/>
        </p:xfrm>
        <a:graphic>
          <a:graphicData uri="http://schemas.openxmlformats.org/drawingml/2006/table">
            <a:tbl>
              <a:tblPr>
                <a:tableStyleId>{5C22544A-7EE6-4342-B048-85BDC9FD1C3A}</a:tableStyleId>
              </a:tblPr>
              <a:tblGrid>
                <a:gridCol w="7563986">
                  <a:extLst>
                    <a:ext uri="{9D8B030D-6E8A-4147-A177-3AD203B41FA5}">
                      <a16:colId xmlns:a16="http://schemas.microsoft.com/office/drawing/2014/main" val="684787995"/>
                    </a:ext>
                  </a:extLst>
                </a:gridCol>
                <a:gridCol w="2442411">
                  <a:extLst>
                    <a:ext uri="{9D8B030D-6E8A-4147-A177-3AD203B41FA5}">
                      <a16:colId xmlns:a16="http://schemas.microsoft.com/office/drawing/2014/main" val="1194938607"/>
                    </a:ext>
                  </a:extLst>
                </a:gridCol>
                <a:gridCol w="163696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0"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fr-FR" sz="1800" u="none" strike="noStrike">
                          <a:effectLst/>
                          <a:latin typeface="Century Gothic" panose="020B0502020202020204" pitchFamily="34" charset="0"/>
                        </a:rPr>
                        <a:t>Phases du cycle de vie du projet</a:t>
                      </a:r>
                    </a:p>
                  </a:txBody>
                  <a:tcPr marL="85725" marR="9525" marT="9525" marB="0" anchor="ctr">
                    <a:lnL w="28575"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chemeClr val="bg1"/>
                    </a:solidFill>
                  </a:tcPr>
                </a:tc>
                <a:tc>
                  <a:txBody>
                    <a:bodyPr/>
                    <a:lstStyle/>
                    <a:p>
                      <a:pPr algn="ctr" rtl="0" fontAlgn="ctr"/>
                      <a:r>
                        <a:rPr lang="fr-FR" sz="1200" b="0" i="0" u="none" strike="noStrike">
                          <a:solidFill>
                            <a:schemeClr val="tx1"/>
                          </a:solidFill>
                          <a:effectLst/>
                          <a:latin typeface="Century Gothic" panose="020B0502020202020204" pitchFamily="34" charset="0"/>
                        </a:rPr>
                        <a:t>Makara McLean</a:t>
                      </a:r>
                    </a:p>
                  </a:txBody>
                  <a:tcPr marL="9525" marR="9525" marT="9525"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DF5F3"/>
                    </a:solidFill>
                  </a:tcPr>
                </a:tc>
                <a:tc>
                  <a:txBody>
                    <a:bodyPr/>
                    <a:lstStyle/>
                    <a:p>
                      <a:pPr algn="ctr" rtl="0" fontAlgn="ctr"/>
                      <a:r>
                        <a:rPr lang="fr-FR" sz="1200" b="0" i="0" u="none" strike="noStrike">
                          <a:solidFill>
                            <a:schemeClr val="tx1"/>
                          </a:solidFill>
                          <a:effectLst/>
                          <a:latin typeface="Century Gothic" panose="020B0502020202020204" pitchFamily="34" charset="0"/>
                        </a:rPr>
                        <a:t>00/00/0000</a:t>
                      </a:r>
                    </a:p>
                  </a:txBody>
                  <a:tcPr marL="9525" marR="9525" marT="9525"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D7EEEB"/>
                    </a:solidFill>
                  </a:tcPr>
                </a:tc>
                <a:extLst>
                  <a:ext uri="{0D108BD9-81ED-4DB2-BD59-A6C34878D82A}">
                    <a16:rowId xmlns:a16="http://schemas.microsoft.com/office/drawing/2014/main" val="3933300914"/>
                  </a:ext>
                </a:extLst>
              </a:tr>
            </a:tbl>
          </a:graphicData>
        </a:graphic>
      </p:graphicFrame>
      <p:graphicFrame>
        <p:nvGraphicFramePr>
          <p:cNvPr id="5" name="Table 4">
            <a:extLst>
              <a:ext uri="{FF2B5EF4-FFF2-40B4-BE49-F238E27FC236}">
                <a16:creationId xmlns:a16="http://schemas.microsoft.com/office/drawing/2014/main" id="{FB1A6A92-093F-D12D-1463-7DF276FF00A9}"/>
              </a:ext>
            </a:extLst>
          </p:cNvPr>
          <p:cNvGraphicFramePr>
            <a:graphicFrameLocks noGrp="1"/>
          </p:cNvGraphicFramePr>
          <p:nvPr>
            <p:extLst>
              <p:ext uri="{D42A27DB-BD31-4B8C-83A1-F6EECF244321}">
                <p14:modId xmlns:p14="http://schemas.microsoft.com/office/powerpoint/2010/main" val="1090445993"/>
              </p:ext>
            </p:extLst>
          </p:nvPr>
        </p:nvGraphicFramePr>
        <p:xfrm>
          <a:off x="256539" y="993915"/>
          <a:ext cx="11643361" cy="5523039"/>
        </p:xfrm>
        <a:graphic>
          <a:graphicData uri="http://schemas.openxmlformats.org/drawingml/2006/table">
            <a:tbl>
              <a:tblPr>
                <a:tableStyleId>{5C22544A-7EE6-4342-B048-85BDC9FD1C3A}</a:tableStyleId>
              </a:tblPr>
              <a:tblGrid>
                <a:gridCol w="1850557">
                  <a:extLst>
                    <a:ext uri="{9D8B030D-6E8A-4147-A177-3AD203B41FA5}">
                      <a16:colId xmlns:a16="http://schemas.microsoft.com/office/drawing/2014/main" val="1813438521"/>
                    </a:ext>
                  </a:extLst>
                </a:gridCol>
                <a:gridCol w="816067">
                  <a:extLst>
                    <a:ext uri="{9D8B030D-6E8A-4147-A177-3AD203B41FA5}">
                      <a16:colId xmlns:a16="http://schemas.microsoft.com/office/drawing/2014/main" val="3200652269"/>
                    </a:ext>
                  </a:extLst>
                </a:gridCol>
                <a:gridCol w="816067">
                  <a:extLst>
                    <a:ext uri="{9D8B030D-6E8A-4147-A177-3AD203B41FA5}">
                      <a16:colId xmlns:a16="http://schemas.microsoft.com/office/drawing/2014/main" val="3868603936"/>
                    </a:ext>
                  </a:extLst>
                </a:gridCol>
                <a:gridCol w="816067">
                  <a:extLst>
                    <a:ext uri="{9D8B030D-6E8A-4147-A177-3AD203B41FA5}">
                      <a16:colId xmlns:a16="http://schemas.microsoft.com/office/drawing/2014/main" val="3598991559"/>
                    </a:ext>
                  </a:extLst>
                </a:gridCol>
                <a:gridCol w="816067">
                  <a:extLst>
                    <a:ext uri="{9D8B030D-6E8A-4147-A177-3AD203B41FA5}">
                      <a16:colId xmlns:a16="http://schemas.microsoft.com/office/drawing/2014/main" val="3782260639"/>
                    </a:ext>
                  </a:extLst>
                </a:gridCol>
                <a:gridCol w="816067">
                  <a:extLst>
                    <a:ext uri="{9D8B030D-6E8A-4147-A177-3AD203B41FA5}">
                      <a16:colId xmlns:a16="http://schemas.microsoft.com/office/drawing/2014/main" val="4048945838"/>
                    </a:ext>
                  </a:extLst>
                </a:gridCol>
                <a:gridCol w="816067">
                  <a:extLst>
                    <a:ext uri="{9D8B030D-6E8A-4147-A177-3AD203B41FA5}">
                      <a16:colId xmlns:a16="http://schemas.microsoft.com/office/drawing/2014/main" val="3121555181"/>
                    </a:ext>
                  </a:extLst>
                </a:gridCol>
                <a:gridCol w="816067">
                  <a:extLst>
                    <a:ext uri="{9D8B030D-6E8A-4147-A177-3AD203B41FA5}">
                      <a16:colId xmlns:a16="http://schemas.microsoft.com/office/drawing/2014/main" val="2939013652"/>
                    </a:ext>
                  </a:extLst>
                </a:gridCol>
                <a:gridCol w="816067">
                  <a:extLst>
                    <a:ext uri="{9D8B030D-6E8A-4147-A177-3AD203B41FA5}">
                      <a16:colId xmlns:a16="http://schemas.microsoft.com/office/drawing/2014/main" val="2448151105"/>
                    </a:ext>
                  </a:extLst>
                </a:gridCol>
                <a:gridCol w="816067">
                  <a:extLst>
                    <a:ext uri="{9D8B030D-6E8A-4147-A177-3AD203B41FA5}">
                      <a16:colId xmlns:a16="http://schemas.microsoft.com/office/drawing/2014/main" val="3245612646"/>
                    </a:ext>
                  </a:extLst>
                </a:gridCol>
                <a:gridCol w="816067">
                  <a:extLst>
                    <a:ext uri="{9D8B030D-6E8A-4147-A177-3AD203B41FA5}">
                      <a16:colId xmlns:a16="http://schemas.microsoft.com/office/drawing/2014/main" val="3929840698"/>
                    </a:ext>
                  </a:extLst>
                </a:gridCol>
                <a:gridCol w="816067">
                  <a:extLst>
                    <a:ext uri="{9D8B030D-6E8A-4147-A177-3AD203B41FA5}">
                      <a16:colId xmlns:a16="http://schemas.microsoft.com/office/drawing/2014/main" val="1982056509"/>
                    </a:ext>
                  </a:extLst>
                </a:gridCol>
                <a:gridCol w="816067">
                  <a:extLst>
                    <a:ext uri="{9D8B030D-6E8A-4147-A177-3AD203B41FA5}">
                      <a16:colId xmlns:a16="http://schemas.microsoft.com/office/drawing/2014/main" val="2717203584"/>
                    </a:ext>
                  </a:extLst>
                </a:gridCol>
              </a:tblGrid>
              <a:tr h="277389">
                <a:tc>
                  <a:txBody>
                    <a:bodyPr/>
                    <a:lstStyle/>
                    <a:p>
                      <a:pPr algn="l" rtl="0" fontAlgn="ctr"/>
                      <a:r>
                        <a:rPr lang="fr-FR" sz="1050" u="none" strike="noStrike">
                          <a:solidFill>
                            <a:schemeClr val="tx1">
                              <a:lumMod val="65000"/>
                              <a:lumOff val="35000"/>
                            </a:schemeClr>
                          </a:solidFill>
                          <a:effectLst/>
                          <a:latin typeface="Century Gothic" panose="020B0502020202020204" pitchFamily="34" charset="0"/>
                        </a:rPr>
                        <a:t>PHASES</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JAN</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FÉV</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MARS</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AVR</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MAI</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JUIN</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JUIL</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AOÛT</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SEP</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OCT</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NOV</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DÉC</a:t>
                      </a:r>
                    </a:p>
                  </a:txBody>
                  <a:tcPr marL="6252" marR="6252" marT="6252" marB="0" anchor="ctr">
                    <a:lnB w="28575" cap="flat" cmpd="sng" algn="ctr">
                      <a:solidFill>
                        <a:srgbClr val="C4DDDE"/>
                      </a:solidFill>
                      <a:prstDash val="solid"/>
                      <a:round/>
                      <a:headEnd type="none" w="med" len="med"/>
                      <a:tailEnd type="none" w="med" len="med"/>
                    </a:lnB>
                    <a:noFill/>
                  </a:tcPr>
                </a:tc>
                <a:extLst>
                  <a:ext uri="{0D108BD9-81ED-4DB2-BD59-A6C34878D82A}">
                    <a16:rowId xmlns:a16="http://schemas.microsoft.com/office/drawing/2014/main" val="2024977211"/>
                  </a:ext>
                </a:extLst>
              </a:tr>
              <a:tr h="1049130">
                <a:tc>
                  <a:txBody>
                    <a:bodyPr/>
                    <a:lstStyle/>
                    <a:p>
                      <a:pPr algn="l" rtl="0" fontAlgn="ctr"/>
                      <a:r>
                        <a:rPr lang="fr-FR" sz="1300" u="none" strike="noStrike">
                          <a:effectLst/>
                          <a:latin typeface="Century Gothic" panose="020B0502020202020204" pitchFamily="34" charset="0"/>
                        </a:rPr>
                        <a:t>Idéation et conceptualisation</a:t>
                      </a: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1051431629"/>
                  </a:ext>
                </a:extLst>
              </a:tr>
              <a:tr h="1049130">
                <a:tc>
                  <a:txBody>
                    <a:bodyPr/>
                    <a:lstStyle/>
                    <a:p>
                      <a:pPr algn="l" rtl="0" fontAlgn="ctr"/>
                      <a:r>
                        <a:rPr lang="fr-FR" sz="1300" u="none" strike="noStrike">
                          <a:effectLst/>
                          <a:latin typeface="Century Gothic" panose="020B0502020202020204" pitchFamily="34" charset="0"/>
                        </a:rPr>
                        <a:t>Développement </a:t>
                      </a:r>
                    </a:p>
                    <a:p>
                      <a:pPr algn="l" rtl="0" fontAlgn="ctr"/>
                      <a:r>
                        <a:rPr lang="fr-FR" sz="1300" u="none" strike="noStrike">
                          <a:effectLst/>
                          <a:latin typeface="Century Gothic" panose="020B0502020202020204" pitchFamily="34" charset="0"/>
                        </a:rPr>
                        <a:t>et planification</a:t>
                      </a: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3704487206"/>
                  </a:ext>
                </a:extLst>
              </a:tr>
              <a:tr h="1049130">
                <a:tc>
                  <a:txBody>
                    <a:bodyPr/>
                    <a:lstStyle/>
                    <a:p>
                      <a:pPr algn="l" rtl="0" fontAlgn="ctr"/>
                      <a:r>
                        <a:rPr lang="fr-FR" sz="1300" u="none" strike="noStrike" dirty="0">
                          <a:effectLst/>
                          <a:latin typeface="Century Gothic" panose="020B0502020202020204" pitchFamily="34" charset="0"/>
                        </a:rPr>
                        <a:t>Exécution et mise </a:t>
                      </a:r>
                      <a:br>
                        <a:rPr lang="fr-FR" sz="1300" u="none" strike="noStrike" dirty="0">
                          <a:effectLst/>
                          <a:latin typeface="Century Gothic" panose="020B0502020202020204" pitchFamily="34" charset="0"/>
                        </a:rPr>
                      </a:br>
                      <a:r>
                        <a:rPr lang="fr-FR" sz="1300" u="none" strike="noStrike" dirty="0">
                          <a:effectLst/>
                          <a:latin typeface="Century Gothic" panose="020B0502020202020204" pitchFamily="34" charset="0"/>
                        </a:rPr>
                        <a:t>en œuvre</a:t>
                      </a: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6046905"/>
                  </a:ext>
                </a:extLst>
              </a:tr>
              <a:tr h="1049130">
                <a:tc>
                  <a:txBody>
                    <a:bodyPr/>
                    <a:lstStyle/>
                    <a:p>
                      <a:pPr algn="l" rtl="0" fontAlgn="ctr"/>
                      <a:r>
                        <a:rPr lang="fr-FR" sz="1300" u="none" strike="noStrike" dirty="0">
                          <a:effectLst/>
                          <a:latin typeface="Century Gothic" panose="020B0502020202020204" pitchFamily="34" charset="0"/>
                        </a:rPr>
                        <a:t>Évaluation </a:t>
                      </a:r>
                    </a:p>
                    <a:p>
                      <a:pPr algn="l" rtl="0" fontAlgn="ctr"/>
                      <a:r>
                        <a:rPr lang="fr-FR" sz="1300" u="none" strike="noStrike" dirty="0">
                          <a:effectLst/>
                          <a:latin typeface="Century Gothic" panose="020B0502020202020204" pitchFamily="34" charset="0"/>
                        </a:rPr>
                        <a:t>et analyse</a:t>
                      </a: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3203768573"/>
                  </a:ext>
                </a:extLst>
              </a:tr>
              <a:tr h="1049130">
                <a:tc>
                  <a:txBody>
                    <a:bodyPr/>
                    <a:lstStyle/>
                    <a:p>
                      <a:pPr algn="l" rtl="0" fontAlgn="ctr"/>
                      <a:r>
                        <a:rPr lang="fr-FR" sz="1300" u="none" strike="noStrike" spc="-20" baseline="0" dirty="0">
                          <a:effectLst/>
                          <a:latin typeface="Century Gothic" panose="020B0502020202020204" pitchFamily="34" charset="0"/>
                        </a:rPr>
                        <a:t>Optimisation </a:t>
                      </a:r>
                    </a:p>
                    <a:p>
                      <a:pPr algn="l" rtl="0" fontAlgn="ctr"/>
                      <a:r>
                        <a:rPr lang="fr-FR" sz="1300" u="none" strike="noStrike" spc="-20" baseline="0" dirty="0">
                          <a:effectLst/>
                          <a:latin typeface="Century Gothic" panose="020B0502020202020204" pitchFamily="34" charset="0"/>
                        </a:rPr>
                        <a:t>et dimensionnement</a:t>
                      </a: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dirty="0">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2869854493"/>
                  </a:ext>
                </a:extLst>
              </a:tr>
            </a:tbl>
          </a:graphicData>
        </a:graphic>
      </p:graphicFrame>
      <p:sp>
        <p:nvSpPr>
          <p:cNvPr id="10" name="AutoShape 166">
            <a:extLst>
              <a:ext uri="{FF2B5EF4-FFF2-40B4-BE49-F238E27FC236}">
                <a16:creationId xmlns:a16="http://schemas.microsoft.com/office/drawing/2014/main" id="{167F66E9-7EFB-5041-B14D-B7385845D508}"/>
              </a:ext>
            </a:extLst>
          </p:cNvPr>
          <p:cNvSpPr>
            <a:spLocks noChangeArrowheads="1"/>
          </p:cNvSpPr>
          <p:nvPr/>
        </p:nvSpPr>
        <p:spPr bwMode="auto">
          <a:xfrm>
            <a:off x="2184399" y="1347537"/>
            <a:ext cx="1340268" cy="380690"/>
          </a:xfrm>
          <a:prstGeom prst="roundRect">
            <a:avLst/>
          </a:prstGeom>
          <a:solidFill>
            <a:srgbClr val="EDF2A9"/>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Identifier l’opportunité</a:t>
            </a:r>
          </a:p>
        </p:txBody>
      </p:sp>
      <p:sp>
        <p:nvSpPr>
          <p:cNvPr id="11" name="AutoShape 166">
            <a:extLst>
              <a:ext uri="{FF2B5EF4-FFF2-40B4-BE49-F238E27FC236}">
                <a16:creationId xmlns:a16="http://schemas.microsoft.com/office/drawing/2014/main" id="{F80DE6D0-245B-E840-9C88-05F8B91305E6}"/>
              </a:ext>
            </a:extLst>
          </p:cNvPr>
          <p:cNvSpPr>
            <a:spLocks noChangeArrowheads="1"/>
          </p:cNvSpPr>
          <p:nvPr/>
        </p:nvSpPr>
        <p:spPr bwMode="auto">
          <a:xfrm>
            <a:off x="2590886" y="1844549"/>
            <a:ext cx="1179663" cy="380690"/>
          </a:xfrm>
          <a:prstGeom prst="roundRect">
            <a:avLst/>
          </a:prstGeom>
          <a:solidFill>
            <a:srgbClr val="E9F6F2"/>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Réfléchir à des solutions</a:t>
            </a:r>
          </a:p>
        </p:txBody>
      </p:sp>
      <p:sp>
        <p:nvSpPr>
          <p:cNvPr id="12" name="AutoShape 166">
            <a:extLst>
              <a:ext uri="{FF2B5EF4-FFF2-40B4-BE49-F238E27FC236}">
                <a16:creationId xmlns:a16="http://schemas.microsoft.com/office/drawing/2014/main" id="{629A284A-8BAD-3441-A5FD-61D9723A512C}"/>
              </a:ext>
            </a:extLst>
          </p:cNvPr>
          <p:cNvSpPr>
            <a:spLocks noChangeArrowheads="1"/>
          </p:cNvSpPr>
          <p:nvPr/>
        </p:nvSpPr>
        <p:spPr bwMode="auto">
          <a:xfrm>
            <a:off x="3665374" y="1347537"/>
            <a:ext cx="1070226" cy="380690"/>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Sélectionner un concept </a:t>
            </a:r>
          </a:p>
        </p:txBody>
      </p:sp>
      <p:sp>
        <p:nvSpPr>
          <p:cNvPr id="13" name="AutoShape 166">
            <a:extLst>
              <a:ext uri="{FF2B5EF4-FFF2-40B4-BE49-F238E27FC236}">
                <a16:creationId xmlns:a16="http://schemas.microsoft.com/office/drawing/2014/main" id="{5E062EE6-0660-D543-8A42-0756A8EEA4AD}"/>
              </a:ext>
            </a:extLst>
          </p:cNvPr>
          <p:cNvSpPr>
            <a:spLocks noChangeArrowheads="1"/>
          </p:cNvSpPr>
          <p:nvPr/>
        </p:nvSpPr>
        <p:spPr bwMode="auto">
          <a:xfrm>
            <a:off x="4364646" y="2859723"/>
            <a:ext cx="1179666" cy="380690"/>
          </a:xfrm>
          <a:prstGeom prst="roundRect">
            <a:avLst/>
          </a:prstGeom>
          <a:solidFill>
            <a:schemeClr val="accent4">
              <a:lumMod val="60000"/>
              <a:lumOff val="40000"/>
            </a:schemeClr>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Allouer des ressources</a:t>
            </a:r>
          </a:p>
        </p:txBody>
      </p:sp>
      <p:sp>
        <p:nvSpPr>
          <p:cNvPr id="14" name="AutoShape 166">
            <a:extLst>
              <a:ext uri="{FF2B5EF4-FFF2-40B4-BE49-F238E27FC236}">
                <a16:creationId xmlns:a16="http://schemas.microsoft.com/office/drawing/2014/main" id="{D1E85908-B032-1344-945A-B8DDBBF5DEB3}"/>
              </a:ext>
            </a:extLst>
          </p:cNvPr>
          <p:cNvSpPr>
            <a:spLocks noChangeArrowheads="1"/>
          </p:cNvSpPr>
          <p:nvPr/>
        </p:nvSpPr>
        <p:spPr bwMode="auto">
          <a:xfrm>
            <a:off x="5653749" y="2859723"/>
            <a:ext cx="1293369" cy="380690"/>
          </a:xfrm>
          <a:prstGeom prst="roundRect">
            <a:avLst/>
          </a:prstGeom>
          <a:solidFill>
            <a:srgbClr val="FFBBAA"/>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Évaluer les risques</a:t>
            </a:r>
          </a:p>
        </p:txBody>
      </p:sp>
      <p:sp>
        <p:nvSpPr>
          <p:cNvPr id="15" name="AutoShape 166">
            <a:extLst>
              <a:ext uri="{FF2B5EF4-FFF2-40B4-BE49-F238E27FC236}">
                <a16:creationId xmlns:a16="http://schemas.microsoft.com/office/drawing/2014/main" id="{A5DB0657-8F4D-7441-AC92-993573223F46}"/>
              </a:ext>
            </a:extLst>
          </p:cNvPr>
          <p:cNvSpPr>
            <a:spLocks noChangeArrowheads="1"/>
          </p:cNvSpPr>
          <p:nvPr/>
        </p:nvSpPr>
        <p:spPr bwMode="auto">
          <a:xfrm>
            <a:off x="4364646" y="2415585"/>
            <a:ext cx="1871054" cy="304552"/>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Développer la conception</a:t>
            </a:r>
          </a:p>
        </p:txBody>
      </p:sp>
      <p:sp>
        <p:nvSpPr>
          <p:cNvPr id="16" name="AutoShape 166">
            <a:extLst>
              <a:ext uri="{FF2B5EF4-FFF2-40B4-BE49-F238E27FC236}">
                <a16:creationId xmlns:a16="http://schemas.microsoft.com/office/drawing/2014/main" id="{C3092A46-ECF2-C542-AB67-AE7D56E963A3}"/>
              </a:ext>
            </a:extLst>
          </p:cNvPr>
          <p:cNvSpPr>
            <a:spLocks noChangeArrowheads="1"/>
          </p:cNvSpPr>
          <p:nvPr/>
        </p:nvSpPr>
        <p:spPr bwMode="auto">
          <a:xfrm>
            <a:off x="5794456" y="3927771"/>
            <a:ext cx="1183929" cy="380690"/>
          </a:xfrm>
          <a:prstGeom prst="roundRect">
            <a:avLst/>
          </a:prstGeom>
          <a:solidFill>
            <a:srgbClr val="FFBBAA"/>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Contrôler la qualité</a:t>
            </a:r>
          </a:p>
        </p:txBody>
      </p:sp>
      <p:sp>
        <p:nvSpPr>
          <p:cNvPr id="17" name="AutoShape 166">
            <a:extLst>
              <a:ext uri="{FF2B5EF4-FFF2-40B4-BE49-F238E27FC236}">
                <a16:creationId xmlns:a16="http://schemas.microsoft.com/office/drawing/2014/main" id="{7F0DAA80-0B95-0449-8DB1-5DCCEE75D378}"/>
              </a:ext>
            </a:extLst>
          </p:cNvPr>
          <p:cNvSpPr>
            <a:spLocks noChangeArrowheads="1"/>
          </p:cNvSpPr>
          <p:nvPr/>
        </p:nvSpPr>
        <p:spPr bwMode="auto">
          <a:xfrm>
            <a:off x="7083560" y="3927771"/>
            <a:ext cx="1836296" cy="380690"/>
          </a:xfrm>
          <a:prstGeom prst="roundRect">
            <a:avLst/>
          </a:prstGeom>
          <a:solidFill>
            <a:srgbClr val="EDF2A9"/>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Ajuster et optimiser</a:t>
            </a:r>
          </a:p>
        </p:txBody>
      </p:sp>
      <p:sp>
        <p:nvSpPr>
          <p:cNvPr id="24" name="AutoShape 166">
            <a:extLst>
              <a:ext uri="{FF2B5EF4-FFF2-40B4-BE49-F238E27FC236}">
                <a16:creationId xmlns:a16="http://schemas.microsoft.com/office/drawing/2014/main" id="{EBD618C5-55BF-1E4A-AB6D-1AB4B2F331C8}"/>
              </a:ext>
            </a:extLst>
          </p:cNvPr>
          <p:cNvSpPr>
            <a:spLocks noChangeArrowheads="1"/>
          </p:cNvSpPr>
          <p:nvPr/>
        </p:nvSpPr>
        <p:spPr bwMode="auto">
          <a:xfrm>
            <a:off x="5794456" y="3473058"/>
            <a:ext cx="2160350" cy="304552"/>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Produire à grande échelle</a:t>
            </a:r>
          </a:p>
        </p:txBody>
      </p:sp>
      <p:sp>
        <p:nvSpPr>
          <p:cNvPr id="25" name="AutoShape 166">
            <a:extLst>
              <a:ext uri="{FF2B5EF4-FFF2-40B4-BE49-F238E27FC236}">
                <a16:creationId xmlns:a16="http://schemas.microsoft.com/office/drawing/2014/main" id="{7DAF2DFF-3ED0-064D-BE95-8DFE62194BC4}"/>
              </a:ext>
            </a:extLst>
          </p:cNvPr>
          <p:cNvSpPr>
            <a:spLocks noChangeArrowheads="1"/>
          </p:cNvSpPr>
          <p:nvPr/>
        </p:nvSpPr>
        <p:spPr bwMode="auto">
          <a:xfrm>
            <a:off x="6540631" y="4530531"/>
            <a:ext cx="1476712" cy="380690"/>
          </a:xfrm>
          <a:prstGeom prst="roundRect">
            <a:avLst/>
          </a:prstGeom>
          <a:solidFill>
            <a:schemeClr val="accent4">
              <a:lumMod val="40000"/>
              <a:lumOff val="60000"/>
            </a:schemeClr>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Évaluer les performances</a:t>
            </a:r>
          </a:p>
        </p:txBody>
      </p:sp>
      <p:sp>
        <p:nvSpPr>
          <p:cNvPr id="26" name="AutoShape 166">
            <a:extLst>
              <a:ext uri="{FF2B5EF4-FFF2-40B4-BE49-F238E27FC236}">
                <a16:creationId xmlns:a16="http://schemas.microsoft.com/office/drawing/2014/main" id="{13064671-DCCB-0C4C-873F-3C9918A6B04A}"/>
              </a:ext>
            </a:extLst>
          </p:cNvPr>
          <p:cNvSpPr>
            <a:spLocks noChangeArrowheads="1"/>
          </p:cNvSpPr>
          <p:nvPr/>
        </p:nvSpPr>
        <p:spPr bwMode="auto">
          <a:xfrm>
            <a:off x="6571899" y="5027543"/>
            <a:ext cx="2160350" cy="304552"/>
          </a:xfrm>
          <a:prstGeom prst="roundRect">
            <a:avLst/>
          </a:prstGeom>
          <a:solidFill>
            <a:srgbClr val="E9F6F2"/>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Collecter des rétroactions</a:t>
            </a:r>
          </a:p>
        </p:txBody>
      </p:sp>
      <p:sp>
        <p:nvSpPr>
          <p:cNvPr id="31" name="AutoShape 166">
            <a:extLst>
              <a:ext uri="{FF2B5EF4-FFF2-40B4-BE49-F238E27FC236}">
                <a16:creationId xmlns:a16="http://schemas.microsoft.com/office/drawing/2014/main" id="{844A244E-6FBE-FE4E-97F2-DD146CD15697}"/>
              </a:ext>
            </a:extLst>
          </p:cNvPr>
          <p:cNvSpPr>
            <a:spLocks noChangeArrowheads="1"/>
          </p:cNvSpPr>
          <p:nvPr/>
        </p:nvSpPr>
        <p:spPr bwMode="auto">
          <a:xfrm>
            <a:off x="8158050" y="4530531"/>
            <a:ext cx="1539249" cy="380690"/>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Identifier les améliorations</a:t>
            </a:r>
          </a:p>
        </p:txBody>
      </p:sp>
      <p:sp>
        <p:nvSpPr>
          <p:cNvPr id="49" name="AutoShape 166">
            <a:extLst>
              <a:ext uri="{FF2B5EF4-FFF2-40B4-BE49-F238E27FC236}">
                <a16:creationId xmlns:a16="http://schemas.microsoft.com/office/drawing/2014/main" id="{DBAA1E9C-162F-1B4A-94C3-85A4D6EEB65B}"/>
              </a:ext>
            </a:extLst>
          </p:cNvPr>
          <p:cNvSpPr>
            <a:spLocks noChangeArrowheads="1"/>
          </p:cNvSpPr>
          <p:nvPr/>
        </p:nvSpPr>
        <p:spPr bwMode="auto">
          <a:xfrm>
            <a:off x="10056884" y="6032143"/>
            <a:ext cx="1758127" cy="380690"/>
          </a:xfrm>
          <a:prstGeom prst="roundRect">
            <a:avLst/>
          </a:prstGeom>
          <a:solidFill>
            <a:schemeClr val="accent4">
              <a:lumMod val="60000"/>
              <a:lumOff val="40000"/>
            </a:schemeClr>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Mettre en œuvre </a:t>
            </a:r>
          </a:p>
          <a:p>
            <a:pPr algn="l" rtl="0">
              <a:defRPr sz="1000"/>
            </a:pPr>
            <a:r>
              <a:rPr lang="fr-FR" sz="1050" b="0" i="0" u="none" strike="noStrike" baseline="0">
                <a:solidFill>
                  <a:srgbClr val="000000"/>
                </a:solidFill>
                <a:latin typeface="Century Gothic" charset="0"/>
                <a:ea typeface="Century Gothic" charset="0"/>
                <a:cs typeface="Century Gothic" charset="0"/>
              </a:rPr>
              <a:t>les améliorations</a:t>
            </a:r>
          </a:p>
        </p:txBody>
      </p:sp>
      <p:sp>
        <p:nvSpPr>
          <p:cNvPr id="50" name="AutoShape 166">
            <a:extLst>
              <a:ext uri="{FF2B5EF4-FFF2-40B4-BE49-F238E27FC236}">
                <a16:creationId xmlns:a16="http://schemas.microsoft.com/office/drawing/2014/main" id="{735EB322-C67E-7E4D-A6EA-DC95F47607F0}"/>
              </a:ext>
            </a:extLst>
          </p:cNvPr>
          <p:cNvSpPr>
            <a:spLocks noChangeArrowheads="1"/>
          </p:cNvSpPr>
          <p:nvPr/>
        </p:nvSpPr>
        <p:spPr bwMode="auto">
          <a:xfrm>
            <a:off x="8919856" y="6032143"/>
            <a:ext cx="1027589" cy="380690"/>
          </a:xfrm>
          <a:prstGeom prst="roundRect">
            <a:avLst/>
          </a:prstGeom>
          <a:solidFill>
            <a:srgbClr val="FFBBAA"/>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dirty="0">
                <a:solidFill>
                  <a:srgbClr val="000000"/>
                </a:solidFill>
                <a:latin typeface="Century Gothic" charset="0"/>
                <a:ea typeface="Century Gothic" charset="0"/>
                <a:cs typeface="Century Gothic" charset="0"/>
              </a:rPr>
              <a:t>Dimensionner la stratégie</a:t>
            </a:r>
          </a:p>
        </p:txBody>
      </p:sp>
      <p:sp>
        <p:nvSpPr>
          <p:cNvPr id="51" name="AutoShape 166">
            <a:extLst>
              <a:ext uri="{FF2B5EF4-FFF2-40B4-BE49-F238E27FC236}">
                <a16:creationId xmlns:a16="http://schemas.microsoft.com/office/drawing/2014/main" id="{12EF2A75-8C4D-F94A-8DC5-C341840891F2}"/>
              </a:ext>
            </a:extLst>
          </p:cNvPr>
          <p:cNvSpPr>
            <a:spLocks noChangeArrowheads="1"/>
          </p:cNvSpPr>
          <p:nvPr/>
        </p:nvSpPr>
        <p:spPr bwMode="auto">
          <a:xfrm>
            <a:off x="8747882" y="5588004"/>
            <a:ext cx="2566836" cy="304552"/>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50" b="0" i="0" u="none" strike="noStrike" baseline="0">
                <a:solidFill>
                  <a:srgbClr val="000000"/>
                </a:solidFill>
                <a:latin typeface="Century Gothic" charset="0"/>
                <a:ea typeface="Century Gothic" charset="0"/>
                <a:cs typeface="Century Gothic" charset="0"/>
              </a:rPr>
              <a:t>Affiner le plan</a:t>
            </a:r>
          </a:p>
        </p:txBody>
      </p: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290325410"/>
              </p:ext>
            </p:extLst>
          </p:nvPr>
        </p:nvGraphicFramePr>
        <p:xfrm>
          <a:off x="256540" y="176704"/>
          <a:ext cx="11643359" cy="698500"/>
        </p:xfrm>
        <a:graphic>
          <a:graphicData uri="http://schemas.openxmlformats.org/drawingml/2006/table">
            <a:tbl>
              <a:tblPr>
                <a:tableStyleId>{5C22544A-7EE6-4342-B048-85BDC9FD1C3A}</a:tableStyleId>
              </a:tblPr>
              <a:tblGrid>
                <a:gridCol w="7563986">
                  <a:extLst>
                    <a:ext uri="{9D8B030D-6E8A-4147-A177-3AD203B41FA5}">
                      <a16:colId xmlns:a16="http://schemas.microsoft.com/office/drawing/2014/main" val="684787995"/>
                    </a:ext>
                  </a:extLst>
                </a:gridCol>
                <a:gridCol w="2442411">
                  <a:extLst>
                    <a:ext uri="{9D8B030D-6E8A-4147-A177-3AD203B41FA5}">
                      <a16:colId xmlns:a16="http://schemas.microsoft.com/office/drawing/2014/main" val="1194938607"/>
                    </a:ext>
                  </a:extLst>
                </a:gridCol>
                <a:gridCol w="163696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0"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DF5F3"/>
                    </a:solidFill>
                  </a:tcPr>
                </a:tc>
                <a:tc>
                  <a:txBody>
                    <a:bodyPr/>
                    <a:lstStyle/>
                    <a:p>
                      <a:pPr algn="ctr" fontAlgn="ctr"/>
                      <a:endParaRPr lang="en-US" sz="12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D7EEEB"/>
                    </a:solidFill>
                  </a:tcPr>
                </a:tc>
                <a:extLst>
                  <a:ext uri="{0D108BD9-81ED-4DB2-BD59-A6C34878D82A}">
                    <a16:rowId xmlns:a16="http://schemas.microsoft.com/office/drawing/2014/main" val="3933300914"/>
                  </a:ext>
                </a:extLst>
              </a:tr>
            </a:tbl>
          </a:graphicData>
        </a:graphic>
      </p:graphicFrame>
      <p:graphicFrame>
        <p:nvGraphicFramePr>
          <p:cNvPr id="5" name="Table 4">
            <a:extLst>
              <a:ext uri="{FF2B5EF4-FFF2-40B4-BE49-F238E27FC236}">
                <a16:creationId xmlns:a16="http://schemas.microsoft.com/office/drawing/2014/main" id="{FB1A6A92-093F-D12D-1463-7DF276FF00A9}"/>
              </a:ext>
            </a:extLst>
          </p:cNvPr>
          <p:cNvGraphicFramePr>
            <a:graphicFrameLocks noGrp="1"/>
          </p:cNvGraphicFramePr>
          <p:nvPr>
            <p:extLst>
              <p:ext uri="{D42A27DB-BD31-4B8C-83A1-F6EECF244321}">
                <p14:modId xmlns:p14="http://schemas.microsoft.com/office/powerpoint/2010/main" val="4194933083"/>
              </p:ext>
            </p:extLst>
          </p:nvPr>
        </p:nvGraphicFramePr>
        <p:xfrm>
          <a:off x="256539" y="993915"/>
          <a:ext cx="11643361" cy="5523039"/>
        </p:xfrm>
        <a:graphic>
          <a:graphicData uri="http://schemas.openxmlformats.org/drawingml/2006/table">
            <a:tbl>
              <a:tblPr>
                <a:tableStyleId>{5C22544A-7EE6-4342-B048-85BDC9FD1C3A}</a:tableStyleId>
              </a:tblPr>
              <a:tblGrid>
                <a:gridCol w="1850557">
                  <a:extLst>
                    <a:ext uri="{9D8B030D-6E8A-4147-A177-3AD203B41FA5}">
                      <a16:colId xmlns:a16="http://schemas.microsoft.com/office/drawing/2014/main" val="1813438521"/>
                    </a:ext>
                  </a:extLst>
                </a:gridCol>
                <a:gridCol w="816067">
                  <a:extLst>
                    <a:ext uri="{9D8B030D-6E8A-4147-A177-3AD203B41FA5}">
                      <a16:colId xmlns:a16="http://schemas.microsoft.com/office/drawing/2014/main" val="3200652269"/>
                    </a:ext>
                  </a:extLst>
                </a:gridCol>
                <a:gridCol w="816067">
                  <a:extLst>
                    <a:ext uri="{9D8B030D-6E8A-4147-A177-3AD203B41FA5}">
                      <a16:colId xmlns:a16="http://schemas.microsoft.com/office/drawing/2014/main" val="3868603936"/>
                    </a:ext>
                  </a:extLst>
                </a:gridCol>
                <a:gridCol w="816067">
                  <a:extLst>
                    <a:ext uri="{9D8B030D-6E8A-4147-A177-3AD203B41FA5}">
                      <a16:colId xmlns:a16="http://schemas.microsoft.com/office/drawing/2014/main" val="3598991559"/>
                    </a:ext>
                  </a:extLst>
                </a:gridCol>
                <a:gridCol w="816067">
                  <a:extLst>
                    <a:ext uri="{9D8B030D-6E8A-4147-A177-3AD203B41FA5}">
                      <a16:colId xmlns:a16="http://schemas.microsoft.com/office/drawing/2014/main" val="3782260639"/>
                    </a:ext>
                  </a:extLst>
                </a:gridCol>
                <a:gridCol w="816067">
                  <a:extLst>
                    <a:ext uri="{9D8B030D-6E8A-4147-A177-3AD203B41FA5}">
                      <a16:colId xmlns:a16="http://schemas.microsoft.com/office/drawing/2014/main" val="4048945838"/>
                    </a:ext>
                  </a:extLst>
                </a:gridCol>
                <a:gridCol w="816067">
                  <a:extLst>
                    <a:ext uri="{9D8B030D-6E8A-4147-A177-3AD203B41FA5}">
                      <a16:colId xmlns:a16="http://schemas.microsoft.com/office/drawing/2014/main" val="3121555181"/>
                    </a:ext>
                  </a:extLst>
                </a:gridCol>
                <a:gridCol w="816067">
                  <a:extLst>
                    <a:ext uri="{9D8B030D-6E8A-4147-A177-3AD203B41FA5}">
                      <a16:colId xmlns:a16="http://schemas.microsoft.com/office/drawing/2014/main" val="2939013652"/>
                    </a:ext>
                  </a:extLst>
                </a:gridCol>
                <a:gridCol w="816067">
                  <a:extLst>
                    <a:ext uri="{9D8B030D-6E8A-4147-A177-3AD203B41FA5}">
                      <a16:colId xmlns:a16="http://schemas.microsoft.com/office/drawing/2014/main" val="2448151105"/>
                    </a:ext>
                  </a:extLst>
                </a:gridCol>
                <a:gridCol w="816067">
                  <a:extLst>
                    <a:ext uri="{9D8B030D-6E8A-4147-A177-3AD203B41FA5}">
                      <a16:colId xmlns:a16="http://schemas.microsoft.com/office/drawing/2014/main" val="3245612646"/>
                    </a:ext>
                  </a:extLst>
                </a:gridCol>
                <a:gridCol w="816067">
                  <a:extLst>
                    <a:ext uri="{9D8B030D-6E8A-4147-A177-3AD203B41FA5}">
                      <a16:colId xmlns:a16="http://schemas.microsoft.com/office/drawing/2014/main" val="3929840698"/>
                    </a:ext>
                  </a:extLst>
                </a:gridCol>
                <a:gridCol w="816067">
                  <a:extLst>
                    <a:ext uri="{9D8B030D-6E8A-4147-A177-3AD203B41FA5}">
                      <a16:colId xmlns:a16="http://schemas.microsoft.com/office/drawing/2014/main" val="1982056509"/>
                    </a:ext>
                  </a:extLst>
                </a:gridCol>
                <a:gridCol w="816067">
                  <a:extLst>
                    <a:ext uri="{9D8B030D-6E8A-4147-A177-3AD203B41FA5}">
                      <a16:colId xmlns:a16="http://schemas.microsoft.com/office/drawing/2014/main" val="2717203584"/>
                    </a:ext>
                  </a:extLst>
                </a:gridCol>
              </a:tblGrid>
              <a:tr h="277389">
                <a:tc>
                  <a:txBody>
                    <a:bodyPr/>
                    <a:lstStyle/>
                    <a:p>
                      <a:pPr algn="l" rtl="0" fontAlgn="ctr"/>
                      <a:r>
                        <a:rPr lang="fr-FR" sz="1050" u="none" strike="noStrike">
                          <a:solidFill>
                            <a:schemeClr val="tx1">
                              <a:lumMod val="65000"/>
                              <a:lumOff val="35000"/>
                            </a:schemeClr>
                          </a:solidFill>
                          <a:effectLst/>
                          <a:latin typeface="Century Gothic" panose="020B0502020202020204" pitchFamily="34" charset="0"/>
                        </a:rPr>
                        <a:t>PHASES</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JAN</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FÉV</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MARS</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AVR</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MAI</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JUIN</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JUIL</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AOÛT</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SEP</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OCT</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NOV</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DÉC</a:t>
                      </a:r>
                    </a:p>
                  </a:txBody>
                  <a:tcPr marL="6252" marR="6252" marT="6252" marB="0" anchor="ctr">
                    <a:lnB w="28575" cap="flat" cmpd="sng" algn="ctr">
                      <a:solidFill>
                        <a:srgbClr val="C4DDDE"/>
                      </a:solidFill>
                      <a:prstDash val="solid"/>
                      <a:round/>
                      <a:headEnd type="none" w="med" len="med"/>
                      <a:tailEnd type="none" w="med" len="med"/>
                    </a:lnB>
                    <a:noFill/>
                  </a:tcPr>
                </a:tc>
                <a:extLst>
                  <a:ext uri="{0D108BD9-81ED-4DB2-BD59-A6C34878D82A}">
                    <a16:rowId xmlns:a16="http://schemas.microsoft.com/office/drawing/2014/main" val="2024977211"/>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1051431629"/>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3704487206"/>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6046905"/>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3203768573"/>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2869854493"/>
                  </a:ext>
                </a:extLst>
              </a:tr>
            </a:tbl>
          </a:graphicData>
        </a:graphic>
      </p:graphicFrame>
      <p:sp>
        <p:nvSpPr>
          <p:cNvPr id="10" name="AutoShape 166">
            <a:extLst>
              <a:ext uri="{FF2B5EF4-FFF2-40B4-BE49-F238E27FC236}">
                <a16:creationId xmlns:a16="http://schemas.microsoft.com/office/drawing/2014/main" id="{167F66E9-7EFB-5041-B14D-B7385845D508}"/>
              </a:ext>
            </a:extLst>
          </p:cNvPr>
          <p:cNvSpPr>
            <a:spLocks noChangeArrowheads="1"/>
          </p:cNvSpPr>
          <p:nvPr/>
        </p:nvSpPr>
        <p:spPr bwMode="auto">
          <a:xfrm>
            <a:off x="2184399" y="1347537"/>
            <a:ext cx="1340268" cy="380690"/>
          </a:xfrm>
          <a:prstGeom prst="roundRect">
            <a:avLst/>
          </a:prstGeom>
          <a:solidFill>
            <a:srgbClr val="EDF2A9"/>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11" name="AutoShape 166">
            <a:extLst>
              <a:ext uri="{FF2B5EF4-FFF2-40B4-BE49-F238E27FC236}">
                <a16:creationId xmlns:a16="http://schemas.microsoft.com/office/drawing/2014/main" id="{F80DE6D0-245B-E840-9C88-05F8B91305E6}"/>
              </a:ext>
            </a:extLst>
          </p:cNvPr>
          <p:cNvSpPr>
            <a:spLocks noChangeArrowheads="1"/>
          </p:cNvSpPr>
          <p:nvPr/>
        </p:nvSpPr>
        <p:spPr bwMode="auto">
          <a:xfrm>
            <a:off x="2590886" y="1844549"/>
            <a:ext cx="1179663" cy="380690"/>
          </a:xfrm>
          <a:prstGeom prst="roundRect">
            <a:avLst/>
          </a:prstGeom>
          <a:solidFill>
            <a:srgbClr val="E9F6F2"/>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12" name="AutoShape 166">
            <a:extLst>
              <a:ext uri="{FF2B5EF4-FFF2-40B4-BE49-F238E27FC236}">
                <a16:creationId xmlns:a16="http://schemas.microsoft.com/office/drawing/2014/main" id="{629A284A-8BAD-3441-A5FD-61D9723A512C}"/>
              </a:ext>
            </a:extLst>
          </p:cNvPr>
          <p:cNvSpPr>
            <a:spLocks noChangeArrowheads="1"/>
          </p:cNvSpPr>
          <p:nvPr/>
        </p:nvSpPr>
        <p:spPr bwMode="auto">
          <a:xfrm>
            <a:off x="3665374" y="1347537"/>
            <a:ext cx="1070226" cy="380690"/>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13" name="AutoShape 166">
            <a:extLst>
              <a:ext uri="{FF2B5EF4-FFF2-40B4-BE49-F238E27FC236}">
                <a16:creationId xmlns:a16="http://schemas.microsoft.com/office/drawing/2014/main" id="{5E062EE6-0660-D543-8A42-0756A8EEA4AD}"/>
              </a:ext>
            </a:extLst>
          </p:cNvPr>
          <p:cNvSpPr>
            <a:spLocks noChangeArrowheads="1"/>
          </p:cNvSpPr>
          <p:nvPr/>
        </p:nvSpPr>
        <p:spPr bwMode="auto">
          <a:xfrm>
            <a:off x="4364646" y="2859723"/>
            <a:ext cx="1179666" cy="380690"/>
          </a:xfrm>
          <a:prstGeom prst="roundRect">
            <a:avLst/>
          </a:prstGeom>
          <a:solidFill>
            <a:schemeClr val="accent4">
              <a:lumMod val="60000"/>
              <a:lumOff val="40000"/>
            </a:schemeClr>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14" name="AutoShape 166">
            <a:extLst>
              <a:ext uri="{FF2B5EF4-FFF2-40B4-BE49-F238E27FC236}">
                <a16:creationId xmlns:a16="http://schemas.microsoft.com/office/drawing/2014/main" id="{D1E85908-B032-1344-945A-B8DDBBF5DEB3}"/>
              </a:ext>
            </a:extLst>
          </p:cNvPr>
          <p:cNvSpPr>
            <a:spLocks noChangeArrowheads="1"/>
          </p:cNvSpPr>
          <p:nvPr/>
        </p:nvSpPr>
        <p:spPr bwMode="auto">
          <a:xfrm>
            <a:off x="5653749" y="2859723"/>
            <a:ext cx="1293369" cy="380690"/>
          </a:xfrm>
          <a:prstGeom prst="roundRect">
            <a:avLst/>
          </a:prstGeom>
          <a:solidFill>
            <a:srgbClr val="FFBBAA"/>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15" name="AutoShape 166">
            <a:extLst>
              <a:ext uri="{FF2B5EF4-FFF2-40B4-BE49-F238E27FC236}">
                <a16:creationId xmlns:a16="http://schemas.microsoft.com/office/drawing/2014/main" id="{A5DB0657-8F4D-7441-AC92-993573223F46}"/>
              </a:ext>
            </a:extLst>
          </p:cNvPr>
          <p:cNvSpPr>
            <a:spLocks noChangeArrowheads="1"/>
          </p:cNvSpPr>
          <p:nvPr/>
        </p:nvSpPr>
        <p:spPr bwMode="auto">
          <a:xfrm>
            <a:off x="4364646" y="2415585"/>
            <a:ext cx="1679955" cy="304552"/>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16" name="AutoShape 166">
            <a:extLst>
              <a:ext uri="{FF2B5EF4-FFF2-40B4-BE49-F238E27FC236}">
                <a16:creationId xmlns:a16="http://schemas.microsoft.com/office/drawing/2014/main" id="{C3092A46-ECF2-C542-AB67-AE7D56E963A3}"/>
              </a:ext>
            </a:extLst>
          </p:cNvPr>
          <p:cNvSpPr>
            <a:spLocks noChangeArrowheads="1"/>
          </p:cNvSpPr>
          <p:nvPr/>
        </p:nvSpPr>
        <p:spPr bwMode="auto">
          <a:xfrm>
            <a:off x="5794456" y="3927771"/>
            <a:ext cx="1183929" cy="380690"/>
          </a:xfrm>
          <a:prstGeom prst="roundRect">
            <a:avLst/>
          </a:prstGeom>
          <a:solidFill>
            <a:srgbClr val="FFBBAA"/>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17" name="AutoShape 166">
            <a:extLst>
              <a:ext uri="{FF2B5EF4-FFF2-40B4-BE49-F238E27FC236}">
                <a16:creationId xmlns:a16="http://schemas.microsoft.com/office/drawing/2014/main" id="{7F0DAA80-0B95-0449-8DB1-5DCCEE75D378}"/>
              </a:ext>
            </a:extLst>
          </p:cNvPr>
          <p:cNvSpPr>
            <a:spLocks noChangeArrowheads="1"/>
          </p:cNvSpPr>
          <p:nvPr/>
        </p:nvSpPr>
        <p:spPr bwMode="auto">
          <a:xfrm>
            <a:off x="7083560" y="3927771"/>
            <a:ext cx="1836296" cy="380690"/>
          </a:xfrm>
          <a:prstGeom prst="roundRect">
            <a:avLst/>
          </a:prstGeom>
          <a:solidFill>
            <a:srgbClr val="EDF2A9"/>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24" name="AutoShape 166">
            <a:extLst>
              <a:ext uri="{FF2B5EF4-FFF2-40B4-BE49-F238E27FC236}">
                <a16:creationId xmlns:a16="http://schemas.microsoft.com/office/drawing/2014/main" id="{EBD618C5-55BF-1E4A-AB6D-1AB4B2F331C8}"/>
              </a:ext>
            </a:extLst>
          </p:cNvPr>
          <p:cNvSpPr>
            <a:spLocks noChangeArrowheads="1"/>
          </p:cNvSpPr>
          <p:nvPr/>
        </p:nvSpPr>
        <p:spPr bwMode="auto">
          <a:xfrm>
            <a:off x="5794456" y="3473058"/>
            <a:ext cx="2160350" cy="304552"/>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25" name="AutoShape 166">
            <a:extLst>
              <a:ext uri="{FF2B5EF4-FFF2-40B4-BE49-F238E27FC236}">
                <a16:creationId xmlns:a16="http://schemas.microsoft.com/office/drawing/2014/main" id="{7DAF2DFF-3ED0-064D-BE95-8DFE62194BC4}"/>
              </a:ext>
            </a:extLst>
          </p:cNvPr>
          <p:cNvSpPr>
            <a:spLocks noChangeArrowheads="1"/>
          </p:cNvSpPr>
          <p:nvPr/>
        </p:nvSpPr>
        <p:spPr bwMode="auto">
          <a:xfrm>
            <a:off x="6540631" y="4530531"/>
            <a:ext cx="1476712" cy="380690"/>
          </a:xfrm>
          <a:prstGeom prst="roundRect">
            <a:avLst/>
          </a:prstGeom>
          <a:solidFill>
            <a:schemeClr val="accent4">
              <a:lumMod val="40000"/>
              <a:lumOff val="60000"/>
            </a:schemeClr>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26" name="AutoShape 166">
            <a:extLst>
              <a:ext uri="{FF2B5EF4-FFF2-40B4-BE49-F238E27FC236}">
                <a16:creationId xmlns:a16="http://schemas.microsoft.com/office/drawing/2014/main" id="{13064671-DCCB-0C4C-873F-3C9918A6B04A}"/>
              </a:ext>
            </a:extLst>
          </p:cNvPr>
          <p:cNvSpPr>
            <a:spLocks noChangeArrowheads="1"/>
          </p:cNvSpPr>
          <p:nvPr/>
        </p:nvSpPr>
        <p:spPr bwMode="auto">
          <a:xfrm>
            <a:off x="6571899" y="5027543"/>
            <a:ext cx="2160350" cy="304552"/>
          </a:xfrm>
          <a:prstGeom prst="roundRect">
            <a:avLst/>
          </a:prstGeom>
          <a:solidFill>
            <a:srgbClr val="E9F6F2"/>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31" name="AutoShape 166">
            <a:extLst>
              <a:ext uri="{FF2B5EF4-FFF2-40B4-BE49-F238E27FC236}">
                <a16:creationId xmlns:a16="http://schemas.microsoft.com/office/drawing/2014/main" id="{844A244E-6FBE-FE4E-97F2-DD146CD15697}"/>
              </a:ext>
            </a:extLst>
          </p:cNvPr>
          <p:cNvSpPr>
            <a:spLocks noChangeArrowheads="1"/>
          </p:cNvSpPr>
          <p:nvPr/>
        </p:nvSpPr>
        <p:spPr bwMode="auto">
          <a:xfrm>
            <a:off x="8158050" y="4530531"/>
            <a:ext cx="1539249" cy="380690"/>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49" name="AutoShape 166">
            <a:extLst>
              <a:ext uri="{FF2B5EF4-FFF2-40B4-BE49-F238E27FC236}">
                <a16:creationId xmlns:a16="http://schemas.microsoft.com/office/drawing/2014/main" id="{DBAA1E9C-162F-1B4A-94C3-85A4D6EEB65B}"/>
              </a:ext>
            </a:extLst>
          </p:cNvPr>
          <p:cNvSpPr>
            <a:spLocks noChangeArrowheads="1"/>
          </p:cNvSpPr>
          <p:nvPr/>
        </p:nvSpPr>
        <p:spPr bwMode="auto">
          <a:xfrm>
            <a:off x="10056884" y="6032143"/>
            <a:ext cx="1758127" cy="380690"/>
          </a:xfrm>
          <a:prstGeom prst="roundRect">
            <a:avLst/>
          </a:prstGeom>
          <a:solidFill>
            <a:schemeClr val="accent4">
              <a:lumMod val="60000"/>
              <a:lumOff val="40000"/>
            </a:schemeClr>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50" name="AutoShape 166">
            <a:extLst>
              <a:ext uri="{FF2B5EF4-FFF2-40B4-BE49-F238E27FC236}">
                <a16:creationId xmlns:a16="http://schemas.microsoft.com/office/drawing/2014/main" id="{735EB322-C67E-7E4D-A6EA-DC95F47607F0}"/>
              </a:ext>
            </a:extLst>
          </p:cNvPr>
          <p:cNvSpPr>
            <a:spLocks noChangeArrowheads="1"/>
          </p:cNvSpPr>
          <p:nvPr/>
        </p:nvSpPr>
        <p:spPr bwMode="auto">
          <a:xfrm>
            <a:off x="8919856" y="6032143"/>
            <a:ext cx="1027589" cy="380690"/>
          </a:xfrm>
          <a:prstGeom prst="roundRect">
            <a:avLst/>
          </a:prstGeom>
          <a:solidFill>
            <a:srgbClr val="FFBBAA"/>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
        <p:nvSpPr>
          <p:cNvPr id="51" name="AutoShape 166">
            <a:extLst>
              <a:ext uri="{FF2B5EF4-FFF2-40B4-BE49-F238E27FC236}">
                <a16:creationId xmlns:a16="http://schemas.microsoft.com/office/drawing/2014/main" id="{12EF2A75-8C4D-F94A-8DC5-C341840891F2}"/>
              </a:ext>
            </a:extLst>
          </p:cNvPr>
          <p:cNvSpPr>
            <a:spLocks noChangeArrowheads="1"/>
          </p:cNvSpPr>
          <p:nvPr/>
        </p:nvSpPr>
        <p:spPr bwMode="auto">
          <a:xfrm>
            <a:off x="8747882" y="5588004"/>
            <a:ext cx="2566836" cy="304552"/>
          </a:xfrm>
          <a:prstGeom prst="roundRect">
            <a:avLst/>
          </a:prstGeom>
          <a:solidFill>
            <a:srgbClr val="BFEEEB"/>
          </a:solidFill>
          <a:ln w="19050">
            <a:solidFill>
              <a:srgbClr val="AEC5C6"/>
            </a:solidFill>
            <a:miter lim="800000"/>
            <a:headEnd/>
            <a:tailEnd/>
          </a:ln>
          <a:effectLst>
            <a:outerShdw blurRad="50800" dist="38100" dir="5400000" algn="t" rotWithShape="0">
              <a:prstClr val="black">
                <a:alpha val="40000"/>
              </a:prstClr>
            </a:outerShdw>
          </a:effectLst>
        </p:spPr>
        <p:txBody>
          <a:bodyPr wrap="square" lIns="54864" tIns="18288" rIns="54864"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050" b="0" i="0" u="none" strike="noStrike" baseline="0" dirty="0">
              <a:solidFill>
                <a:srgbClr val="0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3298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nvGraphicFramePr>
        <p:xfrm>
          <a:off x="256540" y="176704"/>
          <a:ext cx="11643359" cy="698500"/>
        </p:xfrm>
        <a:graphic>
          <a:graphicData uri="http://schemas.openxmlformats.org/drawingml/2006/table">
            <a:tbl>
              <a:tblPr>
                <a:tableStyleId>{5C22544A-7EE6-4342-B048-85BDC9FD1C3A}</a:tableStyleId>
              </a:tblPr>
              <a:tblGrid>
                <a:gridCol w="7563986">
                  <a:extLst>
                    <a:ext uri="{9D8B030D-6E8A-4147-A177-3AD203B41FA5}">
                      <a16:colId xmlns:a16="http://schemas.microsoft.com/office/drawing/2014/main" val="684787995"/>
                    </a:ext>
                  </a:extLst>
                </a:gridCol>
                <a:gridCol w="2442411">
                  <a:extLst>
                    <a:ext uri="{9D8B030D-6E8A-4147-A177-3AD203B41FA5}">
                      <a16:colId xmlns:a16="http://schemas.microsoft.com/office/drawing/2014/main" val="1194938607"/>
                    </a:ext>
                  </a:extLst>
                </a:gridCol>
                <a:gridCol w="163696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0"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DD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DF5F3"/>
                    </a:solidFill>
                  </a:tcPr>
                </a:tc>
                <a:tc>
                  <a:txBody>
                    <a:bodyPr/>
                    <a:lstStyle/>
                    <a:p>
                      <a:pPr algn="ctr" fontAlgn="ctr"/>
                      <a:endParaRPr lang="en-US" sz="12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12700"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D7EEEB"/>
                    </a:solidFill>
                  </a:tcPr>
                </a:tc>
                <a:extLst>
                  <a:ext uri="{0D108BD9-81ED-4DB2-BD59-A6C34878D82A}">
                    <a16:rowId xmlns:a16="http://schemas.microsoft.com/office/drawing/2014/main" val="3933300914"/>
                  </a:ext>
                </a:extLst>
              </a:tr>
            </a:tbl>
          </a:graphicData>
        </a:graphic>
      </p:graphicFrame>
      <p:graphicFrame>
        <p:nvGraphicFramePr>
          <p:cNvPr id="5" name="Table 4">
            <a:extLst>
              <a:ext uri="{FF2B5EF4-FFF2-40B4-BE49-F238E27FC236}">
                <a16:creationId xmlns:a16="http://schemas.microsoft.com/office/drawing/2014/main" id="{FB1A6A92-093F-D12D-1463-7DF276FF00A9}"/>
              </a:ext>
            </a:extLst>
          </p:cNvPr>
          <p:cNvGraphicFramePr>
            <a:graphicFrameLocks noGrp="1"/>
          </p:cNvGraphicFramePr>
          <p:nvPr/>
        </p:nvGraphicFramePr>
        <p:xfrm>
          <a:off x="256539" y="993915"/>
          <a:ext cx="11643361" cy="5523039"/>
        </p:xfrm>
        <a:graphic>
          <a:graphicData uri="http://schemas.openxmlformats.org/drawingml/2006/table">
            <a:tbl>
              <a:tblPr>
                <a:tableStyleId>{5C22544A-7EE6-4342-B048-85BDC9FD1C3A}</a:tableStyleId>
              </a:tblPr>
              <a:tblGrid>
                <a:gridCol w="1850557">
                  <a:extLst>
                    <a:ext uri="{9D8B030D-6E8A-4147-A177-3AD203B41FA5}">
                      <a16:colId xmlns:a16="http://schemas.microsoft.com/office/drawing/2014/main" val="1813438521"/>
                    </a:ext>
                  </a:extLst>
                </a:gridCol>
                <a:gridCol w="816067">
                  <a:extLst>
                    <a:ext uri="{9D8B030D-6E8A-4147-A177-3AD203B41FA5}">
                      <a16:colId xmlns:a16="http://schemas.microsoft.com/office/drawing/2014/main" val="3200652269"/>
                    </a:ext>
                  </a:extLst>
                </a:gridCol>
                <a:gridCol w="816067">
                  <a:extLst>
                    <a:ext uri="{9D8B030D-6E8A-4147-A177-3AD203B41FA5}">
                      <a16:colId xmlns:a16="http://schemas.microsoft.com/office/drawing/2014/main" val="3868603936"/>
                    </a:ext>
                  </a:extLst>
                </a:gridCol>
                <a:gridCol w="816067">
                  <a:extLst>
                    <a:ext uri="{9D8B030D-6E8A-4147-A177-3AD203B41FA5}">
                      <a16:colId xmlns:a16="http://schemas.microsoft.com/office/drawing/2014/main" val="3598991559"/>
                    </a:ext>
                  </a:extLst>
                </a:gridCol>
                <a:gridCol w="816067">
                  <a:extLst>
                    <a:ext uri="{9D8B030D-6E8A-4147-A177-3AD203B41FA5}">
                      <a16:colId xmlns:a16="http://schemas.microsoft.com/office/drawing/2014/main" val="3782260639"/>
                    </a:ext>
                  </a:extLst>
                </a:gridCol>
                <a:gridCol w="816067">
                  <a:extLst>
                    <a:ext uri="{9D8B030D-6E8A-4147-A177-3AD203B41FA5}">
                      <a16:colId xmlns:a16="http://schemas.microsoft.com/office/drawing/2014/main" val="4048945838"/>
                    </a:ext>
                  </a:extLst>
                </a:gridCol>
                <a:gridCol w="816067">
                  <a:extLst>
                    <a:ext uri="{9D8B030D-6E8A-4147-A177-3AD203B41FA5}">
                      <a16:colId xmlns:a16="http://schemas.microsoft.com/office/drawing/2014/main" val="3121555181"/>
                    </a:ext>
                  </a:extLst>
                </a:gridCol>
                <a:gridCol w="816067">
                  <a:extLst>
                    <a:ext uri="{9D8B030D-6E8A-4147-A177-3AD203B41FA5}">
                      <a16:colId xmlns:a16="http://schemas.microsoft.com/office/drawing/2014/main" val="2939013652"/>
                    </a:ext>
                  </a:extLst>
                </a:gridCol>
                <a:gridCol w="816067">
                  <a:extLst>
                    <a:ext uri="{9D8B030D-6E8A-4147-A177-3AD203B41FA5}">
                      <a16:colId xmlns:a16="http://schemas.microsoft.com/office/drawing/2014/main" val="2448151105"/>
                    </a:ext>
                  </a:extLst>
                </a:gridCol>
                <a:gridCol w="816067">
                  <a:extLst>
                    <a:ext uri="{9D8B030D-6E8A-4147-A177-3AD203B41FA5}">
                      <a16:colId xmlns:a16="http://schemas.microsoft.com/office/drawing/2014/main" val="3245612646"/>
                    </a:ext>
                  </a:extLst>
                </a:gridCol>
                <a:gridCol w="816067">
                  <a:extLst>
                    <a:ext uri="{9D8B030D-6E8A-4147-A177-3AD203B41FA5}">
                      <a16:colId xmlns:a16="http://schemas.microsoft.com/office/drawing/2014/main" val="3929840698"/>
                    </a:ext>
                  </a:extLst>
                </a:gridCol>
                <a:gridCol w="816067">
                  <a:extLst>
                    <a:ext uri="{9D8B030D-6E8A-4147-A177-3AD203B41FA5}">
                      <a16:colId xmlns:a16="http://schemas.microsoft.com/office/drawing/2014/main" val="1982056509"/>
                    </a:ext>
                  </a:extLst>
                </a:gridCol>
                <a:gridCol w="816067">
                  <a:extLst>
                    <a:ext uri="{9D8B030D-6E8A-4147-A177-3AD203B41FA5}">
                      <a16:colId xmlns:a16="http://schemas.microsoft.com/office/drawing/2014/main" val="2717203584"/>
                    </a:ext>
                  </a:extLst>
                </a:gridCol>
              </a:tblGrid>
              <a:tr h="277389">
                <a:tc>
                  <a:txBody>
                    <a:bodyPr/>
                    <a:lstStyle/>
                    <a:p>
                      <a:pPr algn="l" rtl="0" fontAlgn="ctr"/>
                      <a:r>
                        <a:rPr lang="fr-FR" sz="1050" u="none" strike="noStrike">
                          <a:solidFill>
                            <a:schemeClr val="tx1">
                              <a:lumMod val="65000"/>
                              <a:lumOff val="35000"/>
                            </a:schemeClr>
                          </a:solidFill>
                          <a:effectLst/>
                          <a:latin typeface="Century Gothic" panose="020B0502020202020204" pitchFamily="34" charset="0"/>
                        </a:rPr>
                        <a:t>PHASES</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JAN</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FÉV</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MARS</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AVR</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MAI</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JUIN</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JUIL</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AOÛT</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SEP</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OCT</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NOV</a:t>
                      </a:r>
                    </a:p>
                  </a:txBody>
                  <a:tcPr marL="6252" marR="6252" marT="6252" marB="0" anchor="ctr">
                    <a:lnB w="28575" cap="flat" cmpd="sng" algn="ctr">
                      <a:solidFill>
                        <a:srgbClr val="C4DDDE"/>
                      </a:solidFill>
                      <a:prstDash val="solid"/>
                      <a:round/>
                      <a:headEnd type="none" w="med" len="med"/>
                      <a:tailEnd type="none" w="med" len="med"/>
                    </a:lnB>
                    <a:noFill/>
                  </a:tcPr>
                </a:tc>
                <a:tc>
                  <a:txBody>
                    <a:bodyPr/>
                    <a:lstStyle/>
                    <a:p>
                      <a:pPr algn="r" rtl="0" fontAlgn="ctr"/>
                      <a:r>
                        <a:rPr lang="fr-FR" sz="1500" u="none" strike="noStrike">
                          <a:solidFill>
                            <a:srgbClr val="8AB4B8"/>
                          </a:solidFill>
                          <a:effectLst/>
                          <a:latin typeface="Century Gothic" panose="020B0502020202020204" pitchFamily="34" charset="0"/>
                        </a:rPr>
                        <a:t>DÉC</a:t>
                      </a:r>
                    </a:p>
                  </a:txBody>
                  <a:tcPr marL="6252" marR="6252" marT="6252" marB="0" anchor="ctr">
                    <a:lnB w="28575" cap="flat" cmpd="sng" algn="ctr">
                      <a:solidFill>
                        <a:srgbClr val="C4DDDE"/>
                      </a:solidFill>
                      <a:prstDash val="solid"/>
                      <a:round/>
                      <a:headEnd type="none" w="med" len="med"/>
                      <a:tailEnd type="none" w="med" len="med"/>
                    </a:lnB>
                    <a:noFill/>
                  </a:tcPr>
                </a:tc>
                <a:extLst>
                  <a:ext uri="{0D108BD9-81ED-4DB2-BD59-A6C34878D82A}">
                    <a16:rowId xmlns:a16="http://schemas.microsoft.com/office/drawing/2014/main" val="2024977211"/>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1051431629"/>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3704487206"/>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6046905"/>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3203768573"/>
                  </a:ext>
                </a:extLst>
              </a:tr>
              <a:tr h="1049130">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00584" marR="6252" marT="6252" marB="0" anchor="ctr">
                    <a:lnL w="381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EAF7F2"/>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12700"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tc>
                  <a:txBody>
                    <a:bodyPr/>
                    <a:lstStyle/>
                    <a:p>
                      <a:pPr algn="l" rtl="0" fontAlgn="ctr"/>
                      <a:r>
                        <a:rPr lang="fr-FR" sz="1100" u="none" strike="noStrike">
                          <a:effectLst/>
                          <a:latin typeface="Century Gothic" panose="020B0502020202020204" pitchFamily="34" charset="0"/>
                        </a:rPr>
                        <a:t> </a:t>
                      </a:r>
                    </a:p>
                  </a:txBody>
                  <a:tcPr marL="56267" marR="6252" marT="6252" marB="0" anchor="ctr">
                    <a:lnL w="12700" cap="flat" cmpd="sng" algn="ctr">
                      <a:solidFill>
                        <a:srgbClr val="C4DDDE"/>
                      </a:solidFill>
                      <a:prstDash val="solid"/>
                      <a:round/>
                      <a:headEnd type="none" w="med" len="med"/>
                      <a:tailEnd type="none" w="med" len="med"/>
                    </a:lnL>
                    <a:lnR w="28575" cap="flat" cmpd="sng" algn="ctr">
                      <a:solidFill>
                        <a:srgbClr val="C4DDDE"/>
                      </a:solidFill>
                      <a:prstDash val="solid"/>
                      <a:round/>
                      <a:headEnd type="none" w="med" len="med"/>
                      <a:tailEnd type="none" w="med" len="med"/>
                    </a:lnR>
                    <a:lnT w="28575" cap="flat" cmpd="sng" algn="ctr">
                      <a:solidFill>
                        <a:srgbClr val="C4DDDE"/>
                      </a:solidFill>
                      <a:prstDash val="solid"/>
                      <a:round/>
                      <a:headEnd type="none" w="med" len="med"/>
                      <a:tailEnd type="none" w="med" len="med"/>
                    </a:lnT>
                    <a:lnB w="28575" cap="flat" cmpd="sng" algn="ctr">
                      <a:solidFill>
                        <a:srgbClr val="C4DDDE"/>
                      </a:solidFill>
                      <a:prstDash val="solid"/>
                      <a:round/>
                      <a:headEnd type="none" w="med" len="med"/>
                      <a:tailEnd type="none" w="med" len="med"/>
                    </a:lnB>
                    <a:solidFill>
                      <a:srgbClr val="F2FDFB"/>
                    </a:solidFill>
                  </a:tcPr>
                </a:tc>
                <a:extLst>
                  <a:ext uri="{0D108BD9-81ED-4DB2-BD59-A6C34878D82A}">
                    <a16:rowId xmlns:a16="http://schemas.microsoft.com/office/drawing/2014/main" val="2869854493"/>
                  </a:ext>
                </a:extLst>
              </a:tr>
            </a:tbl>
          </a:graphicData>
        </a:graphic>
      </p:graphicFrame>
    </p:spTree>
    <p:extLst>
      <p:ext uri="{BB962C8B-B14F-4D97-AF65-F5344CB8AC3E}">
        <p14:creationId xmlns:p14="http://schemas.microsoft.com/office/powerpoint/2010/main" val="301036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12697</TotalTime>
  <Words>547</Words>
  <Application>Microsoft Office PowerPoint</Application>
  <PresentationFormat>Widescreen</PresentationFormat>
  <Paragraphs>267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215</cp:revision>
  <cp:lastPrinted>2024-02-20T23:48:17Z</cp:lastPrinted>
  <dcterms:created xsi:type="dcterms:W3CDTF">2021-07-07T23:54:57Z</dcterms:created>
  <dcterms:modified xsi:type="dcterms:W3CDTF">2024-11-13T09:00:22Z</dcterms:modified>
</cp:coreProperties>
</file>