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3" r:id="rId2"/>
    <p:sldId id="382" r:id="rId3"/>
    <p:sldId id="383"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79EEEE"/>
    <a:srgbClr val="FFE699"/>
    <a:srgbClr val="DBF2A9"/>
    <a:srgbClr val="C9F2DB"/>
    <a:srgbClr val="E4FAF1"/>
    <a:srgbClr val="9AE7BD"/>
    <a:srgbClr val="E5F2CA"/>
    <a:srgbClr val="F2F9E1"/>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76" autoAdjust="0"/>
    <p:restoredTop sz="96058"/>
  </p:normalViewPr>
  <p:slideViewPr>
    <p:cSldViewPr snapToGrid="0" snapToObjects="1">
      <p:cViewPr varScale="1">
        <p:scale>
          <a:sx n="81" d="100"/>
          <a:sy n="81" d="100"/>
        </p:scale>
        <p:origin x="114" y="74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693602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436067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smartsheet.com/try-it?trp=18149"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6000">
              <a:schemeClr val="bg1"/>
            </a:gs>
            <a:gs pos="100000">
              <a:srgbClr val="79EEEE"/>
            </a:gs>
          </a:gsLst>
          <a:lin ang="270000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93F1B0-D8E0-1318-EACD-C96140D00B6F}"/>
              </a:ext>
            </a:extLst>
          </p:cNvPr>
          <p:cNvSpPr txBox="1"/>
          <p:nvPr/>
        </p:nvSpPr>
        <p:spPr>
          <a:xfrm>
            <a:off x="249647" y="282533"/>
            <a:ext cx="6190909" cy="1077218"/>
          </a:xfrm>
          <a:prstGeom prst="rect">
            <a:avLst/>
          </a:prstGeom>
          <a:noFill/>
          <a:effectLst/>
        </p:spPr>
        <p:txBody>
          <a:bodyPr wrap="square" rtlCol="0">
            <a:spAutoFit/>
          </a:bodyPr>
          <a:lstStyle/>
          <a:p>
            <a:pPr rtl="0"/>
            <a:r>
              <a:rPr lang="fr-FR" sz="3200" b="1">
                <a:solidFill>
                  <a:schemeClr val="tx1">
                    <a:lumMod val="65000"/>
                    <a:lumOff val="35000"/>
                  </a:schemeClr>
                </a:solidFill>
                <a:latin typeface="Century Gothic" panose="020B0502020202020204" pitchFamily="34" charset="0"/>
              </a:rPr>
              <a:t>Modèle de diagramme Oui/Non pour PowerPoint</a:t>
            </a:r>
          </a:p>
        </p:txBody>
      </p:sp>
      <p:pic>
        <p:nvPicPr>
          <p:cNvPr id="33" name="Picture 32">
            <a:hlinkClick r:id="rId3"/>
            <a:extLst>
              <a:ext uri="{FF2B5EF4-FFF2-40B4-BE49-F238E27FC236}">
                <a16:creationId xmlns:a16="http://schemas.microsoft.com/office/drawing/2014/main" id="{4A18805D-093D-9D7D-D8FB-8A0263548A91}"/>
              </a:ext>
            </a:extLst>
          </p:cNvPr>
          <p:cNvPicPr>
            <a:picLocks noChangeAspect="1"/>
          </p:cNvPicPr>
          <p:nvPr/>
        </p:nvPicPr>
        <p:blipFill>
          <a:blip r:embed="rId4"/>
          <a:srcRect/>
          <a:stretch/>
        </p:blipFill>
        <p:spPr>
          <a:xfrm>
            <a:off x="8632454" y="298882"/>
            <a:ext cx="3264288" cy="649251"/>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293144" y="1473715"/>
            <a:ext cx="4456986" cy="4898842"/>
          </a:xfrm>
          <a:prstGeom prst="rect">
            <a:avLst/>
          </a:prstGeom>
          <a:noFill/>
        </p:spPr>
        <p:txBody>
          <a:bodyPr wrap="square" rtlCol="0">
            <a:spAutoFit/>
          </a:bodyPr>
          <a:lstStyle/>
          <a:p>
            <a:pPr algn="l" rtl="0">
              <a:lnSpc>
                <a:spcPct val="150000"/>
              </a:lnSpc>
              <a:spcBef>
                <a:spcPts val="0"/>
              </a:spcBef>
              <a:spcAft>
                <a:spcPts val="0"/>
              </a:spcAft>
            </a:pPr>
            <a:r>
              <a:rPr lang="fr-FR" sz="1400" b="1" i="0" u="none" strike="noStrike" dirty="0">
                <a:solidFill>
                  <a:srgbClr val="000000"/>
                </a:solidFill>
                <a:effectLst/>
                <a:latin typeface="Century Gothic" panose="020B0502020202020204" pitchFamily="34" charset="0"/>
              </a:rPr>
              <a:t>Quand utiliser ce modèle : </a:t>
            </a:r>
            <a:r>
              <a:rPr lang="fr-FR" sz="1400" i="0" u="none" strike="noStrike" dirty="0">
                <a:solidFill>
                  <a:srgbClr val="000000"/>
                </a:solidFill>
                <a:effectLst/>
                <a:latin typeface="Century Gothic" panose="020B0502020202020204" pitchFamily="34" charset="0"/>
              </a:rPr>
              <a:t>utilisez ce modèle de diagramme Oui/Non pour transformer une prise de décision complexe en choix binaires gérables. Il s’agit d’un outil de référence pour les séances de formation ou les réunions où des voies de décision claires et simples doivent être explorées. </a:t>
            </a:r>
          </a:p>
          <a:p>
            <a:pPr algn="l" rtl="0">
              <a:lnSpc>
                <a:spcPct val="150000"/>
              </a:lnSpc>
              <a:spcBef>
                <a:spcPts val="0"/>
              </a:spcBef>
              <a:spcAft>
                <a:spcPts val="0"/>
              </a:spcAft>
            </a:pPr>
            <a:r>
              <a:rPr lang="fr-FR" sz="1400" i="0" u="none" strike="noStrike" dirty="0">
                <a:solidFill>
                  <a:srgbClr val="000000"/>
                </a:solidFill>
                <a:effectLst/>
                <a:latin typeface="Century Gothic" panose="020B0502020202020204" pitchFamily="34" charset="0"/>
              </a:rPr>
              <a:t>  </a:t>
            </a:r>
          </a:p>
          <a:p>
            <a:pPr algn="l" rtl="0">
              <a:lnSpc>
                <a:spcPct val="150000"/>
              </a:lnSpc>
              <a:spcBef>
                <a:spcPts val="0"/>
              </a:spcBef>
              <a:spcAft>
                <a:spcPts val="0"/>
              </a:spcAft>
            </a:pPr>
            <a:r>
              <a:rPr lang="fr-FR" sz="1400" b="1" i="0" u="none" strike="noStrike" dirty="0">
                <a:solidFill>
                  <a:srgbClr val="000000"/>
                </a:solidFill>
                <a:effectLst/>
                <a:latin typeface="Century Gothic" panose="020B0502020202020204" pitchFamily="34" charset="0"/>
              </a:rPr>
              <a:t>Fonctionnalités notables du modèle : </a:t>
            </a:r>
            <a:r>
              <a:rPr lang="fr-FR" sz="1400" i="0" u="none" strike="noStrike" dirty="0">
                <a:solidFill>
                  <a:srgbClr val="000000"/>
                </a:solidFill>
                <a:effectLst/>
                <a:latin typeface="Century Gothic" panose="020B0502020202020204" pitchFamily="34" charset="0"/>
              </a:rPr>
              <a:t>ce modèle comprend une présentation claire, étape par étape, qui s’articule autour de réponses par oui ou par non, ce qui simplifie la prise de décisions successives. Sa conception aide à visualiser les conséquences des choix, ce qui permet de suivre des processus de prise de décision plus rapides et plus éclairés. </a:t>
            </a:r>
          </a:p>
        </p:txBody>
      </p:sp>
      <p:pic>
        <p:nvPicPr>
          <p:cNvPr id="7" name="Picture 6">
            <a:extLst>
              <a:ext uri="{FF2B5EF4-FFF2-40B4-BE49-F238E27FC236}">
                <a16:creationId xmlns:a16="http://schemas.microsoft.com/office/drawing/2014/main" id="{C1B028CC-25B9-7F56-5803-4FF41E07A98F}"/>
              </a:ext>
            </a:extLst>
          </p:cNvPr>
          <p:cNvPicPr>
            <a:picLocks noChangeAspect="1"/>
          </p:cNvPicPr>
          <p:nvPr/>
        </p:nvPicPr>
        <p:blipFill>
          <a:blip r:embed="rId5"/>
          <a:srcRect/>
          <a:stretch/>
        </p:blipFill>
        <p:spPr>
          <a:xfrm>
            <a:off x="5108175" y="1596017"/>
            <a:ext cx="6782275" cy="3815030"/>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50000"/>
              </a:schemeClr>
            </a:gs>
            <a:gs pos="45000">
              <a:schemeClr val="bg2">
                <a:lumMod val="25000"/>
              </a:schemeClr>
            </a:gs>
            <a:gs pos="100000">
              <a:schemeClr val="bg2">
                <a:lumMod val="1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4" name="AutoShape 168">
            <a:extLst>
              <a:ext uri="{FF2B5EF4-FFF2-40B4-BE49-F238E27FC236}">
                <a16:creationId xmlns:a16="http://schemas.microsoft.com/office/drawing/2014/main" id="{8E48FEB7-4010-2C41-ACC9-D3941383037A}"/>
              </a:ext>
            </a:extLst>
          </p:cNvPr>
          <p:cNvSpPr>
            <a:spLocks noChangeArrowheads="1"/>
          </p:cNvSpPr>
          <p:nvPr/>
        </p:nvSpPr>
        <p:spPr bwMode="auto">
          <a:xfrm>
            <a:off x="8337071" y="3228989"/>
            <a:ext cx="4368800" cy="1244600"/>
          </a:xfrm>
          <a:prstGeom prst="flowChartDecision">
            <a:avLst/>
          </a:prstGeom>
          <a:solidFill>
            <a:srgbClr val="BFEEEA"/>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0" i="0" u="none" strike="noStrike" baseline="0" dirty="0">
                <a:solidFill>
                  <a:schemeClr val="tx1">
                    <a:lumMod val="65000"/>
                    <a:lumOff val="35000"/>
                  </a:schemeClr>
                </a:solidFill>
                <a:latin typeface="Century Gothic" charset="0"/>
                <a:ea typeface="Century Gothic" charset="0"/>
                <a:cs typeface="Century Gothic" charset="0"/>
              </a:rPr>
              <a:t>–– DÉCISION 3 ––</a:t>
            </a:r>
          </a:p>
          <a:p>
            <a:pPr algn="ctr" rtl="0">
              <a:defRPr sz="1000"/>
            </a:pPr>
            <a:r>
              <a:rPr lang="fr-FR" sz="1150" b="0" i="0" u="none" strike="noStrike" baseline="0" dirty="0">
                <a:solidFill>
                  <a:srgbClr val="000000"/>
                </a:solidFill>
                <a:latin typeface="Century Gothic" charset="0"/>
                <a:ea typeface="Century Gothic" charset="0"/>
                <a:cs typeface="Century Gothic" charset="0"/>
              </a:rPr>
              <a:t>Le nouveau logiciel peut-il améliorer l’efficacité ?</a:t>
            </a:r>
          </a:p>
        </p:txBody>
      </p:sp>
      <p:sp>
        <p:nvSpPr>
          <p:cNvPr id="52" name="AutoShape 168">
            <a:extLst>
              <a:ext uri="{FF2B5EF4-FFF2-40B4-BE49-F238E27FC236}">
                <a16:creationId xmlns:a16="http://schemas.microsoft.com/office/drawing/2014/main" id="{F2F844CC-BDA8-AD4B-9AF3-C157CDF213D9}"/>
              </a:ext>
            </a:extLst>
          </p:cNvPr>
          <p:cNvSpPr>
            <a:spLocks noChangeArrowheads="1"/>
          </p:cNvSpPr>
          <p:nvPr/>
        </p:nvSpPr>
        <p:spPr bwMode="auto">
          <a:xfrm>
            <a:off x="5571859" y="4266030"/>
            <a:ext cx="4368800" cy="1243584"/>
          </a:xfrm>
          <a:prstGeom prst="flowChartDecision">
            <a:avLst/>
          </a:prstGeom>
          <a:solidFill>
            <a:srgbClr val="A3EEED"/>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0" i="0" u="none" strike="noStrike" baseline="0" dirty="0">
                <a:solidFill>
                  <a:schemeClr val="tx1">
                    <a:lumMod val="65000"/>
                    <a:lumOff val="35000"/>
                  </a:schemeClr>
                </a:solidFill>
                <a:latin typeface="Century Gothic" charset="0"/>
                <a:ea typeface="Century Gothic" charset="0"/>
                <a:cs typeface="Century Gothic" charset="0"/>
              </a:rPr>
              <a:t>–– DÉCISION 4 ––</a:t>
            </a:r>
          </a:p>
          <a:p>
            <a:pPr algn="ctr" rtl="0">
              <a:defRPr sz="1000"/>
            </a:pPr>
            <a:r>
              <a:rPr lang="fr-FR" sz="1150" b="0" i="0" u="none" strike="noStrike" baseline="0" dirty="0">
                <a:solidFill>
                  <a:srgbClr val="000000"/>
                </a:solidFill>
                <a:latin typeface="Century Gothic" charset="0"/>
                <a:ea typeface="Century Gothic" charset="0"/>
                <a:cs typeface="Century Gothic" charset="0"/>
              </a:rPr>
              <a:t>Le coût du nouveau logiciel est-il dans les limites du budget ?</a:t>
            </a:r>
          </a:p>
        </p:txBody>
      </p:sp>
      <p:graphicFrame>
        <p:nvGraphicFramePr>
          <p:cNvPr id="2" name="Table 1">
            <a:extLst>
              <a:ext uri="{FF2B5EF4-FFF2-40B4-BE49-F238E27FC236}">
                <a16:creationId xmlns:a16="http://schemas.microsoft.com/office/drawing/2014/main" id="{2B52886F-B031-15BC-4AFB-864EA60DA8BF}"/>
              </a:ext>
            </a:extLst>
          </p:cNvPr>
          <p:cNvGraphicFramePr>
            <a:graphicFrameLocks noGrp="1"/>
          </p:cNvGraphicFramePr>
          <p:nvPr>
            <p:extLst>
              <p:ext uri="{D42A27DB-BD31-4B8C-83A1-F6EECF244321}">
                <p14:modId xmlns:p14="http://schemas.microsoft.com/office/powerpoint/2010/main" val="4174663409"/>
              </p:ext>
            </p:extLst>
          </p:nvPr>
        </p:nvGraphicFramePr>
        <p:xfrm>
          <a:off x="256540" y="176704"/>
          <a:ext cx="11643359" cy="698500"/>
        </p:xfrm>
        <a:graphic>
          <a:graphicData uri="http://schemas.openxmlformats.org/drawingml/2006/table">
            <a:tbl>
              <a:tblPr>
                <a:tableStyleId>{5C22544A-7EE6-4342-B048-85BDC9FD1C3A}</a:tableStyleId>
              </a:tblPr>
              <a:tblGrid>
                <a:gridCol w="7863730">
                  <a:extLst>
                    <a:ext uri="{9D8B030D-6E8A-4147-A177-3AD203B41FA5}">
                      <a16:colId xmlns:a16="http://schemas.microsoft.com/office/drawing/2014/main" val="684787995"/>
                    </a:ext>
                  </a:extLst>
                </a:gridCol>
                <a:gridCol w="2474843">
                  <a:extLst>
                    <a:ext uri="{9D8B030D-6E8A-4147-A177-3AD203B41FA5}">
                      <a16:colId xmlns:a16="http://schemas.microsoft.com/office/drawing/2014/main" val="1194938607"/>
                    </a:ext>
                  </a:extLst>
                </a:gridCol>
                <a:gridCol w="1304786">
                  <a:extLst>
                    <a:ext uri="{9D8B030D-6E8A-4147-A177-3AD203B41FA5}">
                      <a16:colId xmlns:a16="http://schemas.microsoft.com/office/drawing/2014/main" val="2473674201"/>
                    </a:ext>
                  </a:extLst>
                </a:gridCol>
              </a:tblGrid>
              <a:tr h="254000">
                <a:tc>
                  <a:txBody>
                    <a:bodyPr/>
                    <a:lstStyle/>
                    <a:p>
                      <a:pPr algn="l" rtl="0" fontAlgn="ctr"/>
                      <a:r>
                        <a:rPr lang="fr-FR" sz="900" u="none" strike="noStrike">
                          <a:solidFill>
                            <a:schemeClr val="bg2"/>
                          </a:solidFill>
                          <a:effectLst/>
                          <a:latin typeface="Century Gothic" panose="020B0502020202020204" pitchFamily="34" charset="0"/>
                        </a:rPr>
                        <a:t>   PROCESSUS</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bg2"/>
                          </a:solidFill>
                          <a:effectLst/>
                          <a:latin typeface="Century Gothic" panose="020B0502020202020204" pitchFamily="34" charset="0"/>
                        </a:rPr>
                        <a:t>AUTEUR</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bg2"/>
                          </a:solidFill>
                          <a:effectLst/>
                          <a:latin typeface="Century Gothic" panose="020B0502020202020204" pitchFamily="34" charset="0"/>
                        </a:rPr>
                        <a:t>DATE</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995443"/>
                  </a:ext>
                </a:extLst>
              </a:tr>
              <a:tr h="444500">
                <a:tc>
                  <a:txBody>
                    <a:bodyPr/>
                    <a:lstStyle/>
                    <a:p>
                      <a:pPr algn="l" rtl="0" fontAlgn="ctr"/>
                      <a:r>
                        <a:rPr lang="fr-FR" sz="1800" u="none" strike="noStrike">
                          <a:effectLst/>
                          <a:latin typeface="Century Gothic" panose="020B0502020202020204" pitchFamily="34" charset="0"/>
                        </a:rPr>
                        <a:t>Décision de mettre en œuvre un nouvel outil logiciel</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fr-FR" sz="1300" b="0" i="0" u="none" strike="noStrike">
                          <a:solidFill>
                            <a:schemeClr val="tx1"/>
                          </a:solidFill>
                          <a:effectLst/>
                          <a:latin typeface="Century Gothic" panose="020B0502020202020204" pitchFamily="34" charset="0"/>
                        </a:rPr>
                        <a:t>Leigh Gibbs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0" fontAlgn="ctr"/>
                      <a:r>
                        <a:rPr lang="fr-FR" sz="1300" u="none" strike="noStrike">
                          <a:solidFill>
                            <a:schemeClr val="tx1"/>
                          </a:solidFill>
                          <a:effectLst/>
                          <a:latin typeface="Century Gothic" panose="020B0502020202020204" pitchFamily="34" charset="0"/>
                        </a:rPr>
                        <a:t>00/00/0000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3933300914"/>
                  </a:ext>
                </a:extLst>
              </a:tr>
            </a:tbl>
          </a:graphicData>
        </a:graphic>
      </p:graphicFrame>
      <p:sp>
        <p:nvSpPr>
          <p:cNvPr id="5" name="Text Box 174">
            <a:extLst>
              <a:ext uri="{FF2B5EF4-FFF2-40B4-BE49-F238E27FC236}">
                <a16:creationId xmlns:a16="http://schemas.microsoft.com/office/drawing/2014/main" id="{3EB4E3C1-5C75-CC43-AB39-8F1335C3B1A5}"/>
              </a:ext>
            </a:extLst>
          </p:cNvPr>
          <p:cNvSpPr txBox="1">
            <a:spLocks noChangeArrowheads="1"/>
          </p:cNvSpPr>
          <p:nvPr/>
        </p:nvSpPr>
        <p:spPr bwMode="auto">
          <a:xfrm>
            <a:off x="2126572" y="3721322"/>
            <a:ext cx="2339340" cy="27432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00" b="0" i="0" u="none" strike="noStrike" baseline="0" dirty="0">
                <a:solidFill>
                  <a:schemeClr val="bg1"/>
                </a:solidFill>
                <a:latin typeface="Century Gothic" charset="0"/>
                <a:ea typeface="Century Gothic" charset="0"/>
                <a:cs typeface="Century Gothic" charset="0"/>
              </a:rPr>
              <a:t>RECTANGLE : étape de processus</a:t>
            </a:r>
          </a:p>
        </p:txBody>
      </p:sp>
      <p:sp>
        <p:nvSpPr>
          <p:cNvPr id="6" name="AutoShape 167">
            <a:extLst>
              <a:ext uri="{FF2B5EF4-FFF2-40B4-BE49-F238E27FC236}">
                <a16:creationId xmlns:a16="http://schemas.microsoft.com/office/drawing/2014/main" id="{9BF3544B-B6E6-92DD-8664-A3478865D953}"/>
              </a:ext>
            </a:extLst>
          </p:cNvPr>
          <p:cNvSpPr>
            <a:spLocks noChangeArrowheads="1"/>
          </p:cNvSpPr>
          <p:nvPr/>
        </p:nvSpPr>
        <p:spPr bwMode="auto">
          <a:xfrm>
            <a:off x="307340" y="1377157"/>
            <a:ext cx="1803400" cy="838200"/>
          </a:xfrm>
          <a:prstGeom prst="roundRect">
            <a:avLst>
              <a:gd name="adj" fmla="val 50000"/>
            </a:avLst>
          </a:prstGeom>
          <a:solidFill>
            <a:srgbClr val="18918F"/>
          </a:solidFill>
          <a:ln w="12700">
            <a:solidFill>
              <a:schemeClr val="bg1">
                <a:lumMod val="75000"/>
              </a:schemeClr>
            </a:solidFill>
            <a:miter lim="800000"/>
            <a:headEnd/>
            <a:tailEnd/>
          </a:ln>
          <a:effectLst>
            <a:outerShdw blurRad="50800" dist="38100" dir="5400000" algn="t" rotWithShape="0">
              <a:prstClr val="black">
                <a:alpha val="40000"/>
              </a:prstClr>
            </a:outerShdw>
          </a:effectLst>
        </p:spPr>
        <p:txBody>
          <a:bodyPr wrap="square" lIns="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300" b="0" i="0" u="none" strike="noStrike" baseline="0" dirty="0">
                <a:solidFill>
                  <a:schemeClr val="bg1"/>
                </a:solidFill>
                <a:latin typeface="Century Gothic" charset="0"/>
                <a:ea typeface="Century Gothic" charset="0"/>
                <a:cs typeface="Century Gothic" charset="0"/>
              </a:rPr>
              <a:t>Avons-nous besoin d’un nouvel outil logiciel ?</a:t>
            </a:r>
          </a:p>
        </p:txBody>
      </p:sp>
      <p:sp>
        <p:nvSpPr>
          <p:cNvPr id="7" name="Text Box 174">
            <a:extLst>
              <a:ext uri="{FF2B5EF4-FFF2-40B4-BE49-F238E27FC236}">
                <a16:creationId xmlns:a16="http://schemas.microsoft.com/office/drawing/2014/main" id="{727CCDBD-B318-1849-944B-2525A524874A}"/>
              </a:ext>
            </a:extLst>
          </p:cNvPr>
          <p:cNvSpPr txBox="1">
            <a:spLocks noChangeArrowheads="1"/>
          </p:cNvSpPr>
          <p:nvPr/>
        </p:nvSpPr>
        <p:spPr bwMode="auto">
          <a:xfrm>
            <a:off x="320040" y="1066957"/>
            <a:ext cx="1257300" cy="27432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00" b="0" i="0" u="none" strike="noStrike" baseline="0">
                <a:solidFill>
                  <a:schemeClr val="bg1"/>
                </a:solidFill>
                <a:latin typeface="Century Gothic" charset="0"/>
                <a:ea typeface="Century Gothic" charset="0"/>
                <a:cs typeface="Century Gothic" charset="0"/>
              </a:rPr>
              <a:t>OVALE : début/fin</a:t>
            </a:r>
          </a:p>
        </p:txBody>
      </p:sp>
      <p:sp>
        <p:nvSpPr>
          <p:cNvPr id="10" name="AutoShape 166">
            <a:extLst>
              <a:ext uri="{FF2B5EF4-FFF2-40B4-BE49-F238E27FC236}">
                <a16:creationId xmlns:a16="http://schemas.microsoft.com/office/drawing/2014/main" id="{325E16D4-D3D3-2E4C-8C19-7C9112A65DC8}"/>
              </a:ext>
            </a:extLst>
          </p:cNvPr>
          <p:cNvSpPr>
            <a:spLocks noChangeArrowheads="1"/>
          </p:cNvSpPr>
          <p:nvPr/>
        </p:nvSpPr>
        <p:spPr bwMode="auto">
          <a:xfrm>
            <a:off x="7317364" y="1030094"/>
            <a:ext cx="1574800" cy="704431"/>
          </a:xfrm>
          <a:prstGeom prst="roundRect">
            <a:avLst>
              <a:gd name="adj" fmla="val 46394"/>
            </a:avLst>
          </a:prstGeom>
          <a:solidFill>
            <a:schemeClr val="bg2"/>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50" b="0" i="0" u="none" strike="noStrike" baseline="0">
                <a:solidFill>
                  <a:srgbClr val="000000"/>
                </a:solidFill>
                <a:latin typeface="Century Gothic" charset="0"/>
                <a:ea typeface="Century Gothic" charset="0"/>
                <a:cs typeface="Century Gothic" charset="0"/>
              </a:rPr>
              <a:t>Continuer </a:t>
            </a:r>
          </a:p>
          <a:p>
            <a:pPr algn="ctr" rtl="0">
              <a:defRPr sz="1000"/>
            </a:pPr>
            <a:r>
              <a:rPr lang="fr-FR" sz="1150" b="0" i="0" u="none" strike="noStrike" baseline="0">
                <a:solidFill>
                  <a:srgbClr val="000000"/>
                </a:solidFill>
                <a:latin typeface="Century Gothic" charset="0"/>
                <a:ea typeface="Century Gothic" charset="0"/>
                <a:cs typeface="Century Gothic" charset="0"/>
              </a:rPr>
              <a:t>à utiliser le logiciel actuel.</a:t>
            </a:r>
          </a:p>
        </p:txBody>
      </p:sp>
      <p:sp>
        <p:nvSpPr>
          <p:cNvPr id="11" name="AutoShape 168">
            <a:extLst>
              <a:ext uri="{FF2B5EF4-FFF2-40B4-BE49-F238E27FC236}">
                <a16:creationId xmlns:a16="http://schemas.microsoft.com/office/drawing/2014/main" id="{222853AC-8386-CD40-90AD-D2F172B5EF18}"/>
              </a:ext>
            </a:extLst>
          </p:cNvPr>
          <p:cNvSpPr>
            <a:spLocks noChangeArrowheads="1"/>
          </p:cNvSpPr>
          <p:nvPr/>
        </p:nvSpPr>
        <p:spPr bwMode="auto">
          <a:xfrm>
            <a:off x="2733040" y="1154907"/>
            <a:ext cx="4368800" cy="1244600"/>
          </a:xfrm>
          <a:prstGeom prst="flowChartDecision">
            <a:avLst/>
          </a:prstGeom>
          <a:solidFill>
            <a:srgbClr val="EDF5F3"/>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0" i="0" u="none" strike="noStrike" baseline="0" dirty="0">
                <a:solidFill>
                  <a:schemeClr val="tx1">
                    <a:lumMod val="65000"/>
                    <a:lumOff val="35000"/>
                  </a:schemeClr>
                </a:solidFill>
                <a:latin typeface="Century Gothic" charset="0"/>
                <a:ea typeface="Century Gothic" charset="0"/>
                <a:cs typeface="Century Gothic" charset="0"/>
              </a:rPr>
              <a:t>–– DÉCISION 1 ––</a:t>
            </a:r>
          </a:p>
          <a:p>
            <a:pPr algn="ctr" rtl="0">
              <a:defRPr sz="1000"/>
            </a:pPr>
            <a:r>
              <a:rPr lang="fr-FR" sz="1150" b="0" i="0" u="none" strike="noStrike" baseline="0" dirty="0">
                <a:solidFill>
                  <a:srgbClr val="000000"/>
                </a:solidFill>
                <a:latin typeface="Century Gothic" charset="0"/>
                <a:ea typeface="Century Gothic" charset="0"/>
                <a:cs typeface="Century Gothic" charset="0"/>
              </a:rPr>
              <a:t>Le logiciel actuel répond-il à nos besoins ?</a:t>
            </a:r>
          </a:p>
        </p:txBody>
      </p:sp>
      <p:sp>
        <p:nvSpPr>
          <p:cNvPr id="12" name="Text Box 173">
            <a:extLst>
              <a:ext uri="{FF2B5EF4-FFF2-40B4-BE49-F238E27FC236}">
                <a16:creationId xmlns:a16="http://schemas.microsoft.com/office/drawing/2014/main" id="{84A4BDFB-8E80-8D46-A4C4-6E3D3CA3C0A1}"/>
              </a:ext>
            </a:extLst>
          </p:cNvPr>
          <p:cNvSpPr txBox="1">
            <a:spLocks noChangeArrowheads="1"/>
          </p:cNvSpPr>
          <p:nvPr/>
        </p:nvSpPr>
        <p:spPr bwMode="auto">
          <a:xfrm>
            <a:off x="6212694" y="2019560"/>
            <a:ext cx="469900" cy="2618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accent4"/>
                </a:solidFill>
                <a:latin typeface="Century Gothic" charset="0"/>
                <a:ea typeface="Century Gothic" charset="0"/>
                <a:cs typeface="Century Gothic" charset="0"/>
              </a:rPr>
              <a:t>NON</a:t>
            </a:r>
          </a:p>
        </p:txBody>
      </p:sp>
      <p:sp>
        <p:nvSpPr>
          <p:cNvPr id="13" name="Text Box 174">
            <a:extLst>
              <a:ext uri="{FF2B5EF4-FFF2-40B4-BE49-F238E27FC236}">
                <a16:creationId xmlns:a16="http://schemas.microsoft.com/office/drawing/2014/main" id="{55CEFCCA-67AA-7541-8D79-9F84BECBFDB7}"/>
              </a:ext>
            </a:extLst>
          </p:cNvPr>
          <p:cNvSpPr txBox="1">
            <a:spLocks noChangeArrowheads="1"/>
          </p:cNvSpPr>
          <p:nvPr/>
        </p:nvSpPr>
        <p:spPr bwMode="auto">
          <a:xfrm>
            <a:off x="6233035" y="1306648"/>
            <a:ext cx="436977" cy="26944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bg1"/>
                </a:solidFill>
                <a:latin typeface="Century Gothic" charset="0"/>
                <a:ea typeface="Century Gothic" charset="0"/>
                <a:cs typeface="Century Gothic" charset="0"/>
              </a:rPr>
              <a:t>OUI</a:t>
            </a:r>
          </a:p>
        </p:txBody>
      </p:sp>
      <p:cxnSp>
        <p:nvCxnSpPr>
          <p:cNvPr id="14" name="Straight Arrow Connector 13">
            <a:extLst>
              <a:ext uri="{FF2B5EF4-FFF2-40B4-BE49-F238E27FC236}">
                <a16:creationId xmlns:a16="http://schemas.microsoft.com/office/drawing/2014/main" id="{7CF417C9-4B0E-1147-8CDA-FA1CDB44F81C}"/>
              </a:ext>
            </a:extLst>
          </p:cNvPr>
          <p:cNvCxnSpPr>
            <a:cxnSpLocks/>
          </p:cNvCxnSpPr>
          <p:nvPr/>
        </p:nvCxnSpPr>
        <p:spPr>
          <a:xfrm flipV="1">
            <a:off x="2892320" y="2403671"/>
            <a:ext cx="1430662" cy="458668"/>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9E43CD6-FCCC-674A-B971-74F2748AD34B}"/>
              </a:ext>
            </a:extLst>
          </p:cNvPr>
          <p:cNvCxnSpPr>
            <a:cxnSpLocks/>
          </p:cNvCxnSpPr>
          <p:nvPr/>
        </p:nvCxnSpPr>
        <p:spPr>
          <a:xfrm flipV="1">
            <a:off x="6717710" y="1374708"/>
            <a:ext cx="504258" cy="18511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16" name="Text Box 174">
            <a:extLst>
              <a:ext uri="{FF2B5EF4-FFF2-40B4-BE49-F238E27FC236}">
                <a16:creationId xmlns:a16="http://schemas.microsoft.com/office/drawing/2014/main" id="{DB1912AE-E158-F745-90C5-EAC591CC5EB0}"/>
              </a:ext>
            </a:extLst>
          </p:cNvPr>
          <p:cNvSpPr txBox="1">
            <a:spLocks noChangeArrowheads="1"/>
          </p:cNvSpPr>
          <p:nvPr/>
        </p:nvSpPr>
        <p:spPr bwMode="auto">
          <a:xfrm>
            <a:off x="2707640" y="1066957"/>
            <a:ext cx="838200" cy="5451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00" b="0" i="0" u="none" strike="noStrike" baseline="0" dirty="0">
                <a:solidFill>
                  <a:schemeClr val="bg1"/>
                </a:solidFill>
                <a:latin typeface="Century Gothic" charset="0"/>
                <a:ea typeface="Century Gothic" charset="0"/>
                <a:cs typeface="Century Gothic" charset="0"/>
              </a:rPr>
              <a:t>LOSANGE : </a:t>
            </a:r>
          </a:p>
          <a:p>
            <a:pPr algn="l" rtl="0">
              <a:defRPr sz="1000"/>
            </a:pPr>
            <a:r>
              <a:rPr lang="fr-FR" sz="1000" b="0" i="0" u="none" strike="noStrike" baseline="0" dirty="0">
                <a:solidFill>
                  <a:schemeClr val="bg1"/>
                </a:solidFill>
                <a:latin typeface="Century Gothic" charset="0"/>
                <a:ea typeface="Century Gothic" charset="0"/>
                <a:cs typeface="Century Gothic" charset="0"/>
              </a:rPr>
              <a:t>décision</a:t>
            </a:r>
          </a:p>
          <a:p>
            <a:pPr algn="l" rtl="0">
              <a:defRPr sz="1000"/>
            </a:pPr>
            <a:r>
              <a:rPr lang="fr-FR" sz="1000" b="0" i="0" u="none" strike="noStrike" baseline="0" dirty="0">
                <a:solidFill>
                  <a:schemeClr val="bg1"/>
                </a:solidFill>
                <a:latin typeface="Century Gothic" charset="0"/>
                <a:ea typeface="Century Gothic" charset="0"/>
                <a:cs typeface="Century Gothic" charset="0"/>
              </a:rPr>
              <a:t>Point</a:t>
            </a:r>
          </a:p>
        </p:txBody>
      </p:sp>
      <p:cxnSp>
        <p:nvCxnSpPr>
          <p:cNvPr id="17" name="Straight Arrow Connector 16">
            <a:extLst>
              <a:ext uri="{FF2B5EF4-FFF2-40B4-BE49-F238E27FC236}">
                <a16:creationId xmlns:a16="http://schemas.microsoft.com/office/drawing/2014/main" id="{7DA85C3F-06FF-1C4B-A63F-C6D432E7E13C}"/>
              </a:ext>
            </a:extLst>
          </p:cNvPr>
          <p:cNvCxnSpPr/>
          <p:nvPr/>
        </p:nvCxnSpPr>
        <p:spPr>
          <a:xfrm>
            <a:off x="2166717" y="1779245"/>
            <a:ext cx="452023" cy="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A761F62-5319-9D44-89B4-28205D89E8DE}"/>
              </a:ext>
            </a:extLst>
          </p:cNvPr>
          <p:cNvCxnSpPr>
            <a:cxnSpLocks/>
          </p:cNvCxnSpPr>
          <p:nvPr/>
        </p:nvCxnSpPr>
        <p:spPr>
          <a:xfrm flipH="1">
            <a:off x="4541570" y="2971743"/>
            <a:ext cx="1171593" cy="42298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AutoShape 166">
            <a:extLst>
              <a:ext uri="{FF2B5EF4-FFF2-40B4-BE49-F238E27FC236}">
                <a16:creationId xmlns:a16="http://schemas.microsoft.com/office/drawing/2014/main" id="{E3F69B98-1539-9447-887B-D89E39E0EB10}"/>
              </a:ext>
            </a:extLst>
          </p:cNvPr>
          <p:cNvSpPr>
            <a:spLocks noChangeArrowheads="1"/>
          </p:cNvSpPr>
          <p:nvPr/>
        </p:nvSpPr>
        <p:spPr bwMode="auto">
          <a:xfrm>
            <a:off x="1917662" y="2939741"/>
            <a:ext cx="2548250" cy="731520"/>
          </a:xfrm>
          <a:prstGeom prst="flowChartProcess">
            <a:avLst/>
          </a:prstGeom>
          <a:solidFill>
            <a:schemeClr val="accent4"/>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50" b="0" i="0" u="none" strike="noStrike" baseline="0" dirty="0">
                <a:solidFill>
                  <a:srgbClr val="000000"/>
                </a:solidFill>
                <a:latin typeface="Century Gothic" charset="0"/>
                <a:ea typeface="Century Gothic" charset="0"/>
                <a:cs typeface="Century Gothic" charset="0"/>
              </a:rPr>
              <a:t>Explorer d’autres fonctionnalités. Dans ce cas, revenir à la décision 1.</a:t>
            </a:r>
          </a:p>
        </p:txBody>
      </p:sp>
      <p:sp>
        <p:nvSpPr>
          <p:cNvPr id="31" name="Text Box 173">
            <a:extLst>
              <a:ext uri="{FF2B5EF4-FFF2-40B4-BE49-F238E27FC236}">
                <a16:creationId xmlns:a16="http://schemas.microsoft.com/office/drawing/2014/main" id="{52314758-71C4-5447-B2DB-4F0ECE04D22B}"/>
              </a:ext>
            </a:extLst>
          </p:cNvPr>
          <p:cNvSpPr txBox="1">
            <a:spLocks noChangeArrowheads="1"/>
          </p:cNvSpPr>
          <p:nvPr/>
        </p:nvSpPr>
        <p:spPr bwMode="auto">
          <a:xfrm>
            <a:off x="2740486" y="5272107"/>
            <a:ext cx="601034"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accent4"/>
                </a:solidFill>
                <a:latin typeface="Century Gothic" charset="0"/>
                <a:ea typeface="Century Gothic" charset="0"/>
                <a:cs typeface="Century Gothic" charset="0"/>
              </a:rPr>
              <a:t>NON</a:t>
            </a:r>
          </a:p>
        </p:txBody>
      </p:sp>
      <p:sp>
        <p:nvSpPr>
          <p:cNvPr id="46" name="Text Box 174">
            <a:extLst>
              <a:ext uri="{FF2B5EF4-FFF2-40B4-BE49-F238E27FC236}">
                <a16:creationId xmlns:a16="http://schemas.microsoft.com/office/drawing/2014/main" id="{C3FC23A2-797B-5E4A-8F25-75743667A492}"/>
              </a:ext>
            </a:extLst>
          </p:cNvPr>
          <p:cNvSpPr txBox="1">
            <a:spLocks noChangeArrowheads="1"/>
          </p:cNvSpPr>
          <p:nvPr/>
        </p:nvSpPr>
        <p:spPr bwMode="auto">
          <a:xfrm>
            <a:off x="2822515" y="6203755"/>
            <a:ext cx="436977" cy="33380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bg1"/>
                </a:solidFill>
                <a:latin typeface="Century Gothic" charset="0"/>
                <a:ea typeface="Century Gothic" charset="0"/>
                <a:cs typeface="Century Gothic" charset="0"/>
              </a:rPr>
              <a:t>OUI</a:t>
            </a:r>
          </a:p>
        </p:txBody>
      </p:sp>
      <p:cxnSp>
        <p:nvCxnSpPr>
          <p:cNvPr id="47" name="Straight Arrow Connector 46">
            <a:extLst>
              <a:ext uri="{FF2B5EF4-FFF2-40B4-BE49-F238E27FC236}">
                <a16:creationId xmlns:a16="http://schemas.microsoft.com/office/drawing/2014/main" id="{8020DD3F-5C08-364A-95A4-D64B83A8CC95}"/>
              </a:ext>
            </a:extLst>
          </p:cNvPr>
          <p:cNvCxnSpPr>
            <a:cxnSpLocks/>
          </p:cNvCxnSpPr>
          <p:nvPr/>
        </p:nvCxnSpPr>
        <p:spPr>
          <a:xfrm>
            <a:off x="6717710" y="2010443"/>
            <a:ext cx="0" cy="36576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AutoShape 168">
            <a:extLst>
              <a:ext uri="{FF2B5EF4-FFF2-40B4-BE49-F238E27FC236}">
                <a16:creationId xmlns:a16="http://schemas.microsoft.com/office/drawing/2014/main" id="{2C9E9BC1-5255-6F40-B831-CEEF0672CA0C}"/>
              </a:ext>
            </a:extLst>
          </p:cNvPr>
          <p:cNvSpPr>
            <a:spLocks noChangeArrowheads="1"/>
          </p:cNvSpPr>
          <p:nvPr/>
        </p:nvSpPr>
        <p:spPr bwMode="auto">
          <a:xfrm>
            <a:off x="5535055" y="2191948"/>
            <a:ext cx="4368800" cy="1244600"/>
          </a:xfrm>
          <a:prstGeom prst="flowChartDecision">
            <a:avLst/>
          </a:prstGeom>
          <a:solidFill>
            <a:srgbClr val="D7EEE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0" i="0" u="none" strike="noStrike" baseline="0" dirty="0">
                <a:solidFill>
                  <a:schemeClr val="tx1">
                    <a:lumMod val="65000"/>
                    <a:lumOff val="35000"/>
                  </a:schemeClr>
                </a:solidFill>
                <a:latin typeface="Century Gothic" charset="0"/>
                <a:ea typeface="Century Gothic" charset="0"/>
                <a:cs typeface="Century Gothic" charset="0"/>
              </a:rPr>
              <a:t>–– DÉCISION 2 ––</a:t>
            </a:r>
          </a:p>
          <a:p>
            <a:pPr algn="ctr" rtl="0">
              <a:defRPr sz="1000"/>
            </a:pPr>
            <a:r>
              <a:rPr lang="fr-FR" sz="1150" b="0" i="0" u="none" strike="noStrike" baseline="0" dirty="0">
                <a:solidFill>
                  <a:srgbClr val="000000"/>
                </a:solidFill>
                <a:latin typeface="Century Gothic" charset="0"/>
                <a:ea typeface="Century Gothic" charset="0"/>
                <a:cs typeface="Century Gothic" charset="0"/>
              </a:rPr>
              <a:t>Avons-nous exploré toutes les fonctionnalités du logiciel actuel ?</a:t>
            </a:r>
          </a:p>
        </p:txBody>
      </p:sp>
      <p:sp>
        <p:nvSpPr>
          <p:cNvPr id="50" name="Text Box 174">
            <a:extLst>
              <a:ext uri="{FF2B5EF4-FFF2-40B4-BE49-F238E27FC236}">
                <a16:creationId xmlns:a16="http://schemas.microsoft.com/office/drawing/2014/main" id="{C7BB1552-9572-724F-A0C2-4A5AAA1537BB}"/>
              </a:ext>
            </a:extLst>
          </p:cNvPr>
          <p:cNvSpPr txBox="1">
            <a:spLocks noChangeArrowheads="1"/>
          </p:cNvSpPr>
          <p:nvPr/>
        </p:nvSpPr>
        <p:spPr bwMode="auto">
          <a:xfrm>
            <a:off x="5649649" y="2971743"/>
            <a:ext cx="436977"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accent4"/>
                </a:solidFill>
                <a:latin typeface="Century Gothic" charset="0"/>
                <a:ea typeface="Century Gothic" charset="0"/>
                <a:cs typeface="Century Gothic" charset="0"/>
              </a:rPr>
              <a:t>NON</a:t>
            </a:r>
          </a:p>
        </p:txBody>
      </p:sp>
      <p:sp>
        <p:nvSpPr>
          <p:cNvPr id="55" name="AutoShape 168">
            <a:extLst>
              <a:ext uri="{FF2B5EF4-FFF2-40B4-BE49-F238E27FC236}">
                <a16:creationId xmlns:a16="http://schemas.microsoft.com/office/drawing/2014/main" id="{D717C839-141B-AF40-BEE6-89C68489C0D4}"/>
              </a:ext>
            </a:extLst>
          </p:cNvPr>
          <p:cNvSpPr>
            <a:spLocks noChangeArrowheads="1"/>
          </p:cNvSpPr>
          <p:nvPr/>
        </p:nvSpPr>
        <p:spPr bwMode="auto">
          <a:xfrm>
            <a:off x="2853168" y="5302056"/>
            <a:ext cx="4368800" cy="1243584"/>
          </a:xfrm>
          <a:prstGeom prst="flowChartDecision">
            <a:avLst/>
          </a:prstGeom>
          <a:solidFill>
            <a:srgbClr val="79EEEE"/>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0" i="0" u="none" strike="noStrike" baseline="0" dirty="0">
                <a:solidFill>
                  <a:schemeClr val="tx1">
                    <a:lumMod val="65000"/>
                    <a:lumOff val="35000"/>
                  </a:schemeClr>
                </a:solidFill>
                <a:latin typeface="Century Gothic" charset="0"/>
                <a:ea typeface="Century Gothic" charset="0"/>
                <a:cs typeface="Century Gothic" charset="0"/>
              </a:rPr>
              <a:t>–– DÉCISION 5 ––</a:t>
            </a:r>
          </a:p>
          <a:p>
            <a:pPr algn="ctr" rtl="0">
              <a:defRPr sz="1000"/>
            </a:pPr>
            <a:r>
              <a:rPr lang="fr-FR" sz="1150" b="0" i="0" u="none" strike="noStrike" baseline="0" dirty="0">
                <a:solidFill>
                  <a:srgbClr val="000000"/>
                </a:solidFill>
                <a:latin typeface="Century Gothic" charset="0"/>
                <a:ea typeface="Century Gothic" charset="0"/>
                <a:cs typeface="Century Gothic" charset="0"/>
              </a:rPr>
              <a:t>Disposons-nous des ressources nécessaires pour la mise en œuvre et la formation ?</a:t>
            </a:r>
          </a:p>
        </p:txBody>
      </p:sp>
      <p:sp>
        <p:nvSpPr>
          <p:cNvPr id="56" name="AutoShape 166">
            <a:extLst>
              <a:ext uri="{FF2B5EF4-FFF2-40B4-BE49-F238E27FC236}">
                <a16:creationId xmlns:a16="http://schemas.microsoft.com/office/drawing/2014/main" id="{40FA81A7-C20C-E948-959A-E2C46D29A345}"/>
              </a:ext>
            </a:extLst>
          </p:cNvPr>
          <p:cNvSpPr>
            <a:spLocks noChangeArrowheads="1"/>
          </p:cNvSpPr>
          <p:nvPr/>
        </p:nvSpPr>
        <p:spPr bwMode="auto">
          <a:xfrm>
            <a:off x="10575658" y="4848240"/>
            <a:ext cx="1485900" cy="704431"/>
          </a:xfrm>
          <a:prstGeom prst="roundRect">
            <a:avLst>
              <a:gd name="adj" fmla="val 46394"/>
            </a:avLst>
          </a:prstGeom>
          <a:solidFill>
            <a:schemeClr val="accent4"/>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50" b="0" i="0" u="none" strike="noStrike" baseline="0" dirty="0">
                <a:solidFill>
                  <a:srgbClr val="000000"/>
                </a:solidFill>
                <a:latin typeface="Century Gothic" charset="0"/>
                <a:ea typeface="Century Gothic" charset="0"/>
                <a:cs typeface="Century Gothic" charset="0"/>
              </a:rPr>
              <a:t>Ne pas mettre</a:t>
            </a:r>
            <a:br>
              <a:rPr lang="fr-FR" sz="1150" b="0" i="0" u="none" strike="noStrike" baseline="0" dirty="0">
                <a:solidFill>
                  <a:srgbClr val="000000"/>
                </a:solidFill>
                <a:latin typeface="Century Gothic" charset="0"/>
                <a:ea typeface="Century Gothic" charset="0"/>
                <a:cs typeface="Century Gothic" charset="0"/>
              </a:rPr>
            </a:br>
            <a:r>
              <a:rPr lang="fr-FR" sz="1150" b="0" i="0" u="none" strike="noStrike" baseline="0" dirty="0">
                <a:solidFill>
                  <a:srgbClr val="000000"/>
                </a:solidFill>
                <a:latin typeface="Century Gothic" charset="0"/>
                <a:ea typeface="Century Gothic" charset="0"/>
                <a:cs typeface="Century Gothic" charset="0"/>
              </a:rPr>
              <a:t>en œuvre le nouveau logiciel.</a:t>
            </a:r>
          </a:p>
        </p:txBody>
      </p:sp>
      <p:sp>
        <p:nvSpPr>
          <p:cNvPr id="57" name="Text Box 174">
            <a:extLst>
              <a:ext uri="{FF2B5EF4-FFF2-40B4-BE49-F238E27FC236}">
                <a16:creationId xmlns:a16="http://schemas.microsoft.com/office/drawing/2014/main" id="{0C654B50-266C-5B49-A50B-92E61E2CA8CC}"/>
              </a:ext>
            </a:extLst>
          </p:cNvPr>
          <p:cNvSpPr txBox="1">
            <a:spLocks noChangeArrowheads="1"/>
          </p:cNvSpPr>
          <p:nvPr/>
        </p:nvSpPr>
        <p:spPr bwMode="auto">
          <a:xfrm>
            <a:off x="11055670" y="4284386"/>
            <a:ext cx="436977"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accent4"/>
                </a:solidFill>
                <a:latin typeface="Century Gothic" charset="0"/>
                <a:ea typeface="Century Gothic" charset="0"/>
                <a:cs typeface="Century Gothic" charset="0"/>
              </a:rPr>
              <a:t>NON</a:t>
            </a:r>
          </a:p>
        </p:txBody>
      </p:sp>
      <p:cxnSp>
        <p:nvCxnSpPr>
          <p:cNvPr id="58" name="Straight Arrow Connector 57">
            <a:extLst>
              <a:ext uri="{FF2B5EF4-FFF2-40B4-BE49-F238E27FC236}">
                <a16:creationId xmlns:a16="http://schemas.microsoft.com/office/drawing/2014/main" id="{3598FF2E-50E5-134F-9110-3C73825D6003}"/>
              </a:ext>
            </a:extLst>
          </p:cNvPr>
          <p:cNvCxnSpPr/>
          <p:nvPr/>
        </p:nvCxnSpPr>
        <p:spPr>
          <a:xfrm>
            <a:off x="10953303" y="4479435"/>
            <a:ext cx="254768" cy="27940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sp>
        <p:nvSpPr>
          <p:cNvPr id="60" name="AutoShape 166">
            <a:extLst>
              <a:ext uri="{FF2B5EF4-FFF2-40B4-BE49-F238E27FC236}">
                <a16:creationId xmlns:a16="http://schemas.microsoft.com/office/drawing/2014/main" id="{09265DD7-0334-AE41-BF44-2B78B2649E8D}"/>
              </a:ext>
            </a:extLst>
          </p:cNvPr>
          <p:cNvSpPr>
            <a:spLocks noChangeArrowheads="1"/>
          </p:cNvSpPr>
          <p:nvPr/>
        </p:nvSpPr>
        <p:spPr bwMode="auto">
          <a:xfrm>
            <a:off x="8564826" y="5575525"/>
            <a:ext cx="1921932" cy="704431"/>
          </a:xfrm>
          <a:prstGeom prst="roundRect">
            <a:avLst>
              <a:gd name="adj" fmla="val 46394"/>
            </a:avLst>
          </a:prstGeom>
          <a:solidFill>
            <a:schemeClr val="accent4"/>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50" b="0" i="0" u="none" strike="noStrike" baseline="0">
                <a:solidFill>
                  <a:srgbClr val="000000"/>
                </a:solidFill>
                <a:latin typeface="Century Gothic" charset="0"/>
                <a:ea typeface="Century Gothic" charset="0"/>
                <a:cs typeface="Century Gothic" charset="0"/>
              </a:rPr>
              <a:t>Rechercher des solutions alternatives ou négocier les tarifs.</a:t>
            </a:r>
          </a:p>
        </p:txBody>
      </p:sp>
      <p:sp>
        <p:nvSpPr>
          <p:cNvPr id="61" name="Text Box 174">
            <a:extLst>
              <a:ext uri="{FF2B5EF4-FFF2-40B4-BE49-F238E27FC236}">
                <a16:creationId xmlns:a16="http://schemas.microsoft.com/office/drawing/2014/main" id="{EF1D7009-5605-0C44-A76C-75800F85837F}"/>
              </a:ext>
            </a:extLst>
          </p:cNvPr>
          <p:cNvSpPr txBox="1">
            <a:spLocks noChangeArrowheads="1"/>
          </p:cNvSpPr>
          <p:nvPr/>
        </p:nvSpPr>
        <p:spPr bwMode="auto">
          <a:xfrm>
            <a:off x="8323525" y="5310207"/>
            <a:ext cx="436977"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accent4"/>
                </a:solidFill>
                <a:latin typeface="Century Gothic" charset="0"/>
                <a:ea typeface="Century Gothic" charset="0"/>
                <a:cs typeface="Century Gothic" charset="0"/>
              </a:rPr>
              <a:t>NON</a:t>
            </a:r>
          </a:p>
        </p:txBody>
      </p:sp>
      <p:cxnSp>
        <p:nvCxnSpPr>
          <p:cNvPr id="62" name="Straight Arrow Connector 61">
            <a:extLst>
              <a:ext uri="{FF2B5EF4-FFF2-40B4-BE49-F238E27FC236}">
                <a16:creationId xmlns:a16="http://schemas.microsoft.com/office/drawing/2014/main" id="{866E8DFB-1A62-3648-9577-72AB615AADAD}"/>
              </a:ext>
            </a:extLst>
          </p:cNvPr>
          <p:cNvCxnSpPr/>
          <p:nvPr/>
        </p:nvCxnSpPr>
        <p:spPr>
          <a:xfrm>
            <a:off x="8221158" y="5505256"/>
            <a:ext cx="254768" cy="27940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sp>
        <p:nvSpPr>
          <p:cNvPr id="63" name="AutoShape 167">
            <a:extLst>
              <a:ext uri="{FF2B5EF4-FFF2-40B4-BE49-F238E27FC236}">
                <a16:creationId xmlns:a16="http://schemas.microsoft.com/office/drawing/2014/main" id="{619283CF-F6B3-F445-AB2C-97FBC5CE9CEE}"/>
              </a:ext>
            </a:extLst>
          </p:cNvPr>
          <p:cNvSpPr>
            <a:spLocks noChangeArrowheads="1"/>
          </p:cNvSpPr>
          <p:nvPr/>
        </p:nvSpPr>
        <p:spPr bwMode="auto">
          <a:xfrm>
            <a:off x="389368" y="5937056"/>
            <a:ext cx="1803400" cy="704088"/>
          </a:xfrm>
          <a:prstGeom prst="roundRect">
            <a:avLst>
              <a:gd name="adj" fmla="val 50000"/>
            </a:avLst>
          </a:prstGeom>
          <a:solidFill>
            <a:srgbClr val="18918F"/>
          </a:solidFill>
          <a:ln w="12700">
            <a:solidFill>
              <a:schemeClr val="bg1">
                <a:lumMod val="7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300" b="0" i="0" u="none" strike="noStrike" baseline="0">
                <a:solidFill>
                  <a:schemeClr val="bg1"/>
                </a:solidFill>
                <a:latin typeface="Century Gothic" charset="0"/>
                <a:ea typeface="Century Gothic" charset="0"/>
                <a:cs typeface="Century Gothic" charset="0"/>
              </a:rPr>
              <a:t>Mettre en œuvre le nouveau logiciel.</a:t>
            </a:r>
          </a:p>
        </p:txBody>
      </p:sp>
      <p:sp>
        <p:nvSpPr>
          <p:cNvPr id="64" name="AutoShape 167">
            <a:extLst>
              <a:ext uri="{FF2B5EF4-FFF2-40B4-BE49-F238E27FC236}">
                <a16:creationId xmlns:a16="http://schemas.microsoft.com/office/drawing/2014/main" id="{1407DD23-FC3B-9B41-B9F2-0D979D1ED253}"/>
              </a:ext>
            </a:extLst>
          </p:cNvPr>
          <p:cNvSpPr>
            <a:spLocks noChangeArrowheads="1"/>
          </p:cNvSpPr>
          <p:nvPr/>
        </p:nvSpPr>
        <p:spPr bwMode="auto">
          <a:xfrm>
            <a:off x="414768" y="4959156"/>
            <a:ext cx="1803400" cy="704088"/>
          </a:xfrm>
          <a:prstGeom prst="roundRect">
            <a:avLst>
              <a:gd name="adj" fmla="val 50000"/>
            </a:avLst>
          </a:prstGeom>
          <a:solidFill>
            <a:schemeClr val="accent4"/>
          </a:solidFill>
          <a:ln w="12700">
            <a:solidFill>
              <a:schemeClr val="bg1">
                <a:lumMod val="7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50" b="0" i="0" u="none" strike="noStrike" baseline="0">
                <a:solidFill>
                  <a:srgbClr val="000000"/>
                </a:solidFill>
                <a:latin typeface="Century Gothic" charset="0"/>
                <a:ea typeface="Century Gothic" charset="0"/>
                <a:cs typeface="Century Gothic" charset="0"/>
              </a:rPr>
              <a:t>Planifier l’allocation des ressources avant la mise en œuvre.</a:t>
            </a:r>
          </a:p>
        </p:txBody>
      </p:sp>
      <p:cxnSp>
        <p:nvCxnSpPr>
          <p:cNvPr id="65" name="Straight Arrow Connector 64">
            <a:extLst>
              <a:ext uri="{FF2B5EF4-FFF2-40B4-BE49-F238E27FC236}">
                <a16:creationId xmlns:a16="http://schemas.microsoft.com/office/drawing/2014/main" id="{E68920B4-B1B0-8F47-BCE5-A45F4B1CCDD3}"/>
              </a:ext>
            </a:extLst>
          </p:cNvPr>
          <p:cNvCxnSpPr/>
          <p:nvPr/>
        </p:nvCxnSpPr>
        <p:spPr>
          <a:xfrm flipH="1" flipV="1">
            <a:off x="2319768" y="5530656"/>
            <a:ext cx="698500" cy="21590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12C76DAE-FA1A-194E-87E1-713DA6A8B828}"/>
              </a:ext>
            </a:extLst>
          </p:cNvPr>
          <p:cNvCxnSpPr/>
          <p:nvPr/>
        </p:nvCxnSpPr>
        <p:spPr>
          <a:xfrm flipH="1">
            <a:off x="2332468" y="6089456"/>
            <a:ext cx="698500" cy="19050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80" name="Text Box 173">
            <a:extLst>
              <a:ext uri="{FF2B5EF4-FFF2-40B4-BE49-F238E27FC236}">
                <a16:creationId xmlns:a16="http://schemas.microsoft.com/office/drawing/2014/main" id="{24471E4F-E611-2194-13FF-6A743EE7F6C6}"/>
              </a:ext>
            </a:extLst>
          </p:cNvPr>
          <p:cNvSpPr txBox="1">
            <a:spLocks noChangeArrowheads="1"/>
          </p:cNvSpPr>
          <p:nvPr/>
        </p:nvSpPr>
        <p:spPr bwMode="auto">
          <a:xfrm>
            <a:off x="9014709" y="3086635"/>
            <a:ext cx="469900" cy="2618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b="1">
                <a:solidFill>
                  <a:schemeClr val="bg1"/>
                </a:solidFill>
                <a:latin typeface="Century Gothic" charset="0"/>
                <a:ea typeface="Century Gothic" charset="0"/>
                <a:cs typeface="Century Gothic" charset="0"/>
              </a:rPr>
              <a:t>OUI</a:t>
            </a:r>
          </a:p>
        </p:txBody>
      </p:sp>
      <p:cxnSp>
        <p:nvCxnSpPr>
          <p:cNvPr id="81" name="Straight Arrow Connector 80">
            <a:extLst>
              <a:ext uri="{FF2B5EF4-FFF2-40B4-BE49-F238E27FC236}">
                <a16:creationId xmlns:a16="http://schemas.microsoft.com/office/drawing/2014/main" id="{43975ECE-0C5E-92E1-BBBD-CE0C1187AB58}"/>
              </a:ext>
            </a:extLst>
          </p:cNvPr>
          <p:cNvCxnSpPr>
            <a:cxnSpLocks/>
          </p:cNvCxnSpPr>
          <p:nvPr/>
        </p:nvCxnSpPr>
        <p:spPr>
          <a:xfrm>
            <a:off x="9519725" y="3020533"/>
            <a:ext cx="0" cy="36576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83" name="Text Box 173">
            <a:extLst>
              <a:ext uri="{FF2B5EF4-FFF2-40B4-BE49-F238E27FC236}">
                <a16:creationId xmlns:a16="http://schemas.microsoft.com/office/drawing/2014/main" id="{76608531-AD84-7408-3559-90D393035930}"/>
              </a:ext>
            </a:extLst>
          </p:cNvPr>
          <p:cNvSpPr txBox="1">
            <a:spLocks noChangeArrowheads="1"/>
          </p:cNvSpPr>
          <p:nvPr/>
        </p:nvSpPr>
        <p:spPr bwMode="auto">
          <a:xfrm>
            <a:off x="8657214" y="4102125"/>
            <a:ext cx="469900" cy="2618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bg1"/>
                </a:solidFill>
                <a:latin typeface="Century Gothic" charset="0"/>
                <a:ea typeface="Century Gothic" charset="0"/>
                <a:cs typeface="Century Gothic" charset="0"/>
              </a:rPr>
              <a:t>OUI</a:t>
            </a:r>
          </a:p>
        </p:txBody>
      </p:sp>
      <p:cxnSp>
        <p:nvCxnSpPr>
          <p:cNvPr id="84" name="Straight Arrow Connector 83">
            <a:extLst>
              <a:ext uri="{FF2B5EF4-FFF2-40B4-BE49-F238E27FC236}">
                <a16:creationId xmlns:a16="http://schemas.microsoft.com/office/drawing/2014/main" id="{16058F5D-F4A2-4730-72F3-024320BEFF57}"/>
              </a:ext>
            </a:extLst>
          </p:cNvPr>
          <p:cNvCxnSpPr>
            <a:cxnSpLocks/>
          </p:cNvCxnSpPr>
          <p:nvPr/>
        </p:nvCxnSpPr>
        <p:spPr>
          <a:xfrm>
            <a:off x="8607137" y="4036023"/>
            <a:ext cx="0" cy="36576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95" name="Text Box 173">
            <a:extLst>
              <a:ext uri="{FF2B5EF4-FFF2-40B4-BE49-F238E27FC236}">
                <a16:creationId xmlns:a16="http://schemas.microsoft.com/office/drawing/2014/main" id="{47A605AA-7074-9E18-2698-8DDA94BE971E}"/>
              </a:ext>
            </a:extLst>
          </p:cNvPr>
          <p:cNvSpPr txBox="1">
            <a:spLocks noChangeArrowheads="1"/>
          </p:cNvSpPr>
          <p:nvPr/>
        </p:nvSpPr>
        <p:spPr bwMode="auto">
          <a:xfrm>
            <a:off x="5902517" y="5144123"/>
            <a:ext cx="469900" cy="2618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bg1"/>
                </a:solidFill>
                <a:latin typeface="Century Gothic" charset="0"/>
                <a:ea typeface="Century Gothic" charset="0"/>
                <a:cs typeface="Century Gothic" charset="0"/>
              </a:rPr>
              <a:t>OUI</a:t>
            </a:r>
          </a:p>
        </p:txBody>
      </p:sp>
      <p:cxnSp>
        <p:nvCxnSpPr>
          <p:cNvPr id="96" name="Straight Arrow Connector 95">
            <a:extLst>
              <a:ext uri="{FF2B5EF4-FFF2-40B4-BE49-F238E27FC236}">
                <a16:creationId xmlns:a16="http://schemas.microsoft.com/office/drawing/2014/main" id="{5CBFA420-64F5-3971-32AA-D54ABF4F8C96}"/>
              </a:ext>
            </a:extLst>
          </p:cNvPr>
          <p:cNvCxnSpPr>
            <a:cxnSpLocks/>
          </p:cNvCxnSpPr>
          <p:nvPr/>
        </p:nvCxnSpPr>
        <p:spPr>
          <a:xfrm>
            <a:off x="5852440" y="5078021"/>
            <a:ext cx="0" cy="36576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6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50000"/>
              </a:schemeClr>
            </a:gs>
            <a:gs pos="45000">
              <a:schemeClr val="bg2">
                <a:lumMod val="25000"/>
              </a:schemeClr>
            </a:gs>
            <a:gs pos="100000">
              <a:schemeClr val="bg2">
                <a:lumMod val="1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4" name="AutoShape 168">
            <a:extLst>
              <a:ext uri="{FF2B5EF4-FFF2-40B4-BE49-F238E27FC236}">
                <a16:creationId xmlns:a16="http://schemas.microsoft.com/office/drawing/2014/main" id="{8E48FEB7-4010-2C41-ACC9-D3941383037A}"/>
              </a:ext>
            </a:extLst>
          </p:cNvPr>
          <p:cNvSpPr>
            <a:spLocks noChangeArrowheads="1"/>
          </p:cNvSpPr>
          <p:nvPr/>
        </p:nvSpPr>
        <p:spPr bwMode="auto">
          <a:xfrm>
            <a:off x="8337071" y="3228989"/>
            <a:ext cx="4368800" cy="1244600"/>
          </a:xfrm>
          <a:prstGeom prst="flowChartDecision">
            <a:avLst/>
          </a:prstGeom>
          <a:solidFill>
            <a:srgbClr val="BFEEEA"/>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latin typeface="Century Gothic" charset="0"/>
              <a:ea typeface="Century Gothic" charset="0"/>
              <a:cs typeface="Century Gothic" charset="0"/>
            </a:endParaRPr>
          </a:p>
        </p:txBody>
      </p:sp>
      <p:sp>
        <p:nvSpPr>
          <p:cNvPr id="52" name="AutoShape 168">
            <a:extLst>
              <a:ext uri="{FF2B5EF4-FFF2-40B4-BE49-F238E27FC236}">
                <a16:creationId xmlns:a16="http://schemas.microsoft.com/office/drawing/2014/main" id="{F2F844CC-BDA8-AD4B-9AF3-C157CDF213D9}"/>
              </a:ext>
            </a:extLst>
          </p:cNvPr>
          <p:cNvSpPr>
            <a:spLocks noChangeArrowheads="1"/>
          </p:cNvSpPr>
          <p:nvPr/>
        </p:nvSpPr>
        <p:spPr bwMode="auto">
          <a:xfrm>
            <a:off x="5571859" y="4266030"/>
            <a:ext cx="4368800" cy="1243584"/>
          </a:xfrm>
          <a:prstGeom prst="flowChartDecision">
            <a:avLst/>
          </a:prstGeom>
          <a:solidFill>
            <a:srgbClr val="A3EEED"/>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latin typeface="Century Gothic" charset="0"/>
              <a:ea typeface="Century Gothic" charset="0"/>
              <a:cs typeface="Century Gothic" charset="0"/>
            </a:endParaRPr>
          </a:p>
        </p:txBody>
      </p:sp>
      <p:graphicFrame>
        <p:nvGraphicFramePr>
          <p:cNvPr id="2" name="Table 1">
            <a:extLst>
              <a:ext uri="{FF2B5EF4-FFF2-40B4-BE49-F238E27FC236}">
                <a16:creationId xmlns:a16="http://schemas.microsoft.com/office/drawing/2014/main" id="{2B52886F-B031-15BC-4AFB-864EA60DA8BF}"/>
              </a:ext>
            </a:extLst>
          </p:cNvPr>
          <p:cNvGraphicFramePr>
            <a:graphicFrameLocks noGrp="1"/>
          </p:cNvGraphicFramePr>
          <p:nvPr>
            <p:extLst>
              <p:ext uri="{D42A27DB-BD31-4B8C-83A1-F6EECF244321}">
                <p14:modId xmlns:p14="http://schemas.microsoft.com/office/powerpoint/2010/main" val="240865540"/>
              </p:ext>
            </p:extLst>
          </p:nvPr>
        </p:nvGraphicFramePr>
        <p:xfrm>
          <a:off x="256540" y="176704"/>
          <a:ext cx="11643359" cy="698500"/>
        </p:xfrm>
        <a:graphic>
          <a:graphicData uri="http://schemas.openxmlformats.org/drawingml/2006/table">
            <a:tbl>
              <a:tblPr>
                <a:tableStyleId>{5C22544A-7EE6-4342-B048-85BDC9FD1C3A}</a:tableStyleId>
              </a:tblPr>
              <a:tblGrid>
                <a:gridCol w="7863730">
                  <a:extLst>
                    <a:ext uri="{9D8B030D-6E8A-4147-A177-3AD203B41FA5}">
                      <a16:colId xmlns:a16="http://schemas.microsoft.com/office/drawing/2014/main" val="684787995"/>
                    </a:ext>
                  </a:extLst>
                </a:gridCol>
                <a:gridCol w="2474843">
                  <a:extLst>
                    <a:ext uri="{9D8B030D-6E8A-4147-A177-3AD203B41FA5}">
                      <a16:colId xmlns:a16="http://schemas.microsoft.com/office/drawing/2014/main" val="1194938607"/>
                    </a:ext>
                  </a:extLst>
                </a:gridCol>
                <a:gridCol w="1304786">
                  <a:extLst>
                    <a:ext uri="{9D8B030D-6E8A-4147-A177-3AD203B41FA5}">
                      <a16:colId xmlns:a16="http://schemas.microsoft.com/office/drawing/2014/main" val="2473674201"/>
                    </a:ext>
                  </a:extLst>
                </a:gridCol>
              </a:tblGrid>
              <a:tr h="254000">
                <a:tc>
                  <a:txBody>
                    <a:bodyPr/>
                    <a:lstStyle/>
                    <a:p>
                      <a:pPr algn="l" rtl="0" fontAlgn="ctr"/>
                      <a:r>
                        <a:rPr lang="fr-FR" sz="900" u="none" strike="noStrike">
                          <a:solidFill>
                            <a:schemeClr val="bg2"/>
                          </a:solidFill>
                          <a:effectLst/>
                          <a:latin typeface="Century Gothic" panose="020B0502020202020204" pitchFamily="34" charset="0"/>
                        </a:rPr>
                        <a:t>   PROCESSUS</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bg2"/>
                          </a:solidFill>
                          <a:effectLst/>
                          <a:latin typeface="Century Gothic" panose="020B0502020202020204" pitchFamily="34" charset="0"/>
                        </a:rPr>
                        <a:t>AUTEUR</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bg2"/>
                          </a:solidFill>
                          <a:effectLst/>
                          <a:latin typeface="Century Gothic" panose="020B0502020202020204" pitchFamily="34" charset="0"/>
                        </a:rPr>
                        <a:t>DATE</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995443"/>
                  </a:ext>
                </a:extLst>
              </a:tr>
              <a:tr h="444500">
                <a:tc>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3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endParaRPr lang="en-US" sz="13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3933300914"/>
                  </a:ext>
                </a:extLst>
              </a:tr>
            </a:tbl>
          </a:graphicData>
        </a:graphic>
      </p:graphicFrame>
      <p:sp>
        <p:nvSpPr>
          <p:cNvPr id="6" name="AutoShape 167">
            <a:extLst>
              <a:ext uri="{FF2B5EF4-FFF2-40B4-BE49-F238E27FC236}">
                <a16:creationId xmlns:a16="http://schemas.microsoft.com/office/drawing/2014/main" id="{9BF3544B-B6E6-92DD-8664-A3478865D953}"/>
              </a:ext>
            </a:extLst>
          </p:cNvPr>
          <p:cNvSpPr>
            <a:spLocks noChangeArrowheads="1"/>
          </p:cNvSpPr>
          <p:nvPr/>
        </p:nvSpPr>
        <p:spPr bwMode="auto">
          <a:xfrm>
            <a:off x="307340" y="1377157"/>
            <a:ext cx="1803400" cy="838200"/>
          </a:xfrm>
          <a:prstGeom prst="roundRect">
            <a:avLst>
              <a:gd name="adj" fmla="val 50000"/>
            </a:avLst>
          </a:prstGeom>
          <a:solidFill>
            <a:srgbClr val="18918F"/>
          </a:solidFill>
          <a:ln w="12700">
            <a:solidFill>
              <a:schemeClr val="bg1">
                <a:lumMod val="7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400" b="0" i="0" u="none" strike="noStrike" baseline="0" dirty="0">
              <a:solidFill>
                <a:schemeClr val="bg1"/>
              </a:solidFill>
              <a:latin typeface="Century Gothic" charset="0"/>
              <a:ea typeface="Century Gothic" charset="0"/>
              <a:cs typeface="Century Gothic" charset="0"/>
            </a:endParaRPr>
          </a:p>
        </p:txBody>
      </p:sp>
      <p:sp>
        <p:nvSpPr>
          <p:cNvPr id="10" name="AutoShape 166">
            <a:extLst>
              <a:ext uri="{FF2B5EF4-FFF2-40B4-BE49-F238E27FC236}">
                <a16:creationId xmlns:a16="http://schemas.microsoft.com/office/drawing/2014/main" id="{325E16D4-D3D3-2E4C-8C19-7C9112A65DC8}"/>
              </a:ext>
            </a:extLst>
          </p:cNvPr>
          <p:cNvSpPr>
            <a:spLocks noChangeArrowheads="1"/>
          </p:cNvSpPr>
          <p:nvPr/>
        </p:nvSpPr>
        <p:spPr bwMode="auto">
          <a:xfrm>
            <a:off x="7317364" y="1030094"/>
            <a:ext cx="1574800" cy="704431"/>
          </a:xfrm>
          <a:prstGeom prst="roundRect">
            <a:avLst>
              <a:gd name="adj" fmla="val 46394"/>
            </a:avLst>
          </a:prstGeom>
          <a:solidFill>
            <a:schemeClr val="bg2"/>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solidFill>
                <a:srgbClr val="000000"/>
              </a:solidFill>
              <a:latin typeface="Century Gothic" charset="0"/>
              <a:ea typeface="Century Gothic" charset="0"/>
              <a:cs typeface="Century Gothic" charset="0"/>
            </a:endParaRPr>
          </a:p>
        </p:txBody>
      </p:sp>
      <p:sp>
        <p:nvSpPr>
          <p:cNvPr id="11" name="AutoShape 168">
            <a:extLst>
              <a:ext uri="{FF2B5EF4-FFF2-40B4-BE49-F238E27FC236}">
                <a16:creationId xmlns:a16="http://schemas.microsoft.com/office/drawing/2014/main" id="{222853AC-8386-CD40-90AD-D2F172B5EF18}"/>
              </a:ext>
            </a:extLst>
          </p:cNvPr>
          <p:cNvSpPr>
            <a:spLocks noChangeArrowheads="1"/>
          </p:cNvSpPr>
          <p:nvPr/>
        </p:nvSpPr>
        <p:spPr bwMode="auto">
          <a:xfrm>
            <a:off x="2733040" y="1154907"/>
            <a:ext cx="4368800" cy="1244600"/>
          </a:xfrm>
          <a:prstGeom prst="flowChartDecision">
            <a:avLst/>
          </a:prstGeom>
          <a:solidFill>
            <a:srgbClr val="EDF5F3"/>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latin typeface="Century Gothic" charset="0"/>
              <a:ea typeface="Century Gothic" charset="0"/>
              <a:cs typeface="Century Gothic" charset="0"/>
            </a:endParaRPr>
          </a:p>
        </p:txBody>
      </p:sp>
      <p:sp>
        <p:nvSpPr>
          <p:cNvPr id="12" name="Text Box 173">
            <a:extLst>
              <a:ext uri="{FF2B5EF4-FFF2-40B4-BE49-F238E27FC236}">
                <a16:creationId xmlns:a16="http://schemas.microsoft.com/office/drawing/2014/main" id="{84A4BDFB-8E80-8D46-A4C4-6E3D3CA3C0A1}"/>
              </a:ext>
            </a:extLst>
          </p:cNvPr>
          <p:cNvSpPr txBox="1">
            <a:spLocks noChangeArrowheads="1"/>
          </p:cNvSpPr>
          <p:nvPr/>
        </p:nvSpPr>
        <p:spPr bwMode="auto">
          <a:xfrm>
            <a:off x="6212694" y="2019560"/>
            <a:ext cx="469900" cy="2618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accent4"/>
                </a:solidFill>
                <a:latin typeface="Century Gothic" charset="0"/>
                <a:ea typeface="Century Gothic" charset="0"/>
                <a:cs typeface="Century Gothic" charset="0"/>
              </a:rPr>
              <a:t>NON</a:t>
            </a:r>
          </a:p>
        </p:txBody>
      </p:sp>
      <p:sp>
        <p:nvSpPr>
          <p:cNvPr id="13" name="Text Box 174">
            <a:extLst>
              <a:ext uri="{FF2B5EF4-FFF2-40B4-BE49-F238E27FC236}">
                <a16:creationId xmlns:a16="http://schemas.microsoft.com/office/drawing/2014/main" id="{55CEFCCA-67AA-7541-8D79-9F84BECBFDB7}"/>
              </a:ext>
            </a:extLst>
          </p:cNvPr>
          <p:cNvSpPr txBox="1">
            <a:spLocks noChangeArrowheads="1"/>
          </p:cNvSpPr>
          <p:nvPr/>
        </p:nvSpPr>
        <p:spPr bwMode="auto">
          <a:xfrm>
            <a:off x="6233035" y="1306648"/>
            <a:ext cx="436977" cy="26944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bg1"/>
                </a:solidFill>
                <a:latin typeface="Century Gothic" charset="0"/>
                <a:ea typeface="Century Gothic" charset="0"/>
                <a:cs typeface="Century Gothic" charset="0"/>
              </a:rPr>
              <a:t>OUI</a:t>
            </a:r>
          </a:p>
        </p:txBody>
      </p:sp>
      <p:cxnSp>
        <p:nvCxnSpPr>
          <p:cNvPr id="14" name="Straight Arrow Connector 13">
            <a:extLst>
              <a:ext uri="{FF2B5EF4-FFF2-40B4-BE49-F238E27FC236}">
                <a16:creationId xmlns:a16="http://schemas.microsoft.com/office/drawing/2014/main" id="{7CF417C9-4B0E-1147-8CDA-FA1CDB44F81C}"/>
              </a:ext>
            </a:extLst>
          </p:cNvPr>
          <p:cNvCxnSpPr>
            <a:cxnSpLocks/>
          </p:cNvCxnSpPr>
          <p:nvPr/>
        </p:nvCxnSpPr>
        <p:spPr>
          <a:xfrm flipV="1">
            <a:off x="2892320" y="2403671"/>
            <a:ext cx="1430662" cy="458668"/>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9E43CD6-FCCC-674A-B971-74F2748AD34B}"/>
              </a:ext>
            </a:extLst>
          </p:cNvPr>
          <p:cNvCxnSpPr>
            <a:cxnSpLocks/>
          </p:cNvCxnSpPr>
          <p:nvPr/>
        </p:nvCxnSpPr>
        <p:spPr>
          <a:xfrm flipV="1">
            <a:off x="6717710" y="1374708"/>
            <a:ext cx="504258" cy="18511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DA85C3F-06FF-1C4B-A63F-C6D432E7E13C}"/>
              </a:ext>
            </a:extLst>
          </p:cNvPr>
          <p:cNvCxnSpPr/>
          <p:nvPr/>
        </p:nvCxnSpPr>
        <p:spPr>
          <a:xfrm>
            <a:off x="2166717" y="1779245"/>
            <a:ext cx="452023" cy="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A761F62-5319-9D44-89B4-28205D89E8DE}"/>
              </a:ext>
            </a:extLst>
          </p:cNvPr>
          <p:cNvCxnSpPr>
            <a:cxnSpLocks/>
          </p:cNvCxnSpPr>
          <p:nvPr/>
        </p:nvCxnSpPr>
        <p:spPr>
          <a:xfrm flipH="1">
            <a:off x="4541570" y="2971743"/>
            <a:ext cx="1171593" cy="42298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AutoShape 166">
            <a:extLst>
              <a:ext uri="{FF2B5EF4-FFF2-40B4-BE49-F238E27FC236}">
                <a16:creationId xmlns:a16="http://schemas.microsoft.com/office/drawing/2014/main" id="{E3F69B98-1539-9447-887B-D89E39E0EB10}"/>
              </a:ext>
            </a:extLst>
          </p:cNvPr>
          <p:cNvSpPr>
            <a:spLocks noChangeArrowheads="1"/>
          </p:cNvSpPr>
          <p:nvPr/>
        </p:nvSpPr>
        <p:spPr bwMode="auto">
          <a:xfrm>
            <a:off x="2088472" y="2939741"/>
            <a:ext cx="2377440" cy="731520"/>
          </a:xfrm>
          <a:prstGeom prst="flowChartProcess">
            <a:avLst/>
          </a:prstGeom>
          <a:solidFill>
            <a:schemeClr val="accent4"/>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solidFill>
                <a:srgbClr val="000000"/>
              </a:solidFill>
              <a:latin typeface="Century Gothic" charset="0"/>
              <a:ea typeface="Century Gothic" charset="0"/>
              <a:cs typeface="Century Gothic" charset="0"/>
            </a:endParaRPr>
          </a:p>
        </p:txBody>
      </p:sp>
      <p:sp>
        <p:nvSpPr>
          <p:cNvPr id="31" name="Text Box 173">
            <a:extLst>
              <a:ext uri="{FF2B5EF4-FFF2-40B4-BE49-F238E27FC236}">
                <a16:creationId xmlns:a16="http://schemas.microsoft.com/office/drawing/2014/main" id="{52314758-71C4-5447-B2DB-4F0ECE04D22B}"/>
              </a:ext>
            </a:extLst>
          </p:cNvPr>
          <p:cNvSpPr txBox="1">
            <a:spLocks noChangeArrowheads="1"/>
          </p:cNvSpPr>
          <p:nvPr/>
        </p:nvSpPr>
        <p:spPr bwMode="auto">
          <a:xfrm>
            <a:off x="2740486" y="5272107"/>
            <a:ext cx="601034"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accent4"/>
                </a:solidFill>
                <a:latin typeface="Century Gothic" charset="0"/>
                <a:ea typeface="Century Gothic" charset="0"/>
                <a:cs typeface="Century Gothic" charset="0"/>
              </a:rPr>
              <a:t>NON</a:t>
            </a:r>
          </a:p>
        </p:txBody>
      </p:sp>
      <p:sp>
        <p:nvSpPr>
          <p:cNvPr id="46" name="Text Box 174">
            <a:extLst>
              <a:ext uri="{FF2B5EF4-FFF2-40B4-BE49-F238E27FC236}">
                <a16:creationId xmlns:a16="http://schemas.microsoft.com/office/drawing/2014/main" id="{C3FC23A2-797B-5E4A-8F25-75743667A492}"/>
              </a:ext>
            </a:extLst>
          </p:cNvPr>
          <p:cNvSpPr txBox="1">
            <a:spLocks noChangeArrowheads="1"/>
          </p:cNvSpPr>
          <p:nvPr/>
        </p:nvSpPr>
        <p:spPr bwMode="auto">
          <a:xfrm>
            <a:off x="2822515" y="6203755"/>
            <a:ext cx="436977" cy="33380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bg1"/>
                </a:solidFill>
                <a:latin typeface="Century Gothic" charset="0"/>
                <a:ea typeface="Century Gothic" charset="0"/>
                <a:cs typeface="Century Gothic" charset="0"/>
              </a:rPr>
              <a:t>OUI</a:t>
            </a:r>
          </a:p>
        </p:txBody>
      </p:sp>
      <p:cxnSp>
        <p:nvCxnSpPr>
          <p:cNvPr id="47" name="Straight Arrow Connector 46">
            <a:extLst>
              <a:ext uri="{FF2B5EF4-FFF2-40B4-BE49-F238E27FC236}">
                <a16:creationId xmlns:a16="http://schemas.microsoft.com/office/drawing/2014/main" id="{8020DD3F-5C08-364A-95A4-D64B83A8CC95}"/>
              </a:ext>
            </a:extLst>
          </p:cNvPr>
          <p:cNvCxnSpPr>
            <a:cxnSpLocks/>
          </p:cNvCxnSpPr>
          <p:nvPr/>
        </p:nvCxnSpPr>
        <p:spPr>
          <a:xfrm>
            <a:off x="6717710" y="2010443"/>
            <a:ext cx="0" cy="36576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AutoShape 168">
            <a:extLst>
              <a:ext uri="{FF2B5EF4-FFF2-40B4-BE49-F238E27FC236}">
                <a16:creationId xmlns:a16="http://schemas.microsoft.com/office/drawing/2014/main" id="{2C9E9BC1-5255-6F40-B831-CEEF0672CA0C}"/>
              </a:ext>
            </a:extLst>
          </p:cNvPr>
          <p:cNvSpPr>
            <a:spLocks noChangeArrowheads="1"/>
          </p:cNvSpPr>
          <p:nvPr/>
        </p:nvSpPr>
        <p:spPr bwMode="auto">
          <a:xfrm>
            <a:off x="5535055" y="2191948"/>
            <a:ext cx="4368800" cy="1244600"/>
          </a:xfrm>
          <a:prstGeom prst="flowChartDecision">
            <a:avLst/>
          </a:prstGeom>
          <a:solidFill>
            <a:srgbClr val="D7EEE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latin typeface="Century Gothic" charset="0"/>
              <a:ea typeface="Century Gothic" charset="0"/>
              <a:cs typeface="Century Gothic" charset="0"/>
            </a:endParaRPr>
          </a:p>
        </p:txBody>
      </p:sp>
      <p:sp>
        <p:nvSpPr>
          <p:cNvPr id="50" name="Text Box 174">
            <a:extLst>
              <a:ext uri="{FF2B5EF4-FFF2-40B4-BE49-F238E27FC236}">
                <a16:creationId xmlns:a16="http://schemas.microsoft.com/office/drawing/2014/main" id="{C7BB1552-9572-724F-A0C2-4A5AAA1537BB}"/>
              </a:ext>
            </a:extLst>
          </p:cNvPr>
          <p:cNvSpPr txBox="1">
            <a:spLocks noChangeArrowheads="1"/>
          </p:cNvSpPr>
          <p:nvPr/>
        </p:nvSpPr>
        <p:spPr bwMode="auto">
          <a:xfrm>
            <a:off x="5649649" y="2971743"/>
            <a:ext cx="436977"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accent4"/>
                </a:solidFill>
                <a:latin typeface="Century Gothic" charset="0"/>
                <a:ea typeface="Century Gothic" charset="0"/>
                <a:cs typeface="Century Gothic" charset="0"/>
              </a:rPr>
              <a:t>NON</a:t>
            </a:r>
          </a:p>
        </p:txBody>
      </p:sp>
      <p:sp>
        <p:nvSpPr>
          <p:cNvPr id="55" name="AutoShape 168">
            <a:extLst>
              <a:ext uri="{FF2B5EF4-FFF2-40B4-BE49-F238E27FC236}">
                <a16:creationId xmlns:a16="http://schemas.microsoft.com/office/drawing/2014/main" id="{D717C839-141B-AF40-BEE6-89C68489C0D4}"/>
              </a:ext>
            </a:extLst>
          </p:cNvPr>
          <p:cNvSpPr>
            <a:spLocks noChangeArrowheads="1"/>
          </p:cNvSpPr>
          <p:nvPr/>
        </p:nvSpPr>
        <p:spPr bwMode="auto">
          <a:xfrm>
            <a:off x="2853168" y="5302056"/>
            <a:ext cx="4368800" cy="1243584"/>
          </a:xfrm>
          <a:prstGeom prst="flowChartDecision">
            <a:avLst/>
          </a:prstGeom>
          <a:solidFill>
            <a:srgbClr val="79EEEE"/>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latin typeface="Century Gothic" charset="0"/>
              <a:ea typeface="Century Gothic" charset="0"/>
              <a:cs typeface="Century Gothic" charset="0"/>
            </a:endParaRPr>
          </a:p>
        </p:txBody>
      </p:sp>
      <p:sp>
        <p:nvSpPr>
          <p:cNvPr id="56" name="AutoShape 166">
            <a:extLst>
              <a:ext uri="{FF2B5EF4-FFF2-40B4-BE49-F238E27FC236}">
                <a16:creationId xmlns:a16="http://schemas.microsoft.com/office/drawing/2014/main" id="{40FA81A7-C20C-E948-959A-E2C46D29A345}"/>
              </a:ext>
            </a:extLst>
          </p:cNvPr>
          <p:cNvSpPr>
            <a:spLocks noChangeArrowheads="1"/>
          </p:cNvSpPr>
          <p:nvPr/>
        </p:nvSpPr>
        <p:spPr bwMode="auto">
          <a:xfrm>
            <a:off x="10575658" y="4848240"/>
            <a:ext cx="1485900" cy="704431"/>
          </a:xfrm>
          <a:prstGeom prst="roundRect">
            <a:avLst>
              <a:gd name="adj" fmla="val 46394"/>
            </a:avLst>
          </a:prstGeom>
          <a:solidFill>
            <a:schemeClr val="accent4"/>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solidFill>
                <a:srgbClr val="000000"/>
              </a:solidFill>
              <a:latin typeface="Century Gothic" charset="0"/>
              <a:ea typeface="Century Gothic" charset="0"/>
              <a:cs typeface="Century Gothic" charset="0"/>
            </a:endParaRPr>
          </a:p>
        </p:txBody>
      </p:sp>
      <p:sp>
        <p:nvSpPr>
          <p:cNvPr id="57" name="Text Box 174">
            <a:extLst>
              <a:ext uri="{FF2B5EF4-FFF2-40B4-BE49-F238E27FC236}">
                <a16:creationId xmlns:a16="http://schemas.microsoft.com/office/drawing/2014/main" id="{0C654B50-266C-5B49-A50B-92E61E2CA8CC}"/>
              </a:ext>
            </a:extLst>
          </p:cNvPr>
          <p:cNvSpPr txBox="1">
            <a:spLocks noChangeArrowheads="1"/>
          </p:cNvSpPr>
          <p:nvPr/>
        </p:nvSpPr>
        <p:spPr bwMode="auto">
          <a:xfrm>
            <a:off x="11055670" y="4284386"/>
            <a:ext cx="436977"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accent4"/>
                </a:solidFill>
                <a:latin typeface="Century Gothic" charset="0"/>
                <a:ea typeface="Century Gothic" charset="0"/>
                <a:cs typeface="Century Gothic" charset="0"/>
              </a:rPr>
              <a:t>NON</a:t>
            </a:r>
          </a:p>
        </p:txBody>
      </p:sp>
      <p:cxnSp>
        <p:nvCxnSpPr>
          <p:cNvPr id="58" name="Straight Arrow Connector 57">
            <a:extLst>
              <a:ext uri="{FF2B5EF4-FFF2-40B4-BE49-F238E27FC236}">
                <a16:creationId xmlns:a16="http://schemas.microsoft.com/office/drawing/2014/main" id="{3598FF2E-50E5-134F-9110-3C73825D6003}"/>
              </a:ext>
            </a:extLst>
          </p:cNvPr>
          <p:cNvCxnSpPr/>
          <p:nvPr/>
        </p:nvCxnSpPr>
        <p:spPr>
          <a:xfrm>
            <a:off x="10953303" y="4479435"/>
            <a:ext cx="254768" cy="27940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sp>
        <p:nvSpPr>
          <p:cNvPr id="60" name="AutoShape 166">
            <a:extLst>
              <a:ext uri="{FF2B5EF4-FFF2-40B4-BE49-F238E27FC236}">
                <a16:creationId xmlns:a16="http://schemas.microsoft.com/office/drawing/2014/main" id="{09265DD7-0334-AE41-BF44-2B78B2649E8D}"/>
              </a:ext>
            </a:extLst>
          </p:cNvPr>
          <p:cNvSpPr>
            <a:spLocks noChangeArrowheads="1"/>
          </p:cNvSpPr>
          <p:nvPr/>
        </p:nvSpPr>
        <p:spPr bwMode="auto">
          <a:xfrm>
            <a:off x="8564826" y="5575525"/>
            <a:ext cx="1921932" cy="704431"/>
          </a:xfrm>
          <a:prstGeom prst="roundRect">
            <a:avLst>
              <a:gd name="adj" fmla="val 46394"/>
            </a:avLst>
          </a:prstGeom>
          <a:solidFill>
            <a:schemeClr val="accent4"/>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solidFill>
                <a:srgbClr val="000000"/>
              </a:solidFill>
              <a:latin typeface="Century Gothic" charset="0"/>
              <a:ea typeface="Century Gothic" charset="0"/>
              <a:cs typeface="Century Gothic" charset="0"/>
            </a:endParaRPr>
          </a:p>
        </p:txBody>
      </p:sp>
      <p:sp>
        <p:nvSpPr>
          <p:cNvPr id="61" name="Text Box 174">
            <a:extLst>
              <a:ext uri="{FF2B5EF4-FFF2-40B4-BE49-F238E27FC236}">
                <a16:creationId xmlns:a16="http://schemas.microsoft.com/office/drawing/2014/main" id="{EF1D7009-5605-0C44-A76C-75800F85837F}"/>
              </a:ext>
            </a:extLst>
          </p:cNvPr>
          <p:cNvSpPr txBox="1">
            <a:spLocks noChangeArrowheads="1"/>
          </p:cNvSpPr>
          <p:nvPr/>
        </p:nvSpPr>
        <p:spPr bwMode="auto">
          <a:xfrm>
            <a:off x="8323525" y="5310207"/>
            <a:ext cx="436977"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accent4"/>
                </a:solidFill>
                <a:latin typeface="Century Gothic" charset="0"/>
                <a:ea typeface="Century Gothic" charset="0"/>
                <a:cs typeface="Century Gothic" charset="0"/>
              </a:rPr>
              <a:t>NON</a:t>
            </a:r>
          </a:p>
        </p:txBody>
      </p:sp>
      <p:cxnSp>
        <p:nvCxnSpPr>
          <p:cNvPr id="62" name="Straight Arrow Connector 61">
            <a:extLst>
              <a:ext uri="{FF2B5EF4-FFF2-40B4-BE49-F238E27FC236}">
                <a16:creationId xmlns:a16="http://schemas.microsoft.com/office/drawing/2014/main" id="{866E8DFB-1A62-3648-9577-72AB615AADAD}"/>
              </a:ext>
            </a:extLst>
          </p:cNvPr>
          <p:cNvCxnSpPr/>
          <p:nvPr/>
        </p:nvCxnSpPr>
        <p:spPr>
          <a:xfrm>
            <a:off x="8221158" y="5505256"/>
            <a:ext cx="254768" cy="27940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sp>
        <p:nvSpPr>
          <p:cNvPr id="63" name="AutoShape 167">
            <a:extLst>
              <a:ext uri="{FF2B5EF4-FFF2-40B4-BE49-F238E27FC236}">
                <a16:creationId xmlns:a16="http://schemas.microsoft.com/office/drawing/2014/main" id="{619283CF-F6B3-F445-AB2C-97FBC5CE9CEE}"/>
              </a:ext>
            </a:extLst>
          </p:cNvPr>
          <p:cNvSpPr>
            <a:spLocks noChangeArrowheads="1"/>
          </p:cNvSpPr>
          <p:nvPr/>
        </p:nvSpPr>
        <p:spPr bwMode="auto">
          <a:xfrm>
            <a:off x="389368" y="5937056"/>
            <a:ext cx="1803400" cy="704088"/>
          </a:xfrm>
          <a:prstGeom prst="roundRect">
            <a:avLst>
              <a:gd name="adj" fmla="val 50000"/>
            </a:avLst>
          </a:prstGeom>
          <a:solidFill>
            <a:srgbClr val="18918F"/>
          </a:solidFill>
          <a:ln w="12700">
            <a:solidFill>
              <a:schemeClr val="bg1">
                <a:lumMod val="7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400" b="0" i="0" u="none" strike="noStrike" baseline="0" dirty="0">
              <a:solidFill>
                <a:schemeClr val="bg1"/>
              </a:solidFill>
              <a:latin typeface="Century Gothic" charset="0"/>
              <a:ea typeface="Century Gothic" charset="0"/>
              <a:cs typeface="Century Gothic" charset="0"/>
            </a:endParaRPr>
          </a:p>
        </p:txBody>
      </p:sp>
      <p:sp>
        <p:nvSpPr>
          <p:cNvPr id="64" name="AutoShape 167">
            <a:extLst>
              <a:ext uri="{FF2B5EF4-FFF2-40B4-BE49-F238E27FC236}">
                <a16:creationId xmlns:a16="http://schemas.microsoft.com/office/drawing/2014/main" id="{1407DD23-FC3B-9B41-B9F2-0D979D1ED253}"/>
              </a:ext>
            </a:extLst>
          </p:cNvPr>
          <p:cNvSpPr>
            <a:spLocks noChangeArrowheads="1"/>
          </p:cNvSpPr>
          <p:nvPr/>
        </p:nvSpPr>
        <p:spPr bwMode="auto">
          <a:xfrm>
            <a:off x="414768" y="4959156"/>
            <a:ext cx="1803400" cy="704088"/>
          </a:xfrm>
          <a:prstGeom prst="roundRect">
            <a:avLst>
              <a:gd name="adj" fmla="val 50000"/>
            </a:avLst>
          </a:prstGeom>
          <a:solidFill>
            <a:schemeClr val="accent4"/>
          </a:solidFill>
          <a:ln w="12700">
            <a:solidFill>
              <a:schemeClr val="bg1">
                <a:lumMod val="7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solidFill>
                <a:srgbClr val="000000"/>
              </a:solidFill>
              <a:latin typeface="Century Gothic" charset="0"/>
              <a:ea typeface="Century Gothic" charset="0"/>
              <a:cs typeface="Century Gothic" charset="0"/>
            </a:endParaRPr>
          </a:p>
        </p:txBody>
      </p:sp>
      <p:cxnSp>
        <p:nvCxnSpPr>
          <p:cNvPr id="65" name="Straight Arrow Connector 64">
            <a:extLst>
              <a:ext uri="{FF2B5EF4-FFF2-40B4-BE49-F238E27FC236}">
                <a16:creationId xmlns:a16="http://schemas.microsoft.com/office/drawing/2014/main" id="{E68920B4-B1B0-8F47-BCE5-A45F4B1CCDD3}"/>
              </a:ext>
            </a:extLst>
          </p:cNvPr>
          <p:cNvCxnSpPr/>
          <p:nvPr/>
        </p:nvCxnSpPr>
        <p:spPr>
          <a:xfrm flipH="1" flipV="1">
            <a:off x="2319768" y="5530656"/>
            <a:ext cx="698500" cy="21590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12C76DAE-FA1A-194E-87E1-713DA6A8B828}"/>
              </a:ext>
            </a:extLst>
          </p:cNvPr>
          <p:cNvCxnSpPr/>
          <p:nvPr/>
        </p:nvCxnSpPr>
        <p:spPr>
          <a:xfrm flipH="1">
            <a:off x="2332468" y="6089456"/>
            <a:ext cx="698500" cy="19050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80" name="Text Box 173">
            <a:extLst>
              <a:ext uri="{FF2B5EF4-FFF2-40B4-BE49-F238E27FC236}">
                <a16:creationId xmlns:a16="http://schemas.microsoft.com/office/drawing/2014/main" id="{24471E4F-E611-2194-13FF-6A743EE7F6C6}"/>
              </a:ext>
            </a:extLst>
          </p:cNvPr>
          <p:cNvSpPr txBox="1">
            <a:spLocks noChangeArrowheads="1"/>
          </p:cNvSpPr>
          <p:nvPr/>
        </p:nvSpPr>
        <p:spPr bwMode="auto">
          <a:xfrm>
            <a:off x="9014709" y="3086635"/>
            <a:ext cx="469900" cy="2618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b="1">
                <a:solidFill>
                  <a:schemeClr val="bg1"/>
                </a:solidFill>
                <a:latin typeface="Century Gothic" charset="0"/>
                <a:ea typeface="Century Gothic" charset="0"/>
                <a:cs typeface="Century Gothic" charset="0"/>
              </a:rPr>
              <a:t>OUI</a:t>
            </a:r>
          </a:p>
        </p:txBody>
      </p:sp>
      <p:cxnSp>
        <p:nvCxnSpPr>
          <p:cNvPr id="81" name="Straight Arrow Connector 80">
            <a:extLst>
              <a:ext uri="{FF2B5EF4-FFF2-40B4-BE49-F238E27FC236}">
                <a16:creationId xmlns:a16="http://schemas.microsoft.com/office/drawing/2014/main" id="{43975ECE-0C5E-92E1-BBBD-CE0C1187AB58}"/>
              </a:ext>
            </a:extLst>
          </p:cNvPr>
          <p:cNvCxnSpPr>
            <a:cxnSpLocks/>
          </p:cNvCxnSpPr>
          <p:nvPr/>
        </p:nvCxnSpPr>
        <p:spPr>
          <a:xfrm>
            <a:off x="9519725" y="3020533"/>
            <a:ext cx="0" cy="36576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83" name="Text Box 173">
            <a:extLst>
              <a:ext uri="{FF2B5EF4-FFF2-40B4-BE49-F238E27FC236}">
                <a16:creationId xmlns:a16="http://schemas.microsoft.com/office/drawing/2014/main" id="{76608531-AD84-7408-3559-90D393035930}"/>
              </a:ext>
            </a:extLst>
          </p:cNvPr>
          <p:cNvSpPr txBox="1">
            <a:spLocks noChangeArrowheads="1"/>
          </p:cNvSpPr>
          <p:nvPr/>
        </p:nvSpPr>
        <p:spPr bwMode="auto">
          <a:xfrm>
            <a:off x="8657214" y="4102125"/>
            <a:ext cx="469900" cy="2618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bg1"/>
                </a:solidFill>
                <a:latin typeface="Century Gothic" charset="0"/>
                <a:ea typeface="Century Gothic" charset="0"/>
                <a:cs typeface="Century Gothic" charset="0"/>
              </a:rPr>
              <a:t>OUI</a:t>
            </a:r>
          </a:p>
        </p:txBody>
      </p:sp>
      <p:cxnSp>
        <p:nvCxnSpPr>
          <p:cNvPr id="84" name="Straight Arrow Connector 83">
            <a:extLst>
              <a:ext uri="{FF2B5EF4-FFF2-40B4-BE49-F238E27FC236}">
                <a16:creationId xmlns:a16="http://schemas.microsoft.com/office/drawing/2014/main" id="{16058F5D-F4A2-4730-72F3-024320BEFF57}"/>
              </a:ext>
            </a:extLst>
          </p:cNvPr>
          <p:cNvCxnSpPr>
            <a:cxnSpLocks/>
          </p:cNvCxnSpPr>
          <p:nvPr/>
        </p:nvCxnSpPr>
        <p:spPr>
          <a:xfrm>
            <a:off x="8607137" y="4036023"/>
            <a:ext cx="0" cy="36576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95" name="Text Box 173">
            <a:extLst>
              <a:ext uri="{FF2B5EF4-FFF2-40B4-BE49-F238E27FC236}">
                <a16:creationId xmlns:a16="http://schemas.microsoft.com/office/drawing/2014/main" id="{47A605AA-7074-9E18-2698-8DDA94BE971E}"/>
              </a:ext>
            </a:extLst>
          </p:cNvPr>
          <p:cNvSpPr txBox="1">
            <a:spLocks noChangeArrowheads="1"/>
          </p:cNvSpPr>
          <p:nvPr/>
        </p:nvSpPr>
        <p:spPr bwMode="auto">
          <a:xfrm>
            <a:off x="5902517" y="5144123"/>
            <a:ext cx="469900" cy="2618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bg1"/>
                </a:solidFill>
                <a:latin typeface="Century Gothic" charset="0"/>
                <a:ea typeface="Century Gothic" charset="0"/>
                <a:cs typeface="Century Gothic" charset="0"/>
              </a:rPr>
              <a:t>OUI</a:t>
            </a:r>
          </a:p>
        </p:txBody>
      </p:sp>
      <p:cxnSp>
        <p:nvCxnSpPr>
          <p:cNvPr id="96" name="Straight Arrow Connector 95">
            <a:extLst>
              <a:ext uri="{FF2B5EF4-FFF2-40B4-BE49-F238E27FC236}">
                <a16:creationId xmlns:a16="http://schemas.microsoft.com/office/drawing/2014/main" id="{5CBFA420-64F5-3971-32AA-D54ABF4F8C96}"/>
              </a:ext>
            </a:extLst>
          </p:cNvPr>
          <p:cNvCxnSpPr>
            <a:cxnSpLocks/>
          </p:cNvCxnSpPr>
          <p:nvPr/>
        </p:nvCxnSpPr>
        <p:spPr>
          <a:xfrm>
            <a:off x="5852440" y="5078021"/>
            <a:ext cx="0" cy="36576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023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a:solidFill>
                            <a:schemeClr val="tx1"/>
                          </a:solidFill>
                          <a:effectLst/>
                          <a:latin typeface="Century Gothic" panose="020B0502020202020204" pitchFamily="34" charset="0"/>
                        </a:rPr>
                        <a:t> </a:t>
                      </a:r>
                    </a:p>
                    <a:p>
                      <a:pPr marL="0" marR="0" rtl="0">
                        <a:spcBef>
                          <a:spcPts val="0"/>
                        </a:spcBef>
                        <a:spcAft>
                          <a:spcPts val="0"/>
                        </a:spcAft>
                      </a:pPr>
                      <a:r>
                        <a:rPr lang="fr-FR" sz="1400" b="0">
                          <a:solidFill>
                            <a:schemeClr val="tx1"/>
                          </a:solidFill>
                          <a:effectLst/>
                          <a:latin typeface="Century Gothic" panose="020B0502020202020204" pitchFamily="34" charset="0"/>
                        </a:rPr>
                        <a:t>Tous les articles, modèles ou informations fournis par Smartsheet sur le site Web sont uniquement donnés à titre de référence. Bien que nous nous efforcions de maintenir les informations à jour et correctes, nous ne faisons aucune déclaration ni ne donnons aucune garantie de quelque nature que ce soit, expresse ou implicite, quant à l'exhaustivité, l'exactitude, la fiabilité, l'adéquation ou la disponibilité du site web ou des informations, articles, modèles ou graphiques connexes contenus sur le site Web. La confiance que vous accordez à ces informations relève donc strictement de votre propre responsabilité.</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12786</TotalTime>
  <Words>423</Words>
  <Application>Microsoft Office PowerPoint</Application>
  <PresentationFormat>Widescreen</PresentationFormat>
  <Paragraphs>63</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Chris Green</cp:lastModifiedBy>
  <cp:revision>214</cp:revision>
  <cp:lastPrinted>2024-02-20T23:48:17Z</cp:lastPrinted>
  <dcterms:created xsi:type="dcterms:W3CDTF">2021-07-07T23:54:57Z</dcterms:created>
  <dcterms:modified xsi:type="dcterms:W3CDTF">2024-11-13T09:06:51Z</dcterms:modified>
</cp:coreProperties>
</file>