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5"/>
  </p:notesMasterIdLst>
  <p:sldIdLst>
    <p:sldId id="342" r:id="rId2"/>
    <p:sldId id="399" r:id="rId3"/>
    <p:sldId id="353" r:id="rId4"/>
    <p:sldId id="406" r:id="rId5"/>
    <p:sldId id="367" r:id="rId6"/>
    <p:sldId id="400" r:id="rId7"/>
    <p:sldId id="401" r:id="rId8"/>
    <p:sldId id="402" r:id="rId9"/>
    <p:sldId id="403" r:id="rId10"/>
    <p:sldId id="404" r:id="rId11"/>
    <p:sldId id="405" r:id="rId12"/>
    <p:sldId id="375" r:id="rId13"/>
    <p:sldId id="29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8F0F"/>
    <a:srgbClr val="FFE497"/>
    <a:srgbClr val="D63519"/>
    <a:srgbClr val="D6A3BB"/>
    <a:srgbClr val="A26C0B"/>
    <a:srgbClr val="B2760B"/>
    <a:srgbClr val="FFF5DE"/>
    <a:srgbClr val="FFF3BA"/>
    <a:srgbClr val="FFD36D"/>
    <a:srgbClr val="4F4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814" autoAdjust="0"/>
    <p:restoredTop sz="96327"/>
  </p:normalViewPr>
  <p:slideViewPr>
    <p:cSldViewPr snapToGrid="0" snapToObjects="1">
      <p:cViewPr varScale="1">
        <p:scale>
          <a:sx n="108" d="100"/>
          <a:sy n="108" d="100"/>
        </p:scale>
        <p:origin x="88" y="348"/>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_rels/viewProps.xml.rels><?xml version="1.0" encoding="UTF-8" standalone="yes"?>
<Relationships xmlns="http://schemas.openxmlformats.org/package/2006/relationships"><Relationship Id="rId8" Type="http://schemas.openxmlformats.org/officeDocument/2006/relationships/slide" Target="slides/slide10.xml"/><Relationship Id="rId3" Type="http://schemas.openxmlformats.org/officeDocument/2006/relationships/slide" Target="slides/slide5.xml"/><Relationship Id="rId7" Type="http://schemas.openxmlformats.org/officeDocument/2006/relationships/slide" Target="slides/slide9.xml"/><Relationship Id="rId2" Type="http://schemas.openxmlformats.org/officeDocument/2006/relationships/slide" Target="slides/slide4.xml"/><Relationship Id="rId1" Type="http://schemas.openxmlformats.org/officeDocument/2006/relationships/slide" Target="slides/slide3.xml"/><Relationship Id="rId6" Type="http://schemas.openxmlformats.org/officeDocument/2006/relationships/slide" Target="slides/slide8.xml"/><Relationship Id="rId11" Type="http://schemas.openxmlformats.org/officeDocument/2006/relationships/slide" Target="slides/slide13.xml"/><Relationship Id="rId5" Type="http://schemas.openxmlformats.org/officeDocument/2006/relationships/slide" Target="slides/slide7.xml"/><Relationship Id="rId10" Type="http://schemas.openxmlformats.org/officeDocument/2006/relationships/slide" Target="slides/slide12.xml"/><Relationship Id="rId4" Type="http://schemas.openxmlformats.org/officeDocument/2006/relationships/slide" Target="slides/slide6.xml"/><Relationship Id="rId9" Type="http://schemas.openxmlformats.org/officeDocument/2006/relationships/slide" Target="slides/slide1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4F0B2825-50B8-48A6-AA01-E165D3797A26}"/>
    <pc:docChg chg="modSld">
      <pc:chgData name="Bess Dunlevy" userId="dd4b9a8537dbe9d0" providerId="LiveId" clId="{4F0B2825-50B8-48A6-AA01-E165D3797A26}" dt="2024-01-21T16:26:07.952" v="10" actId="20577"/>
      <pc:docMkLst>
        <pc:docMk/>
      </pc:docMkLst>
      <pc:sldChg chg="modSp mod">
        <pc:chgData name="Bess Dunlevy" userId="dd4b9a8537dbe9d0" providerId="LiveId" clId="{4F0B2825-50B8-48A6-AA01-E165D3797A26}" dt="2024-01-21T16:25:53.614" v="1" actId="20577"/>
        <pc:sldMkLst>
          <pc:docMk/>
          <pc:sldMk cId="1508588292" sldId="342"/>
        </pc:sldMkLst>
        <pc:spChg chg="mod">
          <ac:chgData name="Bess Dunlevy" userId="dd4b9a8537dbe9d0" providerId="LiveId" clId="{4F0B2825-50B8-48A6-AA01-E165D3797A26}" dt="2024-01-21T16:25:51.586" v="0" actId="20577"/>
          <ac:spMkLst>
            <pc:docMk/>
            <pc:sldMk cId="1508588292" sldId="342"/>
            <ac:spMk id="33" creationId="{143A449B-AAB7-994A-92CE-8F48E2CA7DF6}"/>
          </ac:spMkLst>
        </pc:spChg>
        <pc:spChg chg="mod">
          <ac:chgData name="Bess Dunlevy" userId="dd4b9a8537dbe9d0" providerId="LiveId" clId="{4F0B2825-50B8-48A6-AA01-E165D3797A26}" dt="2024-01-21T16:25:53.614" v="1" actId="20577"/>
          <ac:spMkLst>
            <pc:docMk/>
            <pc:sldMk cId="1508588292" sldId="342"/>
            <ac:spMk id="36" creationId="{C7DC0BFC-32CE-0544-BDE7-E4E8CD4C8E4D}"/>
          </ac:spMkLst>
        </pc:spChg>
      </pc:sldChg>
      <pc:sldChg chg="modSp mod">
        <pc:chgData name="Bess Dunlevy" userId="dd4b9a8537dbe9d0" providerId="LiveId" clId="{4F0B2825-50B8-48A6-AA01-E165D3797A26}" dt="2024-01-21T16:26:07.952" v="10" actId="20577"/>
        <pc:sldMkLst>
          <pc:docMk/>
          <pc:sldMk cId="1179924037" sldId="353"/>
        </pc:sldMkLst>
        <pc:spChg chg="mod">
          <ac:chgData name="Bess Dunlevy" userId="dd4b9a8537dbe9d0" providerId="LiveId" clId="{4F0B2825-50B8-48A6-AA01-E165D3797A26}" dt="2024-01-21T16:26:07.952" v="10" actId="20577"/>
          <ac:spMkLst>
            <pc:docMk/>
            <pc:sldMk cId="1179924037" sldId="353"/>
            <ac:spMk id="9" creationId="{CB9D49A6-86F7-B744-828A-D7C1D9D15D8C}"/>
          </ac:spMkLst>
        </pc:spChg>
      </pc:sldChg>
      <pc:sldChg chg="modSp mod">
        <pc:chgData name="Bess Dunlevy" userId="dd4b9a8537dbe9d0" providerId="LiveId" clId="{4F0B2825-50B8-48A6-AA01-E165D3797A26}" dt="2024-01-21T16:26:02.843" v="9" actId="20577"/>
        <pc:sldMkLst>
          <pc:docMk/>
          <pc:sldMk cId="2728107442" sldId="399"/>
        </pc:sldMkLst>
        <pc:spChg chg="mod">
          <ac:chgData name="Bess Dunlevy" userId="dd4b9a8537dbe9d0" providerId="LiveId" clId="{4F0B2825-50B8-48A6-AA01-E165D3797A26}" dt="2024-01-21T16:26:02.843" v="9" actId="20577"/>
          <ac:spMkLst>
            <pc:docMk/>
            <pc:sldMk cId="2728107442" sldId="399"/>
            <ac:spMk id="12" creationId="{E6138981-03C3-494F-8F6E-EB790F07F24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11/24/2024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2464423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12</a:t>
            </a:fld>
            <a:endParaRPr/>
          </a:p>
        </p:txBody>
      </p:sp>
    </p:spTree>
    <p:extLst>
      <p:ext uri="{BB962C8B-B14F-4D97-AF65-F5344CB8AC3E}">
        <p14:creationId xmlns:p14="http://schemas.microsoft.com/office/powerpoint/2010/main" val="688484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13</a:t>
            </a:fld>
            <a:endParaRPr/>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4</a:t>
            </a:fld>
            <a:endParaRPr/>
          </a:p>
        </p:txBody>
      </p:sp>
    </p:spTree>
    <p:extLst>
      <p:ext uri="{BB962C8B-B14F-4D97-AF65-F5344CB8AC3E}">
        <p14:creationId xmlns:p14="http://schemas.microsoft.com/office/powerpoint/2010/main" val="3029898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5</a:t>
            </a:fld>
            <a:endParaRPr/>
          </a:p>
        </p:txBody>
      </p:sp>
    </p:spTree>
    <p:extLst>
      <p:ext uri="{BB962C8B-B14F-4D97-AF65-F5344CB8AC3E}">
        <p14:creationId xmlns:p14="http://schemas.microsoft.com/office/powerpoint/2010/main" val="1499122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6</a:t>
            </a:fld>
            <a:endParaRPr/>
          </a:p>
        </p:txBody>
      </p:sp>
    </p:spTree>
    <p:extLst>
      <p:ext uri="{BB962C8B-B14F-4D97-AF65-F5344CB8AC3E}">
        <p14:creationId xmlns:p14="http://schemas.microsoft.com/office/powerpoint/2010/main" val="3739298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7</a:t>
            </a:fld>
            <a:endParaRPr/>
          </a:p>
        </p:txBody>
      </p:sp>
    </p:spTree>
    <p:extLst>
      <p:ext uri="{BB962C8B-B14F-4D97-AF65-F5344CB8AC3E}">
        <p14:creationId xmlns:p14="http://schemas.microsoft.com/office/powerpoint/2010/main" val="221091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8</a:t>
            </a:fld>
            <a:endParaRPr/>
          </a:p>
        </p:txBody>
      </p:sp>
    </p:spTree>
    <p:extLst>
      <p:ext uri="{BB962C8B-B14F-4D97-AF65-F5344CB8AC3E}">
        <p14:creationId xmlns:p14="http://schemas.microsoft.com/office/powerpoint/2010/main" val="23962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9</a:t>
            </a:fld>
            <a:endParaRPr/>
          </a:p>
        </p:txBody>
      </p:sp>
    </p:spTree>
    <p:extLst>
      <p:ext uri="{BB962C8B-B14F-4D97-AF65-F5344CB8AC3E}">
        <p14:creationId xmlns:p14="http://schemas.microsoft.com/office/powerpoint/2010/main" val="2724846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10</a:t>
            </a:fld>
            <a:endParaRPr/>
          </a:p>
        </p:txBody>
      </p:sp>
    </p:spTree>
    <p:extLst>
      <p:ext uri="{BB962C8B-B14F-4D97-AF65-F5344CB8AC3E}">
        <p14:creationId xmlns:p14="http://schemas.microsoft.com/office/powerpoint/2010/main" val="3582459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11</a:t>
            </a:fld>
            <a:endParaRPr/>
          </a:p>
        </p:txBody>
      </p:sp>
    </p:spTree>
    <p:extLst>
      <p:ext uri="{BB962C8B-B14F-4D97-AF65-F5344CB8AC3E}">
        <p14:creationId xmlns:p14="http://schemas.microsoft.com/office/powerpoint/2010/main" val="1410910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11/24/2024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11/24/2024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11/24/2024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11/24/2024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fr.smartsheet.com/try-it?trp=18165"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2.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extLst>
              <a:ext uri="{FF2B5EF4-FFF2-40B4-BE49-F238E27FC236}">
                <a16:creationId xmlns:a16="http://schemas.microsoft.com/office/drawing/2014/main" id="{4AEB8225-3AA8-AF48-AD51-3F5F53316D6B}"/>
              </a:ext>
            </a:extLst>
          </p:cNvPr>
          <p:cNvPicPr>
            <a:picLocks noChangeAspect="1"/>
          </p:cNvPicPr>
          <p:nvPr/>
        </p:nvPicPr>
        <p:blipFill>
          <a:blip r:embed="rId3"/>
          <a:srcRect/>
          <a:stretch/>
        </p:blipFill>
        <p:spPr>
          <a:xfrm>
            <a:off x="9078979" y="317164"/>
            <a:ext cx="2714998" cy="54000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253847"/>
            <a:ext cx="7771040" cy="1077218"/>
          </a:xfrm>
          <a:prstGeom prst="rect">
            <a:avLst/>
          </a:prstGeom>
          <a:noFill/>
        </p:spPr>
        <p:txBody>
          <a:bodyPr wrap="square" rtlCol="0">
            <a:spAutoFit/>
          </a:bodyPr>
          <a:lstStyle/>
          <a:p>
            <a:pPr rtl="0"/>
            <a:r>
              <a:rPr lang="fr-FR" sz="3200" b="1" dirty="0">
                <a:solidFill>
                  <a:schemeClr val="tx1">
                    <a:lumMod val="65000"/>
                    <a:lumOff val="35000"/>
                  </a:schemeClr>
                </a:solidFill>
                <a:latin typeface="Century Gothic" panose="020B0502020202020204" pitchFamily="34" charset="0"/>
              </a:rPr>
              <a:t>MODÈLE DE PLAN DE MISE EN ŒUVRE DE PROJET POUR POWERPOINT</a:t>
            </a:r>
          </a:p>
        </p:txBody>
      </p:sp>
      <p:sp>
        <p:nvSpPr>
          <p:cNvPr id="34" name="Rectangle 7">
            <a:extLst>
              <a:ext uri="{FF2B5EF4-FFF2-40B4-BE49-F238E27FC236}">
                <a16:creationId xmlns:a16="http://schemas.microsoft.com/office/drawing/2014/main" id="{0671204C-72BF-9849-8945-77D03A477E75}"/>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5" name="Parallelogram 34">
            <a:extLst>
              <a:ext uri="{FF2B5EF4-FFF2-40B4-BE49-F238E27FC236}">
                <a16:creationId xmlns:a16="http://schemas.microsoft.com/office/drawing/2014/main" id="{E65CF26C-52F9-344A-ACC9-09D07DE0977D}"/>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7DC0BFC-32CE-0544-BDE7-E4E8CD4C8E4D}"/>
              </a:ext>
            </a:extLst>
          </p:cNvPr>
          <p:cNvSpPr txBox="1"/>
          <p:nvPr/>
        </p:nvSpPr>
        <p:spPr>
          <a:xfrm>
            <a:off x="4800046" y="6477000"/>
            <a:ext cx="6947194" cy="369332"/>
          </a:xfrm>
          <a:prstGeom prst="rect">
            <a:avLst/>
          </a:prstGeom>
          <a:noFill/>
        </p:spPr>
        <p:txBody>
          <a:bodyPr wrap="square" rtlCol="0">
            <a:spAutoFit/>
          </a:bodyPr>
          <a:lstStyle/>
          <a:p>
            <a:pPr algn="r" rtl="0"/>
            <a:r>
              <a:rPr lang="fr-FR" dirty="0">
                <a:solidFill>
                  <a:schemeClr val="bg1"/>
                </a:solidFill>
                <a:latin typeface="Century Gothic" panose="020B0502020202020204" pitchFamily="34" charset="0"/>
              </a:rPr>
              <a:t>PRÉSENTATION DU PLAN DE MISE EN ŒUVRE DE PROJET</a:t>
            </a:r>
          </a:p>
        </p:txBody>
      </p:sp>
      <p:sp>
        <p:nvSpPr>
          <p:cNvPr id="93" name="TextBox 92">
            <a:extLst>
              <a:ext uri="{FF2B5EF4-FFF2-40B4-BE49-F238E27FC236}">
                <a16:creationId xmlns:a16="http://schemas.microsoft.com/office/drawing/2014/main" id="{4202D8FA-97A9-1F4C-B19E-615D761DF0CF}"/>
              </a:ext>
            </a:extLst>
          </p:cNvPr>
          <p:cNvSpPr txBox="1"/>
          <p:nvPr/>
        </p:nvSpPr>
        <p:spPr>
          <a:xfrm>
            <a:off x="552992" y="2628781"/>
            <a:ext cx="6668203" cy="3727111"/>
          </a:xfrm>
          <a:prstGeom prst="rect">
            <a:avLst/>
          </a:prstGeom>
          <a:noFill/>
        </p:spPr>
        <p:txBody>
          <a:bodyPr wrap="square" rtlCol="0">
            <a:spAutoFit/>
          </a:bodyPr>
          <a:lstStyle/>
          <a:p>
            <a:pPr rtl="0">
              <a:lnSpc>
                <a:spcPct val="150000"/>
              </a:lnSpc>
            </a:pPr>
            <a:r>
              <a:rPr lang="fr-FR" sz="2000">
                <a:latin typeface="Century Gothic" panose="020B0502020202020204" pitchFamily="34" charset="0"/>
              </a:rPr>
              <a:t>Utilisez le modèle de tableau de bord de projet dans Excel pour saisir les données qui alimenteront les diagrammes et graphiques de votre plan de mise en œuvre de projet. Placez des captures d’écran de chaque élément sur les diapositives suivantes pour créer votre présentation de plan de mise en œuvre de projet. </a:t>
            </a:r>
          </a:p>
          <a:p>
            <a:pPr rtl="0">
              <a:lnSpc>
                <a:spcPct val="150000"/>
              </a:lnSpc>
            </a:pPr>
            <a:r>
              <a:rPr lang="fr-FR" sz="2000">
                <a:latin typeface="Century Gothic" panose="020B0502020202020204" pitchFamily="34" charset="0"/>
              </a:rPr>
              <a:t> </a:t>
            </a:r>
          </a:p>
        </p:txBody>
      </p:sp>
      <p:pic>
        <p:nvPicPr>
          <p:cNvPr id="11" name="Picture 10">
            <a:extLst>
              <a:ext uri="{FF2B5EF4-FFF2-40B4-BE49-F238E27FC236}">
                <a16:creationId xmlns:a16="http://schemas.microsoft.com/office/drawing/2014/main" id="{7C8B43FF-07FE-DC4E-93B9-3BDF41733F2A}"/>
              </a:ext>
            </a:extLst>
          </p:cNvPr>
          <p:cNvPicPr>
            <a:picLocks noChangeAspect="1"/>
          </p:cNvPicPr>
          <p:nvPr/>
        </p:nvPicPr>
        <p:blipFill>
          <a:blip r:embed="rId4"/>
          <a:srcRect/>
          <a:stretch/>
        </p:blipFill>
        <p:spPr>
          <a:xfrm>
            <a:off x="8071487" y="1922224"/>
            <a:ext cx="3567521" cy="4313113"/>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rtl="0"/>
            <a:r>
              <a:rPr lang="fr-FR" b="1">
                <a:solidFill>
                  <a:schemeClr val="bg1"/>
                </a:solidFill>
                <a:latin typeface="Century Gothic" panose="020B0502020202020204" pitchFamily="34" charset="0"/>
                <a:ea typeface="Arial" charset="0"/>
                <a:cs typeface="Arial" charset="0"/>
              </a:rPr>
              <a:t>RAPPORT DE PROJET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rtl="0"/>
            <a:r>
              <a:rPr lang="fr-FR">
                <a:solidFill>
                  <a:schemeClr val="bg1"/>
                </a:solidFill>
                <a:latin typeface="Century Gothic" panose="020B0502020202020204" pitchFamily="34" charset="0"/>
              </a:rPr>
              <a:t>BUDGET</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2202847" cy="584775"/>
          </a:xfrm>
          <a:prstGeom prst="rect">
            <a:avLst/>
          </a:prstGeom>
          <a:noFill/>
        </p:spPr>
        <p:txBody>
          <a:bodyPr wrap="none" rtlCol="0">
            <a:spAutoFit/>
          </a:bodyPr>
          <a:lstStyle/>
          <a:p>
            <a:pPr rtl="0"/>
            <a:r>
              <a:rPr lang="fr-FR" sz="3200">
                <a:solidFill>
                  <a:schemeClr val="tx1">
                    <a:lumMod val="65000"/>
                    <a:lumOff val="35000"/>
                  </a:schemeClr>
                </a:solidFill>
                <a:latin typeface="Century Gothic" panose="020B0502020202020204" pitchFamily="34" charset="0"/>
              </a:rPr>
              <a:t>6. BUDGET</a:t>
            </a:r>
          </a:p>
        </p:txBody>
      </p:sp>
      <p:pic>
        <p:nvPicPr>
          <p:cNvPr id="2" name="Picture 1">
            <a:extLst>
              <a:ext uri="{FF2B5EF4-FFF2-40B4-BE49-F238E27FC236}">
                <a16:creationId xmlns:a16="http://schemas.microsoft.com/office/drawing/2014/main" id="{8304B710-6556-5F90-B7E3-16BDFBB3D68D}"/>
              </a:ext>
            </a:extLst>
          </p:cNvPr>
          <p:cNvPicPr>
            <a:picLocks noChangeAspect="1"/>
          </p:cNvPicPr>
          <p:nvPr/>
        </p:nvPicPr>
        <p:blipFill>
          <a:blip r:embed="rId3"/>
          <a:srcRect l="15" r="15"/>
          <a:stretch/>
        </p:blipFill>
        <p:spPr>
          <a:xfrm>
            <a:off x="482601" y="2417590"/>
            <a:ext cx="7467600" cy="1835859"/>
          </a:xfrm>
          <a:prstGeom prst="rect">
            <a:avLst/>
          </a:prstGeom>
        </p:spPr>
      </p:pic>
    </p:spTree>
    <p:extLst>
      <p:ext uri="{BB962C8B-B14F-4D97-AF65-F5344CB8AC3E}">
        <p14:creationId xmlns:p14="http://schemas.microsoft.com/office/powerpoint/2010/main" val="1341688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rtl="0"/>
            <a:r>
              <a:rPr lang="fr-FR" b="1">
                <a:solidFill>
                  <a:schemeClr val="bg1"/>
                </a:solidFill>
                <a:latin typeface="Century Gothic" panose="020B0502020202020204" pitchFamily="34" charset="0"/>
                <a:ea typeface="Arial" charset="0"/>
                <a:cs typeface="Arial" charset="0"/>
              </a:rPr>
              <a:t>RAPPORT DE PROJET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rtl="0"/>
            <a:r>
              <a:rPr lang="fr-FR">
                <a:solidFill>
                  <a:schemeClr val="bg1"/>
                </a:solidFill>
                <a:latin typeface="Century Gothic" panose="020B0502020202020204" pitchFamily="34" charset="0"/>
              </a:rPr>
              <a:t>ÉLÉMENTS EN ATTENTE</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3648756" cy="584775"/>
          </a:xfrm>
          <a:prstGeom prst="rect">
            <a:avLst/>
          </a:prstGeom>
          <a:noFill/>
        </p:spPr>
        <p:txBody>
          <a:bodyPr wrap="none" rtlCol="0">
            <a:spAutoFit/>
          </a:bodyPr>
          <a:lstStyle/>
          <a:p>
            <a:pPr rtl="0"/>
            <a:r>
              <a:rPr lang="fr-FR" sz="3200">
                <a:solidFill>
                  <a:schemeClr val="tx1">
                    <a:lumMod val="65000"/>
                    <a:lumOff val="35000"/>
                  </a:schemeClr>
                </a:solidFill>
                <a:latin typeface="Century Gothic" panose="020B0502020202020204" pitchFamily="34" charset="0"/>
              </a:rPr>
              <a:t>7. ÉLÉMENTS EN ATTENTE</a:t>
            </a:r>
          </a:p>
        </p:txBody>
      </p:sp>
      <p:pic>
        <p:nvPicPr>
          <p:cNvPr id="3" name="Picture 2" descr="A graph with different colored squares&#10;&#10;Description automatically generated">
            <a:extLst>
              <a:ext uri="{FF2B5EF4-FFF2-40B4-BE49-F238E27FC236}">
                <a16:creationId xmlns:a16="http://schemas.microsoft.com/office/drawing/2014/main" id="{F0DEDD4E-7A95-CA05-876B-6CE0F096B0F8}"/>
              </a:ext>
            </a:extLst>
          </p:cNvPr>
          <p:cNvPicPr>
            <a:picLocks noChangeAspect="1"/>
          </p:cNvPicPr>
          <p:nvPr/>
        </p:nvPicPr>
        <p:blipFill>
          <a:blip r:embed="rId3"/>
          <a:srcRect t="18270" r="1416" b="1082"/>
          <a:stretch/>
        </p:blipFill>
        <p:spPr>
          <a:xfrm>
            <a:off x="431248" y="1923596"/>
            <a:ext cx="6947194" cy="2772309"/>
          </a:xfrm>
          <a:prstGeom prst="rect">
            <a:avLst/>
          </a:prstGeom>
        </p:spPr>
      </p:pic>
    </p:spTree>
    <p:extLst>
      <p:ext uri="{BB962C8B-B14F-4D97-AF65-F5344CB8AC3E}">
        <p14:creationId xmlns:p14="http://schemas.microsoft.com/office/powerpoint/2010/main" val="3890148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descr="Rempli avec une couleur unie">
            <a:extLst>
              <a:ext uri="{FF2B5EF4-FFF2-40B4-BE49-F238E27FC236}">
                <a16:creationId xmlns:a16="http://schemas.microsoft.com/office/drawing/2014/main" id="{72956F95-6DA7-5146-9209-07B90796D5E5}"/>
              </a:ext>
            </a:extLst>
          </p:cNvPr>
          <p:cNvPicPr>
            <a:picLocks/>
          </p:cNvPicPr>
          <p:nvPr/>
        </p:nvPicPr>
        <p:blipFill>
          <a:blip r:embed="rId3">
            <a:extLst>
              <a:ext uri="{96DAC541-7B7A-43D3-8B79-37D633B846F1}">
                <asvg:svgBlip xmlns:asvg="http://schemas.microsoft.com/office/drawing/2016/SVG/main" r:embed="rId4"/>
              </a:ext>
            </a:extLst>
          </a:blip>
          <a:srcRect/>
          <a:stretch/>
        </p:blipFill>
        <p:spPr>
          <a:xfrm>
            <a:off x="8393723" y="3429000"/>
            <a:ext cx="3718055" cy="3718055"/>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rtl="0"/>
            <a:r>
              <a:rPr lang="fr-FR" b="1">
                <a:solidFill>
                  <a:schemeClr val="bg1"/>
                </a:solidFill>
                <a:latin typeface="Century Gothic" panose="020B0502020202020204" pitchFamily="34" charset="0"/>
                <a:ea typeface="Arial" charset="0"/>
                <a:cs typeface="Arial" charset="0"/>
              </a:rPr>
              <a:t>RAPPORT DE PROJET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rgbClr val="484848"/>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rtl="0"/>
            <a:r>
              <a:rPr lang="fr-FR">
                <a:solidFill>
                  <a:schemeClr val="bg1"/>
                </a:solidFill>
                <a:latin typeface="Century Gothic" panose="020B0502020202020204" pitchFamily="34" charset="0"/>
              </a:rPr>
              <a:t>RÉCAPITULATIF</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2662908" cy="584775"/>
          </a:xfrm>
          <a:prstGeom prst="rect">
            <a:avLst/>
          </a:prstGeom>
          <a:noFill/>
        </p:spPr>
        <p:txBody>
          <a:bodyPr wrap="none" rtlCol="0">
            <a:spAutoFit/>
          </a:bodyPr>
          <a:lstStyle/>
          <a:p>
            <a:pPr rtl="0"/>
            <a:r>
              <a:rPr lang="fr-FR" sz="3200">
                <a:solidFill>
                  <a:schemeClr val="tx1">
                    <a:lumMod val="65000"/>
                    <a:lumOff val="35000"/>
                  </a:schemeClr>
                </a:solidFill>
                <a:latin typeface="Century Gothic" panose="020B0502020202020204" pitchFamily="34" charset="0"/>
              </a:rPr>
              <a:t>8. RÉCAPITULATIF</a:t>
            </a:r>
          </a:p>
        </p:txBody>
      </p:sp>
      <p:sp>
        <p:nvSpPr>
          <p:cNvPr id="10" name="TextBox 9">
            <a:extLst>
              <a:ext uri="{FF2B5EF4-FFF2-40B4-BE49-F238E27FC236}">
                <a16:creationId xmlns:a16="http://schemas.microsoft.com/office/drawing/2014/main" id="{A4F0FC30-93FE-C548-A8F1-3908088EEC39}"/>
              </a:ext>
            </a:extLst>
          </p:cNvPr>
          <p:cNvSpPr txBox="1"/>
          <p:nvPr/>
        </p:nvSpPr>
        <p:spPr>
          <a:xfrm>
            <a:off x="808892" y="1043354"/>
            <a:ext cx="8654032" cy="369332"/>
          </a:xfrm>
          <a:prstGeom prst="rect">
            <a:avLst/>
          </a:prstGeom>
          <a:noFill/>
        </p:spPr>
        <p:txBody>
          <a:bodyPr wrap="square" rtlCol="0">
            <a:spAutoFit/>
          </a:bodyPr>
          <a:lstStyle/>
          <a:p>
            <a:pPr rtl="0"/>
            <a:r>
              <a:rPr lang="fr-FR">
                <a:latin typeface="Century Gothic" panose="020B0502020202020204" pitchFamily="34" charset="0"/>
              </a:rPr>
              <a:t>Préciser toute autre information essentielle. </a:t>
            </a:r>
          </a:p>
        </p:txBody>
      </p:sp>
    </p:spTree>
    <p:extLst>
      <p:ext uri="{BB962C8B-B14F-4D97-AF65-F5344CB8AC3E}">
        <p14:creationId xmlns:p14="http://schemas.microsoft.com/office/powerpoint/2010/main" val="370049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fr-FR" sz="1600" b="1">
                          <a:solidFill>
                            <a:schemeClr val="tx1"/>
                          </a:solidFill>
                          <a:effectLst/>
                          <a:latin typeface="Century Gothic" panose="020B0502020202020204" pitchFamily="34" charset="0"/>
                        </a:rPr>
                        <a:t>EXCLUSION DE RESPONSABILITÉ</a:t>
                      </a:r>
                    </a:p>
                    <a:p>
                      <a:pPr marL="0" marR="0" rtl="0">
                        <a:spcBef>
                          <a:spcPts val="0"/>
                        </a:spcBef>
                        <a:spcAft>
                          <a:spcPts val="0"/>
                        </a:spcAft>
                      </a:pPr>
                      <a:r>
                        <a:rPr lang="fr-FR" sz="1200" b="0">
                          <a:solidFill>
                            <a:schemeClr val="tx1"/>
                          </a:solidFill>
                          <a:effectLst/>
                          <a:latin typeface="Century Gothic" panose="020B0502020202020204" pitchFamily="34" charset="0"/>
                        </a:rPr>
                        <a:t> </a:t>
                      </a:r>
                    </a:p>
                    <a:p>
                      <a:pPr marL="0" marR="0" rtl="0">
                        <a:spcBef>
                          <a:spcPts val="0"/>
                        </a:spcBef>
                        <a:spcAft>
                          <a:spcPts val="0"/>
                        </a:spcAft>
                      </a:pPr>
                      <a:r>
                        <a:rPr lang="fr-FR" sz="1400" b="0">
                          <a:solidFill>
                            <a:schemeClr val="tx1"/>
                          </a:solidFill>
                          <a:effectLst/>
                          <a:latin typeface="Century Gothic" panose="020B0502020202020204" pitchFamily="34" charset="0"/>
                        </a:rPr>
                        <a:t>Tous les articles, modèles ou informations fournis par Smartsheet sur le site Web sont uniquement donnés à titre de référence. Bien que nous nous efforcions de maintenir les informations à jour et correctes, nous ne faisons aucune déclaration ni ne donnons aucune garantie de quelque nature que ce soit, expresse ou implicite, quant à l'exhaustivité, l'exactitude, la fiabilité, l'adéquation ou la disponibilité du site web ou des informations, articles, modèles ou graphiques connexes contenus sur le site Web. La confiance que vous accordez à ces informations relève donc strictement de votre propre responsabilité.</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7">
            <a:extLst>
              <a:ext uri="{FF2B5EF4-FFF2-40B4-BE49-F238E27FC236}">
                <a16:creationId xmlns:a16="http://schemas.microsoft.com/office/drawing/2014/main" id="{0671204C-72BF-9849-8945-77D03A477E75}"/>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5" name="Parallelogram 34">
            <a:extLst>
              <a:ext uri="{FF2B5EF4-FFF2-40B4-BE49-F238E27FC236}">
                <a16:creationId xmlns:a16="http://schemas.microsoft.com/office/drawing/2014/main" id="{E65CF26C-52F9-344A-ACC9-09D07DE0977D}"/>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7DC0BFC-32CE-0544-BDE7-E4E8CD4C8E4D}"/>
              </a:ext>
            </a:extLst>
          </p:cNvPr>
          <p:cNvSpPr txBox="1"/>
          <p:nvPr/>
        </p:nvSpPr>
        <p:spPr>
          <a:xfrm>
            <a:off x="3265714" y="6477000"/>
            <a:ext cx="8481526" cy="369332"/>
          </a:xfrm>
          <a:prstGeom prst="rect">
            <a:avLst/>
          </a:prstGeom>
          <a:noFill/>
        </p:spPr>
        <p:txBody>
          <a:bodyPr wrap="square" rtlCol="0">
            <a:spAutoFit/>
          </a:bodyPr>
          <a:lstStyle/>
          <a:p>
            <a:pPr algn="r" rtl="0"/>
            <a:r>
              <a:rPr lang="fr-FR" dirty="0">
                <a:solidFill>
                  <a:schemeClr val="bg1"/>
                </a:solidFill>
                <a:latin typeface="Century Gothic" panose="020B0502020202020204" pitchFamily="34" charset="0"/>
              </a:rPr>
              <a:t>EXEMPLE DE PRÉSENTATION DU PLAN DE MISE EN ŒUVRE DE PROJET</a:t>
            </a:r>
          </a:p>
        </p:txBody>
      </p:sp>
      <p:sp>
        <p:nvSpPr>
          <p:cNvPr id="92" name="TextBox 91">
            <a:extLst>
              <a:ext uri="{FF2B5EF4-FFF2-40B4-BE49-F238E27FC236}">
                <a16:creationId xmlns:a16="http://schemas.microsoft.com/office/drawing/2014/main" id="{15002CF0-EA59-CE43-9D0C-B9955C66D425}"/>
              </a:ext>
            </a:extLst>
          </p:cNvPr>
          <p:cNvSpPr txBox="1"/>
          <p:nvPr/>
        </p:nvSpPr>
        <p:spPr>
          <a:xfrm>
            <a:off x="463397" y="3133993"/>
            <a:ext cx="5967078" cy="1446550"/>
          </a:xfrm>
          <a:prstGeom prst="rect">
            <a:avLst/>
          </a:prstGeom>
          <a:noFill/>
        </p:spPr>
        <p:txBody>
          <a:bodyPr wrap="square" rtlCol="0">
            <a:spAutoFit/>
          </a:bodyPr>
          <a:lstStyle/>
          <a:p>
            <a:pPr rtl="0"/>
            <a:r>
              <a:rPr lang="fr-FR" sz="4400" dirty="0">
                <a:latin typeface="Century Gothic" panose="020B0502020202020204" pitchFamily="34" charset="0"/>
              </a:rPr>
              <a:t>TABLEAU DE BORD DU PROJET</a:t>
            </a:r>
          </a:p>
        </p:txBody>
      </p:sp>
      <p:pic>
        <p:nvPicPr>
          <p:cNvPr id="11" name="Picture 10">
            <a:extLst>
              <a:ext uri="{FF2B5EF4-FFF2-40B4-BE49-F238E27FC236}">
                <a16:creationId xmlns:a16="http://schemas.microsoft.com/office/drawing/2014/main" id="{7C8B43FF-07FE-DC4E-93B9-3BDF41733F2A}"/>
              </a:ext>
            </a:extLst>
          </p:cNvPr>
          <p:cNvPicPr>
            <a:picLocks noChangeAspect="1"/>
          </p:cNvPicPr>
          <p:nvPr/>
        </p:nvPicPr>
        <p:blipFill>
          <a:blip r:embed="rId2"/>
          <a:srcRect/>
          <a:stretch/>
        </p:blipFill>
        <p:spPr>
          <a:xfrm>
            <a:off x="8071487" y="1922224"/>
            <a:ext cx="3567521" cy="4313113"/>
          </a:xfrm>
          <a:prstGeom prst="rect">
            <a:avLst/>
          </a:prstGeom>
        </p:spPr>
      </p:pic>
      <p:sp>
        <p:nvSpPr>
          <p:cNvPr id="12" name="TextBox 11">
            <a:extLst>
              <a:ext uri="{FF2B5EF4-FFF2-40B4-BE49-F238E27FC236}">
                <a16:creationId xmlns:a16="http://schemas.microsoft.com/office/drawing/2014/main" id="{E6138981-03C3-494F-8F6E-EB790F07F244}"/>
              </a:ext>
            </a:extLst>
          </p:cNvPr>
          <p:cNvSpPr txBox="1"/>
          <p:nvPr/>
        </p:nvSpPr>
        <p:spPr>
          <a:xfrm>
            <a:off x="463396" y="1714069"/>
            <a:ext cx="8138087" cy="830997"/>
          </a:xfrm>
          <a:prstGeom prst="rect">
            <a:avLst/>
          </a:prstGeom>
          <a:noFill/>
        </p:spPr>
        <p:txBody>
          <a:bodyPr wrap="square" rtlCol="0">
            <a:spAutoFit/>
          </a:bodyPr>
          <a:lstStyle/>
          <a:p>
            <a:pPr rtl="0"/>
            <a:r>
              <a:rPr lang="fr-FR" sz="4800">
                <a:solidFill>
                  <a:schemeClr val="tx1">
                    <a:lumMod val="65000"/>
                    <a:lumOff val="35000"/>
                  </a:schemeClr>
                </a:solidFill>
                <a:latin typeface="Century Gothic" panose="020B0502020202020204" pitchFamily="34" charset="0"/>
              </a:rPr>
              <a:t>[NOM DU PROJET]</a:t>
            </a:r>
          </a:p>
        </p:txBody>
      </p:sp>
      <p:graphicFrame>
        <p:nvGraphicFramePr>
          <p:cNvPr id="2" name="Table 1">
            <a:extLst>
              <a:ext uri="{FF2B5EF4-FFF2-40B4-BE49-F238E27FC236}">
                <a16:creationId xmlns:a16="http://schemas.microsoft.com/office/drawing/2014/main" id="{41EF0A05-BAC1-918A-53D7-36EA2B44B908}"/>
              </a:ext>
            </a:extLst>
          </p:cNvPr>
          <p:cNvGraphicFramePr>
            <a:graphicFrameLocks noGrp="1"/>
          </p:cNvGraphicFramePr>
          <p:nvPr>
            <p:extLst>
              <p:ext uri="{D42A27DB-BD31-4B8C-83A1-F6EECF244321}">
                <p14:modId xmlns:p14="http://schemas.microsoft.com/office/powerpoint/2010/main" val="3039380741"/>
              </p:ext>
            </p:extLst>
          </p:nvPr>
        </p:nvGraphicFramePr>
        <p:xfrm>
          <a:off x="552990" y="4701374"/>
          <a:ext cx="5967078" cy="1068194"/>
        </p:xfrm>
        <a:graphic>
          <a:graphicData uri="http://schemas.openxmlformats.org/drawingml/2006/table">
            <a:tbl>
              <a:tblPr>
                <a:tableStyleId>{5C22544A-7EE6-4342-B048-85BDC9FD1C3A}</a:tableStyleId>
              </a:tblPr>
              <a:tblGrid>
                <a:gridCol w="1989026">
                  <a:extLst>
                    <a:ext uri="{9D8B030D-6E8A-4147-A177-3AD203B41FA5}">
                      <a16:colId xmlns:a16="http://schemas.microsoft.com/office/drawing/2014/main" val="308985738"/>
                    </a:ext>
                  </a:extLst>
                </a:gridCol>
                <a:gridCol w="1989026">
                  <a:extLst>
                    <a:ext uri="{9D8B030D-6E8A-4147-A177-3AD203B41FA5}">
                      <a16:colId xmlns:a16="http://schemas.microsoft.com/office/drawing/2014/main" val="2844705123"/>
                    </a:ext>
                  </a:extLst>
                </a:gridCol>
                <a:gridCol w="1989026">
                  <a:extLst>
                    <a:ext uri="{9D8B030D-6E8A-4147-A177-3AD203B41FA5}">
                      <a16:colId xmlns:a16="http://schemas.microsoft.com/office/drawing/2014/main" val="2942674131"/>
                    </a:ext>
                  </a:extLst>
                </a:gridCol>
              </a:tblGrid>
              <a:tr h="407339">
                <a:tc>
                  <a:txBody>
                    <a:bodyPr/>
                    <a:lstStyle/>
                    <a:p>
                      <a:pPr algn="ctr" rtl="0" fontAlgn="ctr"/>
                      <a:r>
                        <a:rPr lang="fr-FR" sz="1400" u="none" strike="noStrike">
                          <a:effectLst/>
                          <a:latin typeface="Century Gothic" panose="020B0502020202020204" pitchFamily="34" charset="0"/>
                        </a:rPr>
                        <a:t>DATE</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fr-FR" sz="1400" u="none" strike="noStrike">
                          <a:effectLst/>
                          <a:latin typeface="Century Gothic" panose="020B0502020202020204" pitchFamily="34" charset="0"/>
                        </a:rPr>
                        <a:t>STATUT DU PROJET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fr-FR" sz="1400" u="none" strike="noStrike">
                          <a:effectLst/>
                          <a:latin typeface="Century Gothic" panose="020B0502020202020204" pitchFamily="34" charset="0"/>
                        </a:rPr>
                        <a:t>% D’AVANCEMENT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64062293"/>
                  </a:ext>
                </a:extLst>
              </a:tr>
              <a:tr h="660855">
                <a:tc>
                  <a:txBody>
                    <a:bodyPr/>
                    <a:lstStyle/>
                    <a:p>
                      <a:pPr algn="ctr" rtl="0" fontAlgn="ctr"/>
                      <a:r>
                        <a:rPr lang="fr-FR" sz="2000" u="none" strike="noStrike">
                          <a:effectLst/>
                          <a:latin typeface="Century Gothic" panose="020B0502020202020204" pitchFamily="34" charset="0"/>
                        </a:rPr>
                        <a:t>00/00/0000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fontAlgn="ctr"/>
                      <a:r>
                        <a:rPr lang="fr-FR" sz="2000" u="none" strike="noStrike">
                          <a:effectLst/>
                          <a:latin typeface="Century Gothic" panose="020B0502020202020204" pitchFamily="34" charset="0"/>
                        </a:rPr>
                        <a:t>En cours</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92D050"/>
                    </a:solidFill>
                  </a:tcPr>
                </a:tc>
                <a:tc>
                  <a:txBody>
                    <a:bodyPr/>
                    <a:lstStyle/>
                    <a:p>
                      <a:pPr algn="ctr" rtl="0" fontAlgn="ctr"/>
                      <a:r>
                        <a:rPr lang="fr-FR" sz="2000" u="none" strike="noStrike">
                          <a:effectLst/>
                          <a:latin typeface="Century Gothic" panose="020B0502020202020204" pitchFamily="34" charset="0"/>
                        </a:rPr>
                        <a:t>72 %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93918707"/>
                  </a:ext>
                </a:extLst>
              </a:tr>
            </a:tbl>
          </a:graphicData>
        </a:graphic>
      </p:graphicFrame>
    </p:spTree>
    <p:extLst>
      <p:ext uri="{BB962C8B-B14F-4D97-AF65-F5344CB8AC3E}">
        <p14:creationId xmlns:p14="http://schemas.microsoft.com/office/powerpoint/2010/main" val="2728107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rtl="0"/>
            <a:r>
              <a:rPr lang="fr-FR" b="1">
                <a:solidFill>
                  <a:schemeClr val="bg1"/>
                </a:solidFill>
                <a:latin typeface="Century Gothic" panose="020B0502020202020204" pitchFamily="34" charset="0"/>
                <a:ea typeface="Arial" charset="0"/>
                <a:cs typeface="Arial" charset="0"/>
              </a:rPr>
              <a:t>RAPPORT DE PROJET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0" y="6477000"/>
            <a:ext cx="11747241" cy="369332"/>
          </a:xfrm>
          <a:prstGeom prst="rect">
            <a:avLst/>
          </a:prstGeom>
          <a:noFill/>
        </p:spPr>
        <p:txBody>
          <a:bodyPr wrap="square" rtlCol="0">
            <a:spAutoFit/>
          </a:bodyPr>
          <a:lstStyle/>
          <a:p>
            <a:pPr algn="r" rtl="0"/>
            <a:r>
              <a:rPr lang="fr-FR" dirty="0">
                <a:solidFill>
                  <a:schemeClr val="bg1"/>
                </a:solidFill>
                <a:latin typeface="Century Gothic" panose="020B0502020202020204" pitchFamily="34" charset="0"/>
              </a:rPr>
              <a:t>PRÉSENTATION DU PLAN DE MISE EN ŒUVRE DE PROJET | TABLE DES MATIÈRES</a:t>
            </a:r>
          </a:p>
        </p:txBody>
      </p:sp>
      <p:sp>
        <p:nvSpPr>
          <p:cNvPr id="3" name="TextBox 2">
            <a:extLst>
              <a:ext uri="{FF2B5EF4-FFF2-40B4-BE49-F238E27FC236}">
                <a16:creationId xmlns:a16="http://schemas.microsoft.com/office/drawing/2014/main" id="{BCE760FD-6E50-FD4F-B597-7E228EDE51FD}"/>
              </a:ext>
            </a:extLst>
          </p:cNvPr>
          <p:cNvSpPr txBox="1"/>
          <p:nvPr/>
        </p:nvSpPr>
        <p:spPr>
          <a:xfrm>
            <a:off x="367748" y="248400"/>
            <a:ext cx="4161717" cy="584775"/>
          </a:xfrm>
          <a:prstGeom prst="rect">
            <a:avLst/>
          </a:prstGeom>
          <a:noFill/>
        </p:spPr>
        <p:txBody>
          <a:bodyPr wrap="none" rtlCol="0">
            <a:spAutoFit/>
          </a:bodyPr>
          <a:lstStyle/>
          <a:p>
            <a:pPr rtl="0"/>
            <a:r>
              <a:rPr lang="fr-FR" sz="3200">
                <a:solidFill>
                  <a:schemeClr val="tx1">
                    <a:lumMod val="65000"/>
                    <a:lumOff val="35000"/>
                  </a:schemeClr>
                </a:solidFill>
                <a:latin typeface="Century Gothic" panose="020B0502020202020204" pitchFamily="34" charset="0"/>
              </a:rPr>
              <a:t>TABLE DES MATIÈRES</a:t>
            </a:r>
          </a:p>
        </p:txBody>
      </p:sp>
      <p:sp>
        <p:nvSpPr>
          <p:cNvPr id="38" name="TextBox 37">
            <a:extLst>
              <a:ext uri="{FF2B5EF4-FFF2-40B4-BE49-F238E27FC236}">
                <a16:creationId xmlns:a16="http://schemas.microsoft.com/office/drawing/2014/main" id="{3087209E-8C45-1E47-A06D-D69E46F1665D}"/>
              </a:ext>
            </a:extLst>
          </p:cNvPr>
          <p:cNvSpPr txBox="1"/>
          <p:nvPr/>
        </p:nvSpPr>
        <p:spPr>
          <a:xfrm>
            <a:off x="893503" y="943687"/>
            <a:ext cx="6343319" cy="5351786"/>
          </a:xfrm>
          <a:prstGeom prst="rect">
            <a:avLst/>
          </a:prstGeom>
          <a:noFill/>
        </p:spPr>
        <p:txBody>
          <a:bodyPr wrap="square" numCol="1" rtlCol="0">
            <a:spAutoFit/>
          </a:bodyPr>
          <a:lstStyle/>
          <a:p>
            <a:pPr rtl="0">
              <a:lnSpc>
                <a:spcPct val="150000"/>
              </a:lnSpc>
              <a:spcBef>
                <a:spcPts val="600"/>
              </a:spcBef>
              <a:spcAft>
                <a:spcPts val="400"/>
              </a:spcAft>
            </a:pPr>
            <a:r>
              <a:rPr lang="fr-FR" sz="2400" dirty="0">
                <a:latin typeface="Century Gothic" panose="020B0502020202020204" pitchFamily="34" charset="0"/>
              </a:rPr>
              <a:t>Vue d’ensemble du tableau de bord</a:t>
            </a:r>
          </a:p>
          <a:p>
            <a:pPr rtl="0">
              <a:lnSpc>
                <a:spcPct val="150000"/>
              </a:lnSpc>
              <a:spcBef>
                <a:spcPts val="600"/>
              </a:spcBef>
              <a:spcAft>
                <a:spcPts val="400"/>
              </a:spcAft>
            </a:pPr>
            <a:r>
              <a:rPr lang="fr-FR" sz="2400" dirty="0">
                <a:latin typeface="Century Gothic" panose="020B0502020202020204" pitchFamily="34" charset="0"/>
              </a:rPr>
              <a:t>Données du tableau de bord</a:t>
            </a:r>
          </a:p>
          <a:p>
            <a:pPr rtl="0">
              <a:lnSpc>
                <a:spcPct val="150000"/>
              </a:lnSpc>
              <a:spcBef>
                <a:spcPts val="600"/>
              </a:spcBef>
              <a:spcAft>
                <a:spcPts val="400"/>
              </a:spcAft>
            </a:pPr>
            <a:r>
              <a:rPr lang="fr-FR" sz="2400" dirty="0">
                <a:latin typeface="Century Gothic" panose="020B0502020202020204" pitchFamily="34" charset="0"/>
              </a:rPr>
              <a:t>Calendrier des tâches</a:t>
            </a:r>
          </a:p>
          <a:p>
            <a:pPr rtl="0">
              <a:lnSpc>
                <a:spcPct val="150000"/>
              </a:lnSpc>
              <a:spcBef>
                <a:spcPts val="600"/>
              </a:spcBef>
              <a:spcAft>
                <a:spcPts val="400"/>
              </a:spcAft>
            </a:pPr>
            <a:r>
              <a:rPr lang="fr-FR" sz="2400" dirty="0">
                <a:latin typeface="Century Gothic" panose="020B0502020202020204" pitchFamily="34" charset="0"/>
              </a:rPr>
              <a:t>Statut des tâches</a:t>
            </a:r>
          </a:p>
          <a:p>
            <a:pPr rtl="0">
              <a:lnSpc>
                <a:spcPct val="150000"/>
              </a:lnSpc>
              <a:spcBef>
                <a:spcPts val="600"/>
              </a:spcBef>
              <a:spcAft>
                <a:spcPts val="400"/>
              </a:spcAft>
            </a:pPr>
            <a:r>
              <a:rPr lang="fr-FR" sz="2400" dirty="0">
                <a:latin typeface="Century Gothic" panose="020B0502020202020204" pitchFamily="34" charset="0"/>
              </a:rPr>
              <a:t>Priorité des tâches</a:t>
            </a:r>
          </a:p>
          <a:p>
            <a:pPr rtl="0">
              <a:lnSpc>
                <a:spcPct val="150000"/>
              </a:lnSpc>
              <a:spcBef>
                <a:spcPts val="600"/>
              </a:spcBef>
              <a:spcAft>
                <a:spcPts val="400"/>
              </a:spcAft>
            </a:pPr>
            <a:r>
              <a:rPr lang="fr-FR" sz="2400" dirty="0">
                <a:latin typeface="Century Gothic" panose="020B0502020202020204" pitchFamily="34" charset="0"/>
              </a:rPr>
              <a:t>Budget</a:t>
            </a:r>
          </a:p>
          <a:p>
            <a:pPr rtl="0">
              <a:lnSpc>
                <a:spcPct val="150000"/>
              </a:lnSpc>
              <a:spcBef>
                <a:spcPts val="600"/>
              </a:spcBef>
              <a:spcAft>
                <a:spcPts val="400"/>
              </a:spcAft>
            </a:pPr>
            <a:r>
              <a:rPr lang="fr-FR" sz="2400" dirty="0">
                <a:latin typeface="Century Gothic" panose="020B0502020202020204" pitchFamily="34" charset="0"/>
              </a:rPr>
              <a:t>Éléments en attente</a:t>
            </a:r>
          </a:p>
          <a:p>
            <a:pPr rtl="0">
              <a:lnSpc>
                <a:spcPct val="150000"/>
              </a:lnSpc>
              <a:spcBef>
                <a:spcPts val="600"/>
              </a:spcBef>
              <a:spcAft>
                <a:spcPts val="400"/>
              </a:spcAft>
            </a:pPr>
            <a:r>
              <a:rPr lang="fr-FR" sz="2400" dirty="0">
                <a:latin typeface="Century Gothic" panose="020B0502020202020204" pitchFamily="34" charset="0"/>
              </a:rPr>
              <a:t>Récapitulatif</a:t>
            </a:r>
          </a:p>
        </p:txBody>
      </p:sp>
      <p:sp>
        <p:nvSpPr>
          <p:cNvPr id="40" name="TextBox 39">
            <a:extLst>
              <a:ext uri="{FF2B5EF4-FFF2-40B4-BE49-F238E27FC236}">
                <a16:creationId xmlns:a16="http://schemas.microsoft.com/office/drawing/2014/main" id="{0912F814-D179-264A-96E2-2790AF8762EE}"/>
              </a:ext>
            </a:extLst>
          </p:cNvPr>
          <p:cNvSpPr txBox="1"/>
          <p:nvPr/>
        </p:nvSpPr>
        <p:spPr>
          <a:xfrm>
            <a:off x="248478" y="980377"/>
            <a:ext cx="515816" cy="5351786"/>
          </a:xfrm>
          <a:prstGeom prst="rect">
            <a:avLst/>
          </a:prstGeom>
          <a:noFill/>
        </p:spPr>
        <p:txBody>
          <a:bodyPr wrap="square" numCol="1" rtlCol="0">
            <a:spAutoFit/>
          </a:bodyPr>
          <a:lstStyle/>
          <a:p>
            <a:pPr algn="r" rtl="0">
              <a:lnSpc>
                <a:spcPct val="150000"/>
              </a:lnSpc>
              <a:spcBef>
                <a:spcPts val="600"/>
              </a:spcBef>
              <a:spcAft>
                <a:spcPts val="400"/>
              </a:spcAft>
            </a:pPr>
            <a:r>
              <a:rPr lang="fr-FR" sz="2400">
                <a:solidFill>
                  <a:schemeClr val="accent2"/>
                </a:solidFill>
                <a:latin typeface="Century Gothic" panose="020B0502020202020204" pitchFamily="34" charset="0"/>
              </a:rPr>
              <a:t>1</a:t>
            </a:r>
          </a:p>
          <a:p>
            <a:pPr algn="r" rtl="0">
              <a:lnSpc>
                <a:spcPct val="150000"/>
              </a:lnSpc>
              <a:spcBef>
                <a:spcPts val="600"/>
              </a:spcBef>
              <a:spcAft>
                <a:spcPts val="400"/>
              </a:spcAft>
            </a:pPr>
            <a:r>
              <a:rPr lang="fr-FR" sz="2400">
                <a:solidFill>
                  <a:schemeClr val="accent2"/>
                </a:solidFill>
                <a:latin typeface="Century Gothic" panose="020B0502020202020204" pitchFamily="34" charset="0"/>
              </a:rPr>
              <a:t>2</a:t>
            </a:r>
          </a:p>
          <a:p>
            <a:pPr algn="r" rtl="0">
              <a:lnSpc>
                <a:spcPct val="150000"/>
              </a:lnSpc>
              <a:spcBef>
                <a:spcPts val="600"/>
              </a:spcBef>
              <a:spcAft>
                <a:spcPts val="400"/>
              </a:spcAft>
            </a:pPr>
            <a:r>
              <a:rPr lang="fr-FR" sz="2400">
                <a:solidFill>
                  <a:schemeClr val="accent2"/>
                </a:solidFill>
                <a:latin typeface="Century Gothic" panose="020B0502020202020204" pitchFamily="34" charset="0"/>
              </a:rPr>
              <a:t>3</a:t>
            </a:r>
          </a:p>
          <a:p>
            <a:pPr algn="r" rtl="0">
              <a:lnSpc>
                <a:spcPct val="150000"/>
              </a:lnSpc>
              <a:spcBef>
                <a:spcPts val="600"/>
              </a:spcBef>
              <a:spcAft>
                <a:spcPts val="400"/>
              </a:spcAft>
            </a:pPr>
            <a:r>
              <a:rPr lang="fr-FR" sz="2400">
                <a:solidFill>
                  <a:schemeClr val="accent2"/>
                </a:solidFill>
                <a:latin typeface="Century Gothic" panose="020B0502020202020204" pitchFamily="34" charset="0"/>
              </a:rPr>
              <a:t>4</a:t>
            </a:r>
          </a:p>
          <a:p>
            <a:pPr algn="r" rtl="0">
              <a:lnSpc>
                <a:spcPct val="150000"/>
              </a:lnSpc>
              <a:spcBef>
                <a:spcPts val="600"/>
              </a:spcBef>
              <a:spcAft>
                <a:spcPts val="400"/>
              </a:spcAft>
            </a:pPr>
            <a:r>
              <a:rPr lang="fr-FR" sz="2400">
                <a:solidFill>
                  <a:schemeClr val="accent2"/>
                </a:solidFill>
                <a:latin typeface="Century Gothic" panose="020B0502020202020204" pitchFamily="34" charset="0"/>
              </a:rPr>
              <a:t>5</a:t>
            </a:r>
          </a:p>
          <a:p>
            <a:pPr algn="r" rtl="0">
              <a:lnSpc>
                <a:spcPct val="150000"/>
              </a:lnSpc>
              <a:spcBef>
                <a:spcPts val="600"/>
              </a:spcBef>
              <a:spcAft>
                <a:spcPts val="400"/>
              </a:spcAft>
            </a:pPr>
            <a:r>
              <a:rPr lang="fr-FR" sz="2400">
                <a:solidFill>
                  <a:schemeClr val="accent2"/>
                </a:solidFill>
                <a:latin typeface="Century Gothic" panose="020B0502020202020204" pitchFamily="34" charset="0"/>
              </a:rPr>
              <a:t>6</a:t>
            </a:r>
          </a:p>
          <a:p>
            <a:pPr algn="r" rtl="0">
              <a:lnSpc>
                <a:spcPct val="150000"/>
              </a:lnSpc>
              <a:spcBef>
                <a:spcPts val="600"/>
              </a:spcBef>
              <a:spcAft>
                <a:spcPts val="400"/>
              </a:spcAft>
            </a:pPr>
            <a:r>
              <a:rPr lang="fr-FR" sz="2400">
                <a:solidFill>
                  <a:schemeClr val="accent2"/>
                </a:solidFill>
                <a:latin typeface="Century Gothic" panose="020B0502020202020204" pitchFamily="34" charset="0"/>
              </a:rPr>
              <a:t>7</a:t>
            </a:r>
          </a:p>
          <a:p>
            <a:pPr algn="r" rtl="0">
              <a:lnSpc>
                <a:spcPct val="150000"/>
              </a:lnSpc>
              <a:spcBef>
                <a:spcPts val="600"/>
              </a:spcBef>
              <a:spcAft>
                <a:spcPts val="400"/>
              </a:spcAft>
            </a:pPr>
            <a:r>
              <a:rPr lang="fr-FR" sz="2400">
                <a:solidFill>
                  <a:schemeClr val="accent2"/>
                </a:solidFill>
                <a:latin typeface="Century Gothic" panose="020B0502020202020204" pitchFamily="34" charset="0"/>
              </a:rPr>
              <a:t>8</a:t>
            </a:r>
          </a:p>
        </p:txBody>
      </p:sp>
      <p:pic>
        <p:nvPicPr>
          <p:cNvPr id="41" name="Picture 40">
            <a:extLst>
              <a:ext uri="{FF2B5EF4-FFF2-40B4-BE49-F238E27FC236}">
                <a16:creationId xmlns:a16="http://schemas.microsoft.com/office/drawing/2014/main" id="{62D9CAD0-6D0F-CD41-AD4D-C7722330F15A}"/>
              </a:ext>
            </a:extLst>
          </p:cNvPr>
          <p:cNvPicPr>
            <a:picLocks noChangeAspect="1"/>
          </p:cNvPicPr>
          <p:nvPr/>
        </p:nvPicPr>
        <p:blipFill>
          <a:blip r:embed="rId3"/>
          <a:srcRect/>
          <a:stretch/>
        </p:blipFill>
        <p:spPr>
          <a:xfrm>
            <a:off x="7107105" y="255512"/>
            <a:ext cx="4997547" cy="6042007"/>
          </a:xfrm>
          <a:prstGeom prst="rect">
            <a:avLst/>
          </a:prstGeom>
        </p:spPr>
      </p:pic>
    </p:spTree>
    <p:extLst>
      <p:ext uri="{BB962C8B-B14F-4D97-AF65-F5344CB8AC3E}">
        <p14:creationId xmlns:p14="http://schemas.microsoft.com/office/powerpoint/2010/main" val="1179924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rtl="0"/>
            <a:r>
              <a:rPr lang="fr-FR" b="1">
                <a:solidFill>
                  <a:schemeClr val="bg1"/>
                </a:solidFill>
                <a:latin typeface="Century Gothic" panose="020B0502020202020204" pitchFamily="34" charset="0"/>
                <a:ea typeface="Arial" charset="0"/>
                <a:cs typeface="Arial" charset="0"/>
              </a:rPr>
              <a:t>RAPPORT DE PROJET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2196549" y="6477000"/>
            <a:ext cx="9550692" cy="369332"/>
          </a:xfrm>
          <a:prstGeom prst="rect">
            <a:avLst/>
          </a:prstGeom>
          <a:noFill/>
        </p:spPr>
        <p:txBody>
          <a:bodyPr wrap="square" rtlCol="0">
            <a:spAutoFit/>
          </a:bodyPr>
          <a:lstStyle/>
          <a:p>
            <a:pPr algn="r" rtl="0"/>
            <a:r>
              <a:rPr lang="fr-FR" dirty="0">
                <a:solidFill>
                  <a:schemeClr val="bg1"/>
                </a:solidFill>
                <a:latin typeface="Century Gothic" panose="020B0502020202020204" pitchFamily="34" charset="0"/>
              </a:rPr>
              <a:t>VUE D’ENSEMBLE DU TABLEAU DE BORD DE PROJET</a:t>
            </a:r>
          </a:p>
        </p:txBody>
      </p:sp>
      <p:sp>
        <p:nvSpPr>
          <p:cNvPr id="2" name="TextBox 1">
            <a:extLst>
              <a:ext uri="{FF2B5EF4-FFF2-40B4-BE49-F238E27FC236}">
                <a16:creationId xmlns:a16="http://schemas.microsoft.com/office/drawing/2014/main" id="{E80EE65E-60C5-6EB3-9330-1E8C42B66765}"/>
              </a:ext>
            </a:extLst>
          </p:cNvPr>
          <p:cNvSpPr txBox="1"/>
          <p:nvPr/>
        </p:nvSpPr>
        <p:spPr>
          <a:xfrm>
            <a:off x="367748" y="248400"/>
            <a:ext cx="9303474" cy="584775"/>
          </a:xfrm>
          <a:prstGeom prst="rect">
            <a:avLst/>
          </a:prstGeom>
          <a:noFill/>
        </p:spPr>
        <p:txBody>
          <a:bodyPr wrap="square" rtlCol="0">
            <a:spAutoFit/>
          </a:bodyPr>
          <a:lstStyle/>
          <a:p>
            <a:pPr rtl="0"/>
            <a:r>
              <a:rPr lang="fr-FR" sz="3200">
                <a:solidFill>
                  <a:schemeClr val="tx1">
                    <a:lumMod val="65000"/>
                    <a:lumOff val="35000"/>
                  </a:schemeClr>
                </a:solidFill>
                <a:latin typeface="Century Gothic" panose="020B0502020202020204" pitchFamily="34" charset="0"/>
              </a:rPr>
              <a:t>1. VUE D’ENSEMBLE DU TABLEAU DE BORD</a:t>
            </a:r>
          </a:p>
        </p:txBody>
      </p:sp>
      <p:sp>
        <p:nvSpPr>
          <p:cNvPr id="18" name="TextBox 17">
            <a:extLst>
              <a:ext uri="{FF2B5EF4-FFF2-40B4-BE49-F238E27FC236}">
                <a16:creationId xmlns:a16="http://schemas.microsoft.com/office/drawing/2014/main" id="{4D425260-635E-88FD-C7A5-8A5BAC099975}"/>
              </a:ext>
            </a:extLst>
          </p:cNvPr>
          <p:cNvSpPr txBox="1"/>
          <p:nvPr/>
        </p:nvSpPr>
        <p:spPr>
          <a:xfrm>
            <a:off x="285496" y="1123245"/>
            <a:ext cx="6096000" cy="307777"/>
          </a:xfrm>
          <a:prstGeom prst="rect">
            <a:avLst/>
          </a:prstGeom>
          <a:noFill/>
        </p:spPr>
        <p:txBody>
          <a:bodyPr wrap="square">
            <a:spAutoFit/>
          </a:bodyPr>
          <a:lstStyle/>
          <a:p>
            <a:pPr rtl="0"/>
            <a:r>
              <a:rPr lang="fr-FR" sz="1400" b="1">
                <a:latin typeface="Century Gothic" panose="020B0502020202020204" pitchFamily="34" charset="0"/>
              </a:rPr>
              <a:t>CALENDRIER DES TÂCHES</a:t>
            </a:r>
          </a:p>
        </p:txBody>
      </p:sp>
      <p:sp>
        <p:nvSpPr>
          <p:cNvPr id="19" name="TextBox 18">
            <a:extLst>
              <a:ext uri="{FF2B5EF4-FFF2-40B4-BE49-F238E27FC236}">
                <a16:creationId xmlns:a16="http://schemas.microsoft.com/office/drawing/2014/main" id="{52EA4658-18D2-5CE3-4040-32EE5B851B21}"/>
              </a:ext>
            </a:extLst>
          </p:cNvPr>
          <p:cNvSpPr txBox="1"/>
          <p:nvPr/>
        </p:nvSpPr>
        <p:spPr>
          <a:xfrm>
            <a:off x="266148" y="3849031"/>
            <a:ext cx="6096000" cy="307777"/>
          </a:xfrm>
          <a:prstGeom prst="rect">
            <a:avLst/>
          </a:prstGeom>
          <a:noFill/>
        </p:spPr>
        <p:txBody>
          <a:bodyPr wrap="square">
            <a:spAutoFit/>
          </a:bodyPr>
          <a:lstStyle/>
          <a:p>
            <a:pPr rtl="0"/>
            <a:r>
              <a:rPr lang="fr-FR" sz="1400" b="1" dirty="0">
                <a:latin typeface="Century Gothic" panose="020B0502020202020204" pitchFamily="34" charset="0"/>
              </a:rPr>
              <a:t>STATUT DES TÂCHES</a:t>
            </a:r>
          </a:p>
        </p:txBody>
      </p:sp>
      <p:sp>
        <p:nvSpPr>
          <p:cNvPr id="20" name="TextBox 19">
            <a:extLst>
              <a:ext uri="{FF2B5EF4-FFF2-40B4-BE49-F238E27FC236}">
                <a16:creationId xmlns:a16="http://schemas.microsoft.com/office/drawing/2014/main" id="{03413464-7DD7-521D-7C99-A7F71C6D31C8}"/>
              </a:ext>
            </a:extLst>
          </p:cNvPr>
          <p:cNvSpPr txBox="1"/>
          <p:nvPr/>
        </p:nvSpPr>
        <p:spPr>
          <a:xfrm>
            <a:off x="2024293" y="3855742"/>
            <a:ext cx="2712276" cy="307777"/>
          </a:xfrm>
          <a:prstGeom prst="rect">
            <a:avLst/>
          </a:prstGeom>
          <a:noFill/>
        </p:spPr>
        <p:txBody>
          <a:bodyPr wrap="square">
            <a:spAutoFit/>
          </a:bodyPr>
          <a:lstStyle/>
          <a:p>
            <a:pPr rtl="0"/>
            <a:r>
              <a:rPr lang="fr-FR" sz="1400" b="1" dirty="0">
                <a:latin typeface="Century Gothic" panose="020B0502020202020204" pitchFamily="34" charset="0"/>
              </a:rPr>
              <a:t>PRIORITÉ DE LA TÂCHE (%)</a:t>
            </a:r>
          </a:p>
        </p:txBody>
      </p:sp>
      <p:sp>
        <p:nvSpPr>
          <p:cNvPr id="21" name="TextBox 20">
            <a:extLst>
              <a:ext uri="{FF2B5EF4-FFF2-40B4-BE49-F238E27FC236}">
                <a16:creationId xmlns:a16="http://schemas.microsoft.com/office/drawing/2014/main" id="{1682D6FB-4643-D015-BF85-86CC9A46B3B8}"/>
              </a:ext>
            </a:extLst>
          </p:cNvPr>
          <p:cNvSpPr txBox="1"/>
          <p:nvPr/>
        </p:nvSpPr>
        <p:spPr>
          <a:xfrm>
            <a:off x="5006030" y="3912126"/>
            <a:ext cx="948670" cy="307777"/>
          </a:xfrm>
          <a:prstGeom prst="rect">
            <a:avLst/>
          </a:prstGeom>
          <a:noFill/>
        </p:spPr>
        <p:txBody>
          <a:bodyPr wrap="square">
            <a:spAutoFit/>
          </a:bodyPr>
          <a:lstStyle/>
          <a:p>
            <a:pPr rtl="0"/>
            <a:r>
              <a:rPr lang="fr-FR" sz="1400" b="1">
                <a:latin typeface="Century Gothic" panose="020B0502020202020204" pitchFamily="34" charset="0"/>
              </a:rPr>
              <a:t>BUDGET</a:t>
            </a:r>
          </a:p>
        </p:txBody>
      </p:sp>
      <p:sp>
        <p:nvSpPr>
          <p:cNvPr id="22" name="TextBox 21">
            <a:extLst>
              <a:ext uri="{FF2B5EF4-FFF2-40B4-BE49-F238E27FC236}">
                <a16:creationId xmlns:a16="http://schemas.microsoft.com/office/drawing/2014/main" id="{12509844-B464-8BFE-8A78-E54D358630D7}"/>
              </a:ext>
            </a:extLst>
          </p:cNvPr>
          <p:cNvSpPr txBox="1"/>
          <p:nvPr/>
        </p:nvSpPr>
        <p:spPr>
          <a:xfrm>
            <a:off x="4736569" y="5157759"/>
            <a:ext cx="2069065" cy="307777"/>
          </a:xfrm>
          <a:prstGeom prst="rect">
            <a:avLst/>
          </a:prstGeom>
          <a:noFill/>
        </p:spPr>
        <p:txBody>
          <a:bodyPr wrap="square">
            <a:spAutoFit/>
          </a:bodyPr>
          <a:lstStyle/>
          <a:p>
            <a:pPr rtl="0"/>
            <a:r>
              <a:rPr lang="fr-FR" sz="1400" b="1" dirty="0">
                <a:latin typeface="Century Gothic" panose="020B0502020202020204" pitchFamily="34" charset="0"/>
              </a:rPr>
              <a:t>ÉLÉMENTS EN ATTENTE</a:t>
            </a:r>
          </a:p>
        </p:txBody>
      </p:sp>
      <p:cxnSp>
        <p:nvCxnSpPr>
          <p:cNvPr id="24" name="Straight Connector 23">
            <a:extLst>
              <a:ext uri="{FF2B5EF4-FFF2-40B4-BE49-F238E27FC236}">
                <a16:creationId xmlns:a16="http://schemas.microsoft.com/office/drawing/2014/main" id="{7179380F-A251-8FFF-30A7-F01F203B29D3}"/>
              </a:ext>
            </a:extLst>
          </p:cNvPr>
          <p:cNvCxnSpPr>
            <a:cxnSpLocks/>
          </p:cNvCxnSpPr>
          <p:nvPr/>
        </p:nvCxnSpPr>
        <p:spPr>
          <a:xfrm>
            <a:off x="6883613" y="1219200"/>
            <a:ext cx="0" cy="5148649"/>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EF9B53AE-A467-2291-9256-338B2D520304}"/>
              </a:ext>
            </a:extLst>
          </p:cNvPr>
          <p:cNvSpPr txBox="1"/>
          <p:nvPr/>
        </p:nvSpPr>
        <p:spPr>
          <a:xfrm>
            <a:off x="6971895" y="1123245"/>
            <a:ext cx="6096000" cy="307777"/>
          </a:xfrm>
          <a:prstGeom prst="rect">
            <a:avLst/>
          </a:prstGeom>
          <a:noFill/>
        </p:spPr>
        <p:txBody>
          <a:bodyPr wrap="square">
            <a:spAutoFit/>
          </a:bodyPr>
          <a:lstStyle/>
          <a:p>
            <a:pPr rtl="0"/>
            <a:r>
              <a:rPr lang="fr-FR" sz="1400" b="1">
                <a:latin typeface="Century Gothic" panose="020B0502020202020204" pitchFamily="34" charset="0"/>
              </a:rPr>
              <a:t>DONNÉES DU TABLEAU DE BORD</a:t>
            </a:r>
          </a:p>
        </p:txBody>
      </p:sp>
      <p:pic>
        <p:nvPicPr>
          <p:cNvPr id="3" name="Picture 2">
            <a:extLst>
              <a:ext uri="{FF2B5EF4-FFF2-40B4-BE49-F238E27FC236}">
                <a16:creationId xmlns:a16="http://schemas.microsoft.com/office/drawing/2014/main" id="{DADB5E86-15EA-89B4-7A03-04C43360B01D}"/>
              </a:ext>
            </a:extLst>
          </p:cNvPr>
          <p:cNvPicPr>
            <a:picLocks noChangeAspect="1"/>
          </p:cNvPicPr>
          <p:nvPr/>
        </p:nvPicPr>
        <p:blipFill>
          <a:blip r:embed="rId3"/>
          <a:srcRect/>
          <a:stretch/>
        </p:blipFill>
        <p:spPr>
          <a:xfrm>
            <a:off x="7044181" y="3395162"/>
            <a:ext cx="5006417" cy="2334442"/>
          </a:xfrm>
          <a:prstGeom prst="rect">
            <a:avLst/>
          </a:prstGeom>
        </p:spPr>
      </p:pic>
      <p:pic>
        <p:nvPicPr>
          <p:cNvPr id="4" name="Picture 3">
            <a:extLst>
              <a:ext uri="{FF2B5EF4-FFF2-40B4-BE49-F238E27FC236}">
                <a16:creationId xmlns:a16="http://schemas.microsoft.com/office/drawing/2014/main" id="{47EEA756-81DA-78D6-FEB1-3A261036581C}"/>
              </a:ext>
            </a:extLst>
          </p:cNvPr>
          <p:cNvPicPr>
            <a:picLocks noChangeAspect="1"/>
          </p:cNvPicPr>
          <p:nvPr/>
        </p:nvPicPr>
        <p:blipFill>
          <a:blip r:embed="rId4"/>
          <a:stretch>
            <a:fillRect/>
          </a:stretch>
        </p:blipFill>
        <p:spPr>
          <a:xfrm>
            <a:off x="7052858" y="1560030"/>
            <a:ext cx="4975122" cy="1500191"/>
          </a:xfrm>
          <a:prstGeom prst="rect">
            <a:avLst/>
          </a:prstGeom>
        </p:spPr>
      </p:pic>
      <p:pic>
        <p:nvPicPr>
          <p:cNvPr id="8" name="Picture 7">
            <a:extLst>
              <a:ext uri="{FF2B5EF4-FFF2-40B4-BE49-F238E27FC236}">
                <a16:creationId xmlns:a16="http://schemas.microsoft.com/office/drawing/2014/main" id="{8F6D27DB-424E-D501-5DE7-950457DB09CF}"/>
              </a:ext>
            </a:extLst>
          </p:cNvPr>
          <p:cNvPicPr>
            <a:picLocks noChangeAspect="1"/>
          </p:cNvPicPr>
          <p:nvPr/>
        </p:nvPicPr>
        <p:blipFill>
          <a:blip r:embed="rId5"/>
          <a:srcRect l="15" r="15"/>
          <a:stretch/>
        </p:blipFill>
        <p:spPr>
          <a:xfrm>
            <a:off x="3733800" y="4231511"/>
            <a:ext cx="3149813" cy="774360"/>
          </a:xfrm>
          <a:prstGeom prst="rect">
            <a:avLst/>
          </a:prstGeom>
        </p:spPr>
      </p:pic>
      <p:pic>
        <p:nvPicPr>
          <p:cNvPr id="17" name="Picture 16" descr="A pie chart with a red green and yellow circle&#10;&#10;Description automatically generated">
            <a:extLst>
              <a:ext uri="{FF2B5EF4-FFF2-40B4-BE49-F238E27FC236}">
                <a16:creationId xmlns:a16="http://schemas.microsoft.com/office/drawing/2014/main" id="{1E5C0F78-03E2-AF50-9141-ACFE16F9196F}"/>
              </a:ext>
            </a:extLst>
          </p:cNvPr>
          <p:cNvPicPr>
            <a:picLocks noChangeAspect="1"/>
          </p:cNvPicPr>
          <p:nvPr/>
        </p:nvPicPr>
        <p:blipFill>
          <a:blip r:embed="rId6"/>
          <a:srcRect l="17036" t="10800" r="17036"/>
          <a:stretch/>
        </p:blipFill>
        <p:spPr>
          <a:xfrm>
            <a:off x="2024293" y="4139856"/>
            <a:ext cx="1739934" cy="1861200"/>
          </a:xfrm>
          <a:prstGeom prst="rect">
            <a:avLst/>
          </a:prstGeom>
        </p:spPr>
      </p:pic>
      <p:pic>
        <p:nvPicPr>
          <p:cNvPr id="23" name="Picture 22" descr="A graph of a chart&#10;&#10;Description automatically generated with medium confidence">
            <a:extLst>
              <a:ext uri="{FF2B5EF4-FFF2-40B4-BE49-F238E27FC236}">
                <a16:creationId xmlns:a16="http://schemas.microsoft.com/office/drawing/2014/main" id="{EC631A33-C51D-9F46-445E-3E7CF9F115F1}"/>
              </a:ext>
            </a:extLst>
          </p:cNvPr>
          <p:cNvPicPr>
            <a:picLocks noChangeAspect="1"/>
          </p:cNvPicPr>
          <p:nvPr/>
        </p:nvPicPr>
        <p:blipFill>
          <a:blip r:embed="rId7"/>
          <a:stretch>
            <a:fillRect/>
          </a:stretch>
        </p:blipFill>
        <p:spPr>
          <a:xfrm>
            <a:off x="350219" y="1439048"/>
            <a:ext cx="6351217" cy="2304000"/>
          </a:xfrm>
          <a:prstGeom prst="rect">
            <a:avLst/>
          </a:prstGeom>
        </p:spPr>
      </p:pic>
      <p:pic>
        <p:nvPicPr>
          <p:cNvPr id="26" name="Picture 25" descr="A graph with different colored squares&#10;&#10;Description automatically generated">
            <a:extLst>
              <a:ext uri="{FF2B5EF4-FFF2-40B4-BE49-F238E27FC236}">
                <a16:creationId xmlns:a16="http://schemas.microsoft.com/office/drawing/2014/main" id="{8A13D7A1-E681-1D72-6C3C-9D4692060AEB}"/>
              </a:ext>
            </a:extLst>
          </p:cNvPr>
          <p:cNvPicPr>
            <a:picLocks noChangeAspect="1"/>
          </p:cNvPicPr>
          <p:nvPr/>
        </p:nvPicPr>
        <p:blipFill>
          <a:blip r:embed="rId8"/>
          <a:srcRect t="18270" r="1416" b="1082"/>
          <a:stretch/>
        </p:blipFill>
        <p:spPr>
          <a:xfrm>
            <a:off x="4140041" y="5379954"/>
            <a:ext cx="2598141" cy="1036800"/>
          </a:xfrm>
          <a:prstGeom prst="rect">
            <a:avLst/>
          </a:prstGeom>
        </p:spPr>
      </p:pic>
      <p:pic>
        <p:nvPicPr>
          <p:cNvPr id="27" name="Picture 26" descr="A chart with a pie chart&#10;&#10;Description automatically generated">
            <a:extLst>
              <a:ext uri="{FF2B5EF4-FFF2-40B4-BE49-F238E27FC236}">
                <a16:creationId xmlns:a16="http://schemas.microsoft.com/office/drawing/2014/main" id="{F7AB392B-2E05-E2FC-74B8-AE847EED2611}"/>
              </a:ext>
            </a:extLst>
          </p:cNvPr>
          <p:cNvPicPr>
            <a:picLocks noChangeAspect="1"/>
          </p:cNvPicPr>
          <p:nvPr/>
        </p:nvPicPr>
        <p:blipFill>
          <a:blip r:embed="rId9"/>
          <a:srcRect l="3422" t="9850" r="13393"/>
          <a:stretch/>
        </p:blipFill>
        <p:spPr>
          <a:xfrm>
            <a:off x="198817" y="4219903"/>
            <a:ext cx="1891726" cy="1944000"/>
          </a:xfrm>
          <a:prstGeom prst="rect">
            <a:avLst/>
          </a:prstGeom>
        </p:spPr>
      </p:pic>
    </p:spTree>
    <p:extLst>
      <p:ext uri="{BB962C8B-B14F-4D97-AF65-F5344CB8AC3E}">
        <p14:creationId xmlns:p14="http://schemas.microsoft.com/office/powerpoint/2010/main" val="2185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rtl="0"/>
            <a:r>
              <a:rPr lang="fr-FR" b="1">
                <a:solidFill>
                  <a:schemeClr val="bg1"/>
                </a:solidFill>
                <a:latin typeface="Century Gothic" panose="020B0502020202020204" pitchFamily="34" charset="0"/>
                <a:ea typeface="Arial" charset="0"/>
                <a:cs typeface="Arial" charset="0"/>
              </a:rPr>
              <a:t>RAPPORT DE PROJET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rtl="0"/>
            <a:r>
              <a:rPr lang="fr-FR">
                <a:solidFill>
                  <a:schemeClr val="bg1"/>
                </a:solidFill>
                <a:latin typeface="Century Gothic" panose="020B0502020202020204" pitchFamily="34" charset="0"/>
              </a:rPr>
              <a:t>DONNÉES DU TABLEAU DE BORD</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4386137" cy="584775"/>
          </a:xfrm>
          <a:prstGeom prst="rect">
            <a:avLst/>
          </a:prstGeom>
          <a:noFill/>
        </p:spPr>
        <p:txBody>
          <a:bodyPr wrap="none" rtlCol="0">
            <a:spAutoFit/>
          </a:bodyPr>
          <a:lstStyle/>
          <a:p>
            <a:pPr rtl="0"/>
            <a:r>
              <a:rPr lang="fr-FR" sz="3200">
                <a:solidFill>
                  <a:schemeClr val="tx1">
                    <a:lumMod val="65000"/>
                    <a:lumOff val="35000"/>
                  </a:schemeClr>
                </a:solidFill>
                <a:latin typeface="Century Gothic" panose="020B0502020202020204" pitchFamily="34" charset="0"/>
              </a:rPr>
              <a:t>2. DONNÉES DU TABLEAU DE BORD</a:t>
            </a:r>
          </a:p>
        </p:txBody>
      </p:sp>
      <p:pic>
        <p:nvPicPr>
          <p:cNvPr id="2" name="Picture 1">
            <a:extLst>
              <a:ext uri="{FF2B5EF4-FFF2-40B4-BE49-F238E27FC236}">
                <a16:creationId xmlns:a16="http://schemas.microsoft.com/office/drawing/2014/main" id="{F8FEA8A9-C9C2-E80B-0C1E-678069B88ED8}"/>
              </a:ext>
            </a:extLst>
          </p:cNvPr>
          <p:cNvPicPr>
            <a:picLocks noChangeAspect="1"/>
          </p:cNvPicPr>
          <p:nvPr/>
        </p:nvPicPr>
        <p:blipFill>
          <a:blip r:embed="rId3"/>
          <a:stretch>
            <a:fillRect/>
          </a:stretch>
        </p:blipFill>
        <p:spPr>
          <a:xfrm>
            <a:off x="198917" y="1385454"/>
            <a:ext cx="11799557" cy="3558021"/>
          </a:xfrm>
          <a:prstGeom prst="rect">
            <a:avLst/>
          </a:prstGeom>
        </p:spPr>
      </p:pic>
    </p:spTree>
    <p:extLst>
      <p:ext uri="{BB962C8B-B14F-4D97-AF65-F5344CB8AC3E}">
        <p14:creationId xmlns:p14="http://schemas.microsoft.com/office/powerpoint/2010/main" val="3652727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rtl="0"/>
            <a:r>
              <a:rPr lang="fr-FR" b="1">
                <a:solidFill>
                  <a:schemeClr val="bg1"/>
                </a:solidFill>
                <a:latin typeface="Century Gothic" panose="020B0502020202020204" pitchFamily="34" charset="0"/>
                <a:ea typeface="Arial" charset="0"/>
                <a:cs typeface="Arial" charset="0"/>
              </a:rPr>
              <a:t>RAPPORT DE PROJET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rtl="0"/>
            <a:r>
              <a:rPr lang="fr-FR">
                <a:solidFill>
                  <a:schemeClr val="bg1"/>
                </a:solidFill>
                <a:latin typeface="Century Gothic" panose="020B0502020202020204" pitchFamily="34" charset="0"/>
              </a:rPr>
              <a:t>DONNÉES DU TABLEAU DE BORD</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4386137" cy="584775"/>
          </a:xfrm>
          <a:prstGeom prst="rect">
            <a:avLst/>
          </a:prstGeom>
          <a:noFill/>
        </p:spPr>
        <p:txBody>
          <a:bodyPr wrap="none" rtlCol="0">
            <a:spAutoFit/>
          </a:bodyPr>
          <a:lstStyle/>
          <a:p>
            <a:pPr rtl="0"/>
            <a:r>
              <a:rPr lang="fr-FR" sz="3200">
                <a:solidFill>
                  <a:schemeClr val="tx1">
                    <a:lumMod val="65000"/>
                    <a:lumOff val="35000"/>
                  </a:schemeClr>
                </a:solidFill>
                <a:latin typeface="Century Gothic" panose="020B0502020202020204" pitchFamily="34" charset="0"/>
              </a:rPr>
              <a:t>2. DONNÉES DU TABLEAU DE BORD</a:t>
            </a:r>
          </a:p>
        </p:txBody>
      </p:sp>
      <p:pic>
        <p:nvPicPr>
          <p:cNvPr id="2" name="Picture 1">
            <a:extLst>
              <a:ext uri="{FF2B5EF4-FFF2-40B4-BE49-F238E27FC236}">
                <a16:creationId xmlns:a16="http://schemas.microsoft.com/office/drawing/2014/main" id="{B58DD1C4-D4C9-68CF-95D7-21E3D013161B}"/>
              </a:ext>
            </a:extLst>
          </p:cNvPr>
          <p:cNvPicPr>
            <a:picLocks noChangeAspect="1"/>
          </p:cNvPicPr>
          <p:nvPr/>
        </p:nvPicPr>
        <p:blipFill>
          <a:blip r:embed="rId3"/>
          <a:srcRect/>
          <a:stretch/>
        </p:blipFill>
        <p:spPr>
          <a:xfrm>
            <a:off x="473804" y="1211878"/>
            <a:ext cx="10223278" cy="4767012"/>
          </a:xfrm>
          <a:prstGeom prst="rect">
            <a:avLst/>
          </a:prstGeom>
        </p:spPr>
      </p:pic>
    </p:spTree>
    <p:extLst>
      <p:ext uri="{BB962C8B-B14F-4D97-AF65-F5344CB8AC3E}">
        <p14:creationId xmlns:p14="http://schemas.microsoft.com/office/powerpoint/2010/main" val="2827377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rtl="0"/>
            <a:r>
              <a:rPr lang="fr-FR" b="1">
                <a:solidFill>
                  <a:schemeClr val="bg1"/>
                </a:solidFill>
                <a:latin typeface="Century Gothic" panose="020B0502020202020204" pitchFamily="34" charset="0"/>
                <a:ea typeface="Arial" charset="0"/>
                <a:cs typeface="Arial" charset="0"/>
              </a:rPr>
              <a:t>RAPPORT DE PROJET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rtl="0"/>
            <a:r>
              <a:rPr lang="fr-FR">
                <a:solidFill>
                  <a:schemeClr val="bg1"/>
                </a:solidFill>
                <a:latin typeface="Century Gothic" panose="020B0502020202020204" pitchFamily="34" charset="0"/>
              </a:rPr>
              <a:t>CALENDRIER DES TÂCHES</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3347391" cy="584775"/>
          </a:xfrm>
          <a:prstGeom prst="rect">
            <a:avLst/>
          </a:prstGeom>
          <a:noFill/>
        </p:spPr>
        <p:txBody>
          <a:bodyPr wrap="none" rtlCol="0">
            <a:spAutoFit/>
          </a:bodyPr>
          <a:lstStyle/>
          <a:p>
            <a:pPr rtl="0"/>
            <a:r>
              <a:rPr lang="fr-FR" sz="3200">
                <a:solidFill>
                  <a:schemeClr val="tx1">
                    <a:lumMod val="65000"/>
                    <a:lumOff val="35000"/>
                  </a:schemeClr>
                </a:solidFill>
                <a:latin typeface="Century Gothic" panose="020B0502020202020204" pitchFamily="34" charset="0"/>
              </a:rPr>
              <a:t>3. CALENDRIER DES TÂCHES</a:t>
            </a:r>
          </a:p>
        </p:txBody>
      </p:sp>
      <p:pic>
        <p:nvPicPr>
          <p:cNvPr id="2" name="Picture 1" descr="A graph of a chart&#10;&#10;Description automatically generated with medium confidence">
            <a:extLst>
              <a:ext uri="{FF2B5EF4-FFF2-40B4-BE49-F238E27FC236}">
                <a16:creationId xmlns:a16="http://schemas.microsoft.com/office/drawing/2014/main" id="{60997F42-A760-5393-DD47-776DBA7A7517}"/>
              </a:ext>
            </a:extLst>
          </p:cNvPr>
          <p:cNvPicPr>
            <a:picLocks noChangeAspect="1"/>
          </p:cNvPicPr>
          <p:nvPr/>
        </p:nvPicPr>
        <p:blipFill>
          <a:blip r:embed="rId3"/>
          <a:srcRect r="547"/>
          <a:stretch/>
        </p:blipFill>
        <p:spPr>
          <a:xfrm>
            <a:off x="28575" y="1386145"/>
            <a:ext cx="12125325" cy="4422832"/>
          </a:xfrm>
          <a:prstGeom prst="rect">
            <a:avLst/>
          </a:prstGeom>
        </p:spPr>
      </p:pic>
    </p:spTree>
    <p:extLst>
      <p:ext uri="{BB962C8B-B14F-4D97-AF65-F5344CB8AC3E}">
        <p14:creationId xmlns:p14="http://schemas.microsoft.com/office/powerpoint/2010/main" val="3568714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hart with a pie chart&#10;&#10;Description automatically generated">
            <a:extLst>
              <a:ext uri="{FF2B5EF4-FFF2-40B4-BE49-F238E27FC236}">
                <a16:creationId xmlns:a16="http://schemas.microsoft.com/office/drawing/2014/main" id="{0C3C8C9D-50FE-80ED-9025-3FBF8BF86049}"/>
              </a:ext>
            </a:extLst>
          </p:cNvPr>
          <p:cNvPicPr>
            <a:picLocks noChangeAspect="1"/>
          </p:cNvPicPr>
          <p:nvPr/>
        </p:nvPicPr>
        <p:blipFill>
          <a:blip r:embed="rId3"/>
          <a:srcRect l="3422" t="9850" r="13393"/>
          <a:stretch/>
        </p:blipFill>
        <p:spPr>
          <a:xfrm>
            <a:off x="3644858" y="649860"/>
            <a:ext cx="5537753" cy="5690776"/>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rtl="0"/>
            <a:r>
              <a:rPr lang="fr-FR" b="1">
                <a:solidFill>
                  <a:schemeClr val="bg1"/>
                </a:solidFill>
                <a:latin typeface="Century Gothic" panose="020B0502020202020204" pitchFamily="34" charset="0"/>
                <a:ea typeface="Arial" charset="0"/>
                <a:cs typeface="Arial" charset="0"/>
              </a:rPr>
              <a:t>RAPPORT DE PROJET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rtl="0"/>
            <a:r>
              <a:rPr lang="fr-FR">
                <a:solidFill>
                  <a:schemeClr val="bg1"/>
                </a:solidFill>
                <a:latin typeface="Century Gothic" panose="020B0502020202020204" pitchFamily="34" charset="0"/>
              </a:rPr>
              <a:t>STATUT DES TÂCHES</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3010761" cy="584775"/>
          </a:xfrm>
          <a:prstGeom prst="rect">
            <a:avLst/>
          </a:prstGeom>
          <a:noFill/>
        </p:spPr>
        <p:txBody>
          <a:bodyPr wrap="none" rtlCol="0">
            <a:spAutoFit/>
          </a:bodyPr>
          <a:lstStyle/>
          <a:p>
            <a:pPr rtl="0"/>
            <a:r>
              <a:rPr lang="fr-FR" sz="3200">
                <a:solidFill>
                  <a:schemeClr val="tx1">
                    <a:lumMod val="65000"/>
                    <a:lumOff val="35000"/>
                  </a:schemeClr>
                </a:solidFill>
                <a:latin typeface="Century Gothic" panose="020B0502020202020204" pitchFamily="34" charset="0"/>
              </a:rPr>
              <a:t>4. STATUT DES TÂCHES</a:t>
            </a:r>
          </a:p>
        </p:txBody>
      </p:sp>
    </p:spTree>
    <p:extLst>
      <p:ext uri="{BB962C8B-B14F-4D97-AF65-F5344CB8AC3E}">
        <p14:creationId xmlns:p14="http://schemas.microsoft.com/office/powerpoint/2010/main" val="1362670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rtl="0"/>
            <a:r>
              <a:rPr lang="fr-FR" b="1">
                <a:solidFill>
                  <a:schemeClr val="bg1"/>
                </a:solidFill>
                <a:latin typeface="Century Gothic" panose="020B0502020202020204" pitchFamily="34" charset="0"/>
                <a:ea typeface="Arial" charset="0"/>
                <a:cs typeface="Arial" charset="0"/>
              </a:rPr>
              <a:t>RAPPORT DE PROJET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rtl="0"/>
            <a:r>
              <a:rPr lang="fr-FR">
                <a:solidFill>
                  <a:schemeClr val="bg1"/>
                </a:solidFill>
                <a:latin typeface="Century Gothic" panose="020B0502020202020204" pitchFamily="34" charset="0"/>
              </a:rPr>
              <a:t>PRIORITÉ DES TÂCHES</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3381054" cy="584775"/>
          </a:xfrm>
          <a:prstGeom prst="rect">
            <a:avLst/>
          </a:prstGeom>
          <a:noFill/>
        </p:spPr>
        <p:txBody>
          <a:bodyPr wrap="none" rtlCol="0">
            <a:spAutoFit/>
          </a:bodyPr>
          <a:lstStyle/>
          <a:p>
            <a:pPr rtl="0"/>
            <a:r>
              <a:rPr lang="fr-FR" sz="3200">
                <a:solidFill>
                  <a:schemeClr val="tx1">
                    <a:lumMod val="65000"/>
                    <a:lumOff val="35000"/>
                  </a:schemeClr>
                </a:solidFill>
                <a:latin typeface="Century Gothic" panose="020B0502020202020204" pitchFamily="34" charset="0"/>
              </a:rPr>
              <a:t>5. PRIORITÉ DE LA TÂCHE</a:t>
            </a:r>
          </a:p>
        </p:txBody>
      </p:sp>
      <p:pic>
        <p:nvPicPr>
          <p:cNvPr id="3" name="Picture 2" descr="A pie chart with a red green and yellow circle&#10;&#10;Description automatically generated">
            <a:extLst>
              <a:ext uri="{FF2B5EF4-FFF2-40B4-BE49-F238E27FC236}">
                <a16:creationId xmlns:a16="http://schemas.microsoft.com/office/drawing/2014/main" id="{97C0E9CF-EB09-8A31-49CE-A0973365E985}"/>
              </a:ext>
            </a:extLst>
          </p:cNvPr>
          <p:cNvPicPr>
            <a:picLocks noChangeAspect="1"/>
          </p:cNvPicPr>
          <p:nvPr/>
        </p:nvPicPr>
        <p:blipFill>
          <a:blip r:embed="rId3"/>
          <a:srcRect l="12203" t="9232" r="11165"/>
          <a:stretch/>
        </p:blipFill>
        <p:spPr>
          <a:xfrm>
            <a:off x="3999946" y="892338"/>
            <a:ext cx="5486954" cy="5135587"/>
          </a:xfrm>
          <a:prstGeom prst="rect">
            <a:avLst/>
          </a:prstGeom>
        </p:spPr>
      </p:pic>
    </p:spTree>
    <p:extLst>
      <p:ext uri="{BB962C8B-B14F-4D97-AF65-F5344CB8AC3E}">
        <p14:creationId xmlns:p14="http://schemas.microsoft.com/office/powerpoint/2010/main" val="20168790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Identity-Presentation-Template_PowerPoint" id="{98FFEDC8-0C6F-7144-9F79-BD520B6F8325}" vid="{99DD93F0-E8D1-E747-BE7A-CF8C12A922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317</TotalTime>
  <Words>414</Words>
  <Application>Microsoft Office PowerPoint</Application>
  <PresentationFormat>Widescreen</PresentationFormat>
  <Paragraphs>80</Paragraphs>
  <Slides>13</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min qu</cp:lastModifiedBy>
  <cp:revision>15</cp:revision>
  <dcterms:created xsi:type="dcterms:W3CDTF">2022-04-18T18:36:26Z</dcterms:created>
  <dcterms:modified xsi:type="dcterms:W3CDTF">2024-11-24T09:43:40Z</dcterms:modified>
</cp:coreProperties>
</file>