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342" r:id="rId2"/>
    <p:sldId id="399" r:id="rId3"/>
    <p:sldId id="353" r:id="rId4"/>
    <p:sldId id="406" r:id="rId5"/>
    <p:sldId id="367" r:id="rId6"/>
    <p:sldId id="400" r:id="rId7"/>
    <p:sldId id="401" r:id="rId8"/>
    <p:sldId id="402" r:id="rId9"/>
    <p:sldId id="403" r:id="rId10"/>
    <p:sldId id="404" r:id="rId11"/>
    <p:sldId id="405" r:id="rId12"/>
    <p:sldId id="375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F0F"/>
    <a:srgbClr val="FFE497"/>
    <a:srgbClr val="D63519"/>
    <a:srgbClr val="D6A3BB"/>
    <a:srgbClr val="A26C0B"/>
    <a:srgbClr val="B2760B"/>
    <a:srgbClr val="FFF5DE"/>
    <a:srgbClr val="FFF3BA"/>
    <a:srgbClr val="FFD36D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3464A6-3F29-40E7-82AD-110C67504BB7}" v="6" dt="2024-01-21T16:04:39.8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6327"/>
  </p:normalViewPr>
  <p:slideViewPr>
    <p:cSldViewPr snapToGrid="0" snapToObjects="1">
      <p:cViewPr varScale="1">
        <p:scale>
          <a:sx n="108" d="100"/>
          <a:sy n="108" d="100"/>
        </p:scale>
        <p:origin x="88" y="34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ED3464A6-3F29-40E7-82AD-110C67504BB7}"/>
    <pc:docChg chg="undo custSel modSld">
      <pc:chgData name="Bess Dunlevy" userId="dd4b9a8537dbe9d0" providerId="LiveId" clId="{ED3464A6-3F29-40E7-82AD-110C67504BB7}" dt="2024-01-21T16:17:56.738" v="220" actId="20577"/>
      <pc:docMkLst>
        <pc:docMk/>
      </pc:docMkLst>
      <pc:sldChg chg="addSp delSp modSp mod">
        <pc:chgData name="Bess Dunlevy" userId="dd4b9a8537dbe9d0" providerId="LiveId" clId="{ED3464A6-3F29-40E7-82AD-110C67504BB7}" dt="2024-01-21T15:48:26.052" v="162" actId="478"/>
        <pc:sldMkLst>
          <pc:docMk/>
          <pc:sldMk cId="1508588292" sldId="342"/>
        </pc:sldMkLst>
        <pc:spChg chg="mod">
          <ac:chgData name="Bess Dunlevy" userId="dd4b9a8537dbe9d0" providerId="LiveId" clId="{ED3464A6-3F29-40E7-82AD-110C67504BB7}" dt="2024-01-21T15:47:44.916" v="67" actId="20577"/>
          <ac:spMkLst>
            <pc:docMk/>
            <pc:sldMk cId="1508588292" sldId="342"/>
            <ac:spMk id="33" creationId="{143A449B-AAB7-994A-92CE-8F48E2CA7DF6}"/>
          </ac:spMkLst>
        </pc:spChg>
        <pc:spChg chg="mod">
          <ac:chgData name="Bess Dunlevy" userId="dd4b9a8537dbe9d0" providerId="LiveId" clId="{ED3464A6-3F29-40E7-82AD-110C67504BB7}" dt="2024-01-21T15:48:20.745" v="160" actId="20577"/>
          <ac:spMkLst>
            <pc:docMk/>
            <pc:sldMk cId="1508588292" sldId="342"/>
            <ac:spMk id="36" creationId="{C7DC0BFC-32CE-0544-BDE7-E4E8CD4C8E4D}"/>
          </ac:spMkLst>
        </pc:spChg>
        <pc:spChg chg="mod">
          <ac:chgData name="Bess Dunlevy" userId="dd4b9a8537dbe9d0" providerId="LiveId" clId="{ED3464A6-3F29-40E7-82AD-110C67504BB7}" dt="2024-01-21T15:48:08.388" v="125" actId="20577"/>
          <ac:spMkLst>
            <pc:docMk/>
            <pc:sldMk cId="1508588292" sldId="342"/>
            <ac:spMk id="93" creationId="{4202D8FA-97A9-1F4C-B19E-615D761DF0CF}"/>
          </ac:spMkLst>
        </pc:spChg>
        <pc:picChg chg="add del">
          <ac:chgData name="Bess Dunlevy" userId="dd4b9a8537dbe9d0" providerId="LiveId" clId="{ED3464A6-3F29-40E7-82AD-110C67504BB7}" dt="2024-01-21T15:48:26.052" v="162" actId="478"/>
          <ac:picMkLst>
            <pc:docMk/>
            <pc:sldMk cId="1508588292" sldId="342"/>
            <ac:picMk id="11" creationId="{7C8B43FF-07FE-DC4E-93B9-3BDF41733F2A}"/>
          </ac:picMkLst>
        </pc:picChg>
      </pc:sldChg>
      <pc:sldChg chg="modSp mod">
        <pc:chgData name="Bess Dunlevy" userId="dd4b9a8537dbe9d0" providerId="LiveId" clId="{ED3464A6-3F29-40E7-82AD-110C67504BB7}" dt="2024-01-21T15:49:00.654" v="178" actId="20577"/>
        <pc:sldMkLst>
          <pc:docMk/>
          <pc:sldMk cId="1179924037" sldId="353"/>
        </pc:sldMkLst>
        <pc:spChg chg="mod">
          <ac:chgData name="Bess Dunlevy" userId="dd4b9a8537dbe9d0" providerId="LiveId" clId="{ED3464A6-3F29-40E7-82AD-110C67504BB7}" dt="2024-01-21T15:49:00.654" v="178" actId="20577"/>
          <ac:spMkLst>
            <pc:docMk/>
            <pc:sldMk cId="1179924037" sldId="353"/>
            <ac:spMk id="9" creationId="{CB9D49A6-86F7-B744-828A-D7C1D9D15D8C}"/>
          </ac:spMkLst>
        </pc:spChg>
      </pc:sldChg>
      <pc:sldChg chg="modSp mod">
        <pc:chgData name="Bess Dunlevy" userId="dd4b9a8537dbe9d0" providerId="LiveId" clId="{ED3464A6-3F29-40E7-82AD-110C67504BB7}" dt="2024-01-21T16:04:31.198" v="204" actId="1076"/>
        <pc:sldMkLst>
          <pc:docMk/>
          <pc:sldMk cId="3652727983" sldId="367"/>
        </pc:sldMkLst>
        <pc:picChg chg="mod modCrop">
          <ac:chgData name="Bess Dunlevy" userId="dd4b9a8537dbe9d0" providerId="LiveId" clId="{ED3464A6-3F29-40E7-82AD-110C67504BB7}" dt="2024-01-21T16:04:31.198" v="204" actId="1076"/>
          <ac:picMkLst>
            <pc:docMk/>
            <pc:sldMk cId="3652727983" sldId="367"/>
            <ac:picMk id="4" creationId="{0F443B3E-2A01-5487-8BD2-F1DAAA36F306}"/>
          </ac:picMkLst>
        </pc:picChg>
      </pc:sldChg>
      <pc:sldChg chg="modSp mod">
        <pc:chgData name="Bess Dunlevy" userId="dd4b9a8537dbe9d0" providerId="LiveId" clId="{ED3464A6-3F29-40E7-82AD-110C67504BB7}" dt="2024-01-21T15:48:49.002" v="172"/>
        <pc:sldMkLst>
          <pc:docMk/>
          <pc:sldMk cId="2728107442" sldId="399"/>
        </pc:sldMkLst>
        <pc:spChg chg="mod">
          <ac:chgData name="Bess Dunlevy" userId="dd4b9a8537dbe9d0" providerId="LiveId" clId="{ED3464A6-3F29-40E7-82AD-110C67504BB7}" dt="2024-01-21T15:48:36.658" v="171" actId="20577"/>
          <ac:spMkLst>
            <pc:docMk/>
            <pc:sldMk cId="2728107442" sldId="399"/>
            <ac:spMk id="12" creationId="{E6138981-03C3-494F-8F6E-EB790F07F244}"/>
          </ac:spMkLst>
        </pc:spChg>
        <pc:spChg chg="mod">
          <ac:chgData name="Bess Dunlevy" userId="dd4b9a8537dbe9d0" providerId="LiveId" clId="{ED3464A6-3F29-40E7-82AD-110C67504BB7}" dt="2024-01-21T15:48:49.002" v="172"/>
          <ac:spMkLst>
            <pc:docMk/>
            <pc:sldMk cId="2728107442" sldId="399"/>
            <ac:spMk id="36" creationId="{C7DC0BFC-32CE-0544-BDE7-E4E8CD4C8E4D}"/>
          </ac:spMkLst>
        </pc:spChg>
      </pc:sldChg>
      <pc:sldChg chg="modSp mod">
        <pc:chgData name="Bess Dunlevy" userId="dd4b9a8537dbe9d0" providerId="LiveId" clId="{ED3464A6-3F29-40E7-82AD-110C67504BB7}" dt="2024-01-21T16:17:56.738" v="220" actId="20577"/>
        <pc:sldMkLst>
          <pc:docMk/>
          <pc:sldMk cId="3568714013" sldId="401"/>
        </pc:sldMkLst>
        <pc:spChg chg="mod">
          <ac:chgData name="Bess Dunlevy" userId="dd4b9a8537dbe9d0" providerId="LiveId" clId="{ED3464A6-3F29-40E7-82AD-110C67504BB7}" dt="2024-01-21T16:17:56.738" v="220" actId="20577"/>
          <ac:spMkLst>
            <pc:docMk/>
            <pc:sldMk cId="3568714013" sldId="401"/>
            <ac:spMk id="9" creationId="{CB9D49A6-86F7-B744-828A-D7C1D9D15D8C}"/>
          </ac:spMkLst>
        </pc:spChg>
        <pc:picChg chg="mod modCrop">
          <ac:chgData name="Bess Dunlevy" userId="dd4b9a8537dbe9d0" providerId="LiveId" clId="{ED3464A6-3F29-40E7-82AD-110C67504BB7}" dt="2024-01-21T16:04:50.945" v="207" actId="14100"/>
          <ac:picMkLst>
            <pc:docMk/>
            <pc:sldMk cId="3568714013" sldId="401"/>
            <ac:picMk id="3" creationId="{E2645407-A4A5-75C9-7C77-21DA6679728A}"/>
          </ac:picMkLst>
        </pc:picChg>
      </pc:sldChg>
      <pc:sldChg chg="modSp mod">
        <pc:chgData name="Bess Dunlevy" userId="dd4b9a8537dbe9d0" providerId="LiveId" clId="{ED3464A6-3F29-40E7-82AD-110C67504BB7}" dt="2024-01-21T16:03:35.912" v="190" actId="14100"/>
        <pc:sldMkLst>
          <pc:docMk/>
          <pc:sldMk cId="2185714" sldId="406"/>
        </pc:sldMkLst>
        <pc:spChg chg="mod">
          <ac:chgData name="Bess Dunlevy" userId="dd4b9a8537dbe9d0" providerId="LiveId" clId="{ED3464A6-3F29-40E7-82AD-110C67504BB7}" dt="2024-01-21T15:49:14.698" v="182" actId="20577"/>
          <ac:spMkLst>
            <pc:docMk/>
            <pc:sldMk cId="2185714" sldId="406"/>
            <ac:spMk id="9" creationId="{CB9D49A6-86F7-B744-828A-D7C1D9D15D8C}"/>
          </ac:spMkLst>
        </pc:spChg>
        <pc:picChg chg="mod modCrop">
          <ac:chgData name="Bess Dunlevy" userId="dd4b9a8537dbe9d0" providerId="LiveId" clId="{ED3464A6-3F29-40E7-82AD-110C67504BB7}" dt="2024-01-21T16:03:15.558" v="185" actId="1076"/>
          <ac:picMkLst>
            <pc:docMk/>
            <pc:sldMk cId="2185714" sldId="406"/>
            <ac:picMk id="10" creationId="{48133CB9-DD37-865B-ED90-39377C3A77DE}"/>
          </ac:picMkLst>
        </pc:picChg>
        <pc:picChg chg="mod modCrop">
          <ac:chgData name="Bess Dunlevy" userId="dd4b9a8537dbe9d0" providerId="LiveId" clId="{ED3464A6-3F29-40E7-82AD-110C67504BB7}" dt="2024-01-21T16:03:35.912" v="190" actId="14100"/>
          <ac:picMkLst>
            <pc:docMk/>
            <pc:sldMk cId="2185714" sldId="406"/>
            <ac:picMk id="15" creationId="{9F307B1A-A1D5-FFBC-63AA-C6DFCBEEBB0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8484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898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12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298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9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2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846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459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0910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r.smartsheet.com/try-it?trp=1816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78979" y="317164"/>
            <a:ext cx="2714998" cy="540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6786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EXEMPLE DE MODÈLE DE PLAN DE MISE EN ŒUVRE DE PROJET POUR POWERPOINT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2272937" y="6477000"/>
            <a:ext cx="947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EXEMPLE DE PRÉSENTATION DU PLAN DE MISE EN ŒUVRE DE PROJET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552992" y="2628781"/>
            <a:ext cx="6383385" cy="372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2000" dirty="0">
                <a:latin typeface="Century Gothic" panose="020B0502020202020204" pitchFamily="34" charset="0"/>
              </a:rPr>
              <a:t>Utilisez le modèle de tableau de bord de projet dans Excel pour saisir les données qui alimenteront les diagrammes et graphiques de votre plan de mise en œuvre de projet</a:t>
            </a:r>
            <a:r>
              <a:rPr lang="fr-FR" sz="2000">
                <a:latin typeface="Century Gothic" panose="020B0502020202020204" pitchFamily="34" charset="0"/>
              </a:rPr>
              <a:t>. Placez </a:t>
            </a:r>
            <a:r>
              <a:rPr lang="fr-FR" sz="2000" dirty="0">
                <a:latin typeface="Century Gothic" panose="020B0502020202020204" pitchFamily="34" charset="0"/>
              </a:rPr>
              <a:t>des captures d’écran de chaque élément sur les diapositives suivantes pour créer votre présentation de plan de mise en œuvre de projet. </a:t>
            </a:r>
          </a:p>
          <a:p>
            <a:pPr rtl="0">
              <a:lnSpc>
                <a:spcPct val="150000"/>
              </a:lnSpc>
            </a:pPr>
            <a:r>
              <a:rPr lang="fr-FR" sz="2000" dirty="0">
                <a:latin typeface="Century Gothic" panose="020B0502020202020204" pitchFamily="34" charset="0"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8B43FF-07FE-DC4E-93B9-3BDF41733F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71487" y="1922224"/>
            <a:ext cx="3567521" cy="43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9D26B-9D08-1A6C-6D64-9A761E839F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" r="15"/>
          <a:stretch/>
        </p:blipFill>
        <p:spPr>
          <a:xfrm>
            <a:off x="482601" y="2417590"/>
            <a:ext cx="7467600" cy="18358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BUDGET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6. BUDGET</a:t>
            </a:r>
          </a:p>
        </p:txBody>
      </p:sp>
    </p:spTree>
    <p:extLst>
      <p:ext uri="{BB962C8B-B14F-4D97-AF65-F5344CB8AC3E}">
        <p14:creationId xmlns:p14="http://schemas.microsoft.com/office/powerpoint/2010/main" val="134168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different colored squares&#10;&#10;Description automatically generated">
            <a:extLst>
              <a:ext uri="{FF2B5EF4-FFF2-40B4-BE49-F238E27FC236}">
                <a16:creationId xmlns:a16="http://schemas.microsoft.com/office/drawing/2014/main" id="{FA59B6BB-E2FE-ABDC-9DBE-C4AB43E7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270" r="1416" b="1082"/>
          <a:stretch/>
        </p:blipFill>
        <p:spPr>
          <a:xfrm>
            <a:off x="431248" y="1923596"/>
            <a:ext cx="6947194" cy="2772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ÉLÉMENTS EN ATTENTE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648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7. ÉLÉMENTS EN ATTENTE</a:t>
            </a:r>
          </a:p>
        </p:txBody>
      </p:sp>
    </p:spTree>
    <p:extLst>
      <p:ext uri="{BB962C8B-B14F-4D97-AF65-F5344CB8AC3E}">
        <p14:creationId xmlns:p14="http://schemas.microsoft.com/office/powerpoint/2010/main" val="389014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Rempli avec une couleur unie">
            <a:extLst>
              <a:ext uri="{FF2B5EF4-FFF2-40B4-BE49-F238E27FC236}">
                <a16:creationId xmlns:a16="http://schemas.microsoft.com/office/drawing/2014/main" id="{72956F95-6DA7-5146-9209-07B90796D5E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3723" y="3429000"/>
            <a:ext cx="3718055" cy="3718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484848"/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RÉCAPITULATIF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2662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8. RÉCAPITULATIF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FC30-93FE-C548-A8F1-3908088EEC39}"/>
              </a:ext>
            </a:extLst>
          </p:cNvPr>
          <p:cNvSpPr txBox="1"/>
          <p:nvPr/>
        </p:nvSpPr>
        <p:spPr>
          <a:xfrm>
            <a:off x="808892" y="1043354"/>
            <a:ext cx="865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</a:rPr>
              <a:t>Préciser toute autre information essentielle. </a:t>
            </a:r>
          </a:p>
        </p:txBody>
      </p:sp>
    </p:spTree>
    <p:extLst>
      <p:ext uri="{BB962C8B-B14F-4D97-AF65-F5344CB8AC3E}">
        <p14:creationId xmlns:p14="http://schemas.microsoft.com/office/powerpoint/2010/main" val="370049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fournis par Smartsheet sur le site Web sont uniquement donnés à titre de référence. Bien que nous nous efforcions de maintenir les informations à jour et correctes, nous ne faisons aucune déclaration ni ne donnons aucune garantie de quelque nature que ce soit, expresse ou implicite, quant à l'exhaustivité, l'exactitude, la fiabilité, l'adéquation ou la disponibilité du site web ou des informations, articles, modèles ou graphiques connexes contenus sur le site Web. La confiance que vous accordez à ces informations relève donc strictement de votre propre responsabilité.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2782389" y="6477000"/>
            <a:ext cx="896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EXEMPLE DE PRÉSENTATION DU PLAN DE MISE EN ŒUVRE DE PROJET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5002CF0-EA59-CE43-9D0C-B9955C66D425}"/>
              </a:ext>
            </a:extLst>
          </p:cNvPr>
          <p:cNvSpPr txBox="1"/>
          <p:nvPr/>
        </p:nvSpPr>
        <p:spPr>
          <a:xfrm>
            <a:off x="463396" y="3166188"/>
            <a:ext cx="6772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4400" dirty="0">
                <a:latin typeface="Century Gothic" panose="020B0502020202020204" pitchFamily="34" charset="0"/>
              </a:rPr>
              <a:t>TABLEAU DE BORD DU PROJET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8B43FF-07FE-DC4E-93B9-3BDF41733F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71487" y="1922224"/>
            <a:ext cx="3567521" cy="43131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138981-03C3-494F-8F6E-EB790F07F244}"/>
              </a:ext>
            </a:extLst>
          </p:cNvPr>
          <p:cNvSpPr txBox="1"/>
          <p:nvPr/>
        </p:nvSpPr>
        <p:spPr>
          <a:xfrm>
            <a:off x="463396" y="1714069"/>
            <a:ext cx="81380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PROJET ALPHA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1EF0A05-BAC1-918A-53D7-36EA2B44B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80741"/>
              </p:ext>
            </p:extLst>
          </p:nvPr>
        </p:nvGraphicFramePr>
        <p:xfrm>
          <a:off x="552990" y="4701374"/>
          <a:ext cx="5967078" cy="1068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9026">
                  <a:extLst>
                    <a:ext uri="{9D8B030D-6E8A-4147-A177-3AD203B41FA5}">
                      <a16:colId xmlns:a16="http://schemas.microsoft.com/office/drawing/2014/main" val="308985738"/>
                    </a:ext>
                  </a:extLst>
                </a:gridCol>
                <a:gridCol w="1989026">
                  <a:extLst>
                    <a:ext uri="{9D8B030D-6E8A-4147-A177-3AD203B41FA5}">
                      <a16:colId xmlns:a16="http://schemas.microsoft.com/office/drawing/2014/main" val="2844705123"/>
                    </a:ext>
                  </a:extLst>
                </a:gridCol>
                <a:gridCol w="1989026">
                  <a:extLst>
                    <a:ext uri="{9D8B030D-6E8A-4147-A177-3AD203B41FA5}">
                      <a16:colId xmlns:a16="http://schemas.microsoft.com/office/drawing/2014/main" val="2942674131"/>
                    </a:ext>
                  </a:extLst>
                </a:gridCol>
              </a:tblGrid>
              <a:tr h="407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  <a:latin typeface="Century Gothic" panose="020B0502020202020204" pitchFamily="34" charset="0"/>
                        </a:rPr>
                        <a:t>STATUT DU PROJET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  <a:latin typeface="Century Gothic" panose="020B0502020202020204" pitchFamily="34" charset="0"/>
                        </a:rPr>
                        <a:t>% D’AVANCEMENT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062293"/>
                  </a:ext>
                </a:extLst>
              </a:tr>
              <a:tr h="66085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00/00/0000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En cours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u="none" strike="noStrike">
                          <a:effectLst/>
                          <a:latin typeface="Century Gothic" panose="020B0502020202020204" pitchFamily="34" charset="0"/>
                        </a:rPr>
                        <a:t>72 %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91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107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0" y="6477000"/>
            <a:ext cx="1174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EXEMPLE DE PRÉSENTATION D’UN PLAN DE MISE EN ŒUVRE DE PROJET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| TABLE DES MATIÈRES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TABLE DES MATIÈRES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7209E-8C45-1E47-A06D-D69E46F1665D}"/>
              </a:ext>
            </a:extLst>
          </p:cNvPr>
          <p:cNvSpPr txBox="1"/>
          <p:nvPr/>
        </p:nvSpPr>
        <p:spPr>
          <a:xfrm>
            <a:off x="893504" y="943687"/>
            <a:ext cx="6539262" cy="53517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latin typeface="Century Gothic" panose="020B0502020202020204" pitchFamily="34" charset="0"/>
              </a:rPr>
              <a:t>Vue d’ensemble du tableau de bord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latin typeface="Century Gothic" panose="020B0502020202020204" pitchFamily="34" charset="0"/>
              </a:rPr>
              <a:t>Données du tableau de bord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latin typeface="Century Gothic" panose="020B0502020202020204" pitchFamily="34" charset="0"/>
              </a:rPr>
              <a:t>Calendrier des tâches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latin typeface="Century Gothic" panose="020B0502020202020204" pitchFamily="34" charset="0"/>
              </a:rPr>
              <a:t>Statut des tâches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latin typeface="Century Gothic" panose="020B0502020202020204" pitchFamily="34" charset="0"/>
              </a:rPr>
              <a:t>Priorité des tâches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latin typeface="Century Gothic" panose="020B0502020202020204" pitchFamily="34" charset="0"/>
              </a:rPr>
              <a:t>Budget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latin typeface="Century Gothic" panose="020B0502020202020204" pitchFamily="34" charset="0"/>
              </a:rPr>
              <a:t>Éléments en attente</a:t>
            </a: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latin typeface="Century Gothic" panose="020B0502020202020204" pitchFamily="34" charset="0"/>
              </a:rPr>
              <a:t>Récapitulatif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12F814-D179-264A-96E2-2790AF8762EE}"/>
              </a:ext>
            </a:extLst>
          </p:cNvPr>
          <p:cNvSpPr txBox="1"/>
          <p:nvPr/>
        </p:nvSpPr>
        <p:spPr>
          <a:xfrm>
            <a:off x="248478" y="980377"/>
            <a:ext cx="515816" cy="53517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solidFill>
                  <a:schemeClr val="accent2"/>
                </a:solidFill>
                <a:latin typeface="Century Gothic" panose="020B0502020202020204" pitchFamily="34" charset="0"/>
              </a:rPr>
              <a:t>1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solidFill>
                  <a:schemeClr val="accent2"/>
                </a:solidFill>
                <a:latin typeface="Century Gothic" panose="020B0502020202020204" pitchFamily="34" charset="0"/>
              </a:rPr>
              <a:t>2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solidFill>
                  <a:schemeClr val="accent2"/>
                </a:solidFill>
                <a:latin typeface="Century Gothic" panose="020B0502020202020204" pitchFamily="34" charset="0"/>
              </a:rPr>
              <a:t>3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solidFill>
                  <a:schemeClr val="accent2"/>
                </a:solidFill>
                <a:latin typeface="Century Gothic" panose="020B0502020202020204" pitchFamily="34" charset="0"/>
              </a:rPr>
              <a:t>4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solidFill>
                  <a:schemeClr val="accent2"/>
                </a:solidFill>
                <a:latin typeface="Century Gothic" panose="020B0502020202020204" pitchFamily="34" charset="0"/>
              </a:rPr>
              <a:t>5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solidFill>
                  <a:schemeClr val="accent2"/>
                </a:solidFill>
                <a:latin typeface="Century Gothic" panose="020B0502020202020204" pitchFamily="34" charset="0"/>
              </a:rPr>
              <a:t>6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solidFill>
                  <a:schemeClr val="accent2"/>
                </a:solidFill>
                <a:latin typeface="Century Gothic" panose="020B0502020202020204" pitchFamily="34" charset="0"/>
              </a:rPr>
              <a:t>7</a:t>
            </a:r>
          </a:p>
          <a:p>
            <a:pPr algn="r" rtl="0">
              <a:lnSpc>
                <a:spcPct val="150000"/>
              </a:lnSpc>
              <a:spcBef>
                <a:spcPts val="600"/>
              </a:spcBef>
              <a:spcAft>
                <a:spcPts val="400"/>
              </a:spcAft>
            </a:pPr>
            <a:r>
              <a:rPr lang="fr-FR" sz="2400">
                <a:solidFill>
                  <a:schemeClr val="accent2"/>
                </a:solidFill>
                <a:latin typeface="Century Gothic" panose="020B0502020202020204" pitchFamily="34" charset="0"/>
              </a:rPr>
              <a:t>8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2D9CAD0-6D0F-CD41-AD4D-C7722330F1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107105" y="255512"/>
            <a:ext cx="4997547" cy="60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58A8480B-1455-C7E9-74CC-FD223220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44181" y="3395162"/>
            <a:ext cx="5006417" cy="23344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C799A8E-43DB-1AF9-3A17-1EA487BFD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858" y="1560030"/>
            <a:ext cx="4975122" cy="15001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9756D13-3AE4-71D5-2E60-E4D9971D2F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" r="15"/>
          <a:stretch/>
        </p:blipFill>
        <p:spPr>
          <a:xfrm>
            <a:off x="3733800" y="4231511"/>
            <a:ext cx="3149813" cy="774360"/>
          </a:xfrm>
          <a:prstGeom prst="rect">
            <a:avLst/>
          </a:prstGeom>
        </p:spPr>
      </p:pic>
      <p:pic>
        <p:nvPicPr>
          <p:cNvPr id="10" name="Picture 9" descr="A pie chart with a red green and yellow circle&#10;&#10;Description automatically generated">
            <a:extLst>
              <a:ext uri="{FF2B5EF4-FFF2-40B4-BE49-F238E27FC236}">
                <a16:creationId xmlns:a16="http://schemas.microsoft.com/office/drawing/2014/main" id="{3EF74198-D371-B69D-95C9-6AAF55D011B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7036" t="10800" r="17036"/>
          <a:stretch/>
        </p:blipFill>
        <p:spPr>
          <a:xfrm>
            <a:off x="2019177" y="4139856"/>
            <a:ext cx="1739934" cy="1861200"/>
          </a:xfrm>
          <a:prstGeom prst="rect">
            <a:avLst/>
          </a:prstGeom>
        </p:spPr>
      </p:pic>
      <p:pic>
        <p:nvPicPr>
          <p:cNvPr id="17" name="Picture 16" descr="A graph of a chart&#10;&#10;Description automatically generated with medium confidence">
            <a:extLst>
              <a:ext uri="{FF2B5EF4-FFF2-40B4-BE49-F238E27FC236}">
                <a16:creationId xmlns:a16="http://schemas.microsoft.com/office/drawing/2014/main" id="{CAB16A0D-D583-57A9-2820-8E08258E35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219" y="1439048"/>
            <a:ext cx="6351217" cy="230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2196549" y="6477000"/>
            <a:ext cx="955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VUE D’ENSEMBLE DU TABLEAU DE BORD DE PROJET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EE65E-60C5-6EB3-9330-1E8C42B66765}"/>
              </a:ext>
            </a:extLst>
          </p:cNvPr>
          <p:cNvSpPr txBox="1"/>
          <p:nvPr/>
        </p:nvSpPr>
        <p:spPr>
          <a:xfrm>
            <a:off x="367748" y="248400"/>
            <a:ext cx="930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VUE D’ENSEMBLE DU TABLEAU DE BORD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425260-635E-88FD-C7A5-8A5BAC099975}"/>
              </a:ext>
            </a:extLst>
          </p:cNvPr>
          <p:cNvSpPr txBox="1"/>
          <p:nvPr/>
        </p:nvSpPr>
        <p:spPr>
          <a:xfrm>
            <a:off x="285496" y="112324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1400" b="1">
                <a:latin typeface="Century Gothic" panose="020B0502020202020204" pitchFamily="34" charset="0"/>
              </a:rPr>
              <a:t>CALENDRIER DES TÂCHES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EA4658-18D2-5CE3-4040-32EE5B851B21}"/>
              </a:ext>
            </a:extLst>
          </p:cNvPr>
          <p:cNvSpPr txBox="1"/>
          <p:nvPr/>
        </p:nvSpPr>
        <p:spPr>
          <a:xfrm>
            <a:off x="266148" y="384954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1400" b="1" dirty="0">
                <a:latin typeface="Century Gothic" panose="020B0502020202020204" pitchFamily="34" charset="0"/>
              </a:rPr>
              <a:t>STATUT DES TÂCHES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413464-7DD7-521D-7C99-A7F71C6D31C8}"/>
              </a:ext>
            </a:extLst>
          </p:cNvPr>
          <p:cNvSpPr txBox="1"/>
          <p:nvPr/>
        </p:nvSpPr>
        <p:spPr>
          <a:xfrm>
            <a:off x="2024293" y="3855742"/>
            <a:ext cx="2472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1400" b="1" dirty="0">
                <a:latin typeface="Century Gothic" panose="020B0502020202020204" pitchFamily="34" charset="0"/>
              </a:rPr>
              <a:t>PRIORITÉ DE LA TÂCHE (%)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82D6FB-4643-D015-BF85-86CC9A46B3B8}"/>
              </a:ext>
            </a:extLst>
          </p:cNvPr>
          <p:cNvSpPr txBox="1"/>
          <p:nvPr/>
        </p:nvSpPr>
        <p:spPr>
          <a:xfrm>
            <a:off x="5006030" y="3912126"/>
            <a:ext cx="9486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1400" b="1" dirty="0">
                <a:latin typeface="Century Gothic" panose="020B0502020202020204" pitchFamily="34" charset="0"/>
              </a:rPr>
              <a:t>BUDGET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509844-B464-8BFE-8A78-E54D358630D7}"/>
              </a:ext>
            </a:extLst>
          </p:cNvPr>
          <p:cNvSpPr txBox="1"/>
          <p:nvPr/>
        </p:nvSpPr>
        <p:spPr>
          <a:xfrm>
            <a:off x="4464187" y="5110134"/>
            <a:ext cx="20323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1400" b="1" dirty="0">
                <a:latin typeface="Century Gothic" panose="020B0502020202020204" pitchFamily="34" charset="0"/>
              </a:rPr>
              <a:t>ÉLÉMENTS EN ATTENTE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179380F-A251-8FFF-30A7-F01F203B29D3}"/>
              </a:ext>
            </a:extLst>
          </p:cNvPr>
          <p:cNvCxnSpPr>
            <a:cxnSpLocks/>
          </p:cNvCxnSpPr>
          <p:nvPr/>
        </p:nvCxnSpPr>
        <p:spPr>
          <a:xfrm>
            <a:off x="6883613" y="1219200"/>
            <a:ext cx="0" cy="514864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F9B53AE-A467-2291-9256-338B2D520304}"/>
              </a:ext>
            </a:extLst>
          </p:cNvPr>
          <p:cNvSpPr txBox="1"/>
          <p:nvPr/>
        </p:nvSpPr>
        <p:spPr>
          <a:xfrm>
            <a:off x="6971895" y="112324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1400" b="1">
                <a:latin typeface="Century Gothic" panose="020B0502020202020204" pitchFamily="34" charset="0"/>
              </a:rPr>
              <a:t>DONNÉES DU TABLEAU DE BORD</a:t>
            </a:r>
          </a:p>
        </p:txBody>
      </p:sp>
      <p:pic>
        <p:nvPicPr>
          <p:cNvPr id="28" name="Picture 27" descr="A graph with different colored squares&#10;&#10;Description automatically generated">
            <a:extLst>
              <a:ext uri="{FF2B5EF4-FFF2-40B4-BE49-F238E27FC236}">
                <a16:creationId xmlns:a16="http://schemas.microsoft.com/office/drawing/2014/main" id="{1D2BD742-EA6F-A78E-F7E8-A71B87008EB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8270" r="1416" b="1082"/>
          <a:stretch/>
        </p:blipFill>
        <p:spPr>
          <a:xfrm>
            <a:off x="4140041" y="5379954"/>
            <a:ext cx="2598141" cy="1036800"/>
          </a:xfrm>
          <a:prstGeom prst="rect">
            <a:avLst/>
          </a:prstGeom>
        </p:spPr>
      </p:pic>
      <p:pic>
        <p:nvPicPr>
          <p:cNvPr id="35" name="Picture 34" descr="A chart with a pie chart&#10;&#10;Description automatically generated">
            <a:extLst>
              <a:ext uri="{FF2B5EF4-FFF2-40B4-BE49-F238E27FC236}">
                <a16:creationId xmlns:a16="http://schemas.microsoft.com/office/drawing/2014/main" id="{EB584F98-7DC5-6AF2-1F22-47C74F5E44F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422" t="9850" r="13393"/>
          <a:stretch/>
        </p:blipFill>
        <p:spPr>
          <a:xfrm>
            <a:off x="198817" y="4219903"/>
            <a:ext cx="1891726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5014D9-74DE-0E44-3978-BACA2E810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17" y="1385454"/>
            <a:ext cx="11799557" cy="3558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DONNÉES DU TABLEAU DE BORD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4386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DONNÉES DU TABLEAU DE BORD</a:t>
            </a:r>
          </a:p>
        </p:txBody>
      </p:sp>
    </p:spTree>
    <p:extLst>
      <p:ext uri="{BB962C8B-B14F-4D97-AF65-F5344CB8AC3E}">
        <p14:creationId xmlns:p14="http://schemas.microsoft.com/office/powerpoint/2010/main" val="3652727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5FA5F5-B9AC-1FCF-3076-89366FB601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3804" y="1211878"/>
            <a:ext cx="10223278" cy="47670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DONNÉES DU TABLEAU DE BORD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4386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DONNÉES DU TABLEAU DE BORD</a:t>
            </a:r>
          </a:p>
        </p:txBody>
      </p:sp>
    </p:spTree>
    <p:extLst>
      <p:ext uri="{BB962C8B-B14F-4D97-AF65-F5344CB8AC3E}">
        <p14:creationId xmlns:p14="http://schemas.microsoft.com/office/powerpoint/2010/main" val="282737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chart&#10;&#10;Description automatically generated with medium confidence">
            <a:extLst>
              <a:ext uri="{FF2B5EF4-FFF2-40B4-BE49-F238E27FC236}">
                <a16:creationId xmlns:a16="http://schemas.microsoft.com/office/drawing/2014/main" id="{29AF397E-24B2-EA9D-39E9-99E87636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7"/>
          <a:stretch/>
        </p:blipFill>
        <p:spPr>
          <a:xfrm>
            <a:off x="28575" y="1386145"/>
            <a:ext cx="12125325" cy="4422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CALENDRIER DES TÂCHES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347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CALENDRIER DES TÂCHES</a:t>
            </a:r>
          </a:p>
        </p:txBody>
      </p:sp>
    </p:spTree>
    <p:extLst>
      <p:ext uri="{BB962C8B-B14F-4D97-AF65-F5344CB8AC3E}">
        <p14:creationId xmlns:p14="http://schemas.microsoft.com/office/powerpoint/2010/main" val="3568714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hart with a pie chart&#10;&#10;Description automatically generated">
            <a:extLst>
              <a:ext uri="{FF2B5EF4-FFF2-40B4-BE49-F238E27FC236}">
                <a16:creationId xmlns:a16="http://schemas.microsoft.com/office/drawing/2014/main" id="{C755EA92-C636-1F5A-62DF-3F6787C4CF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22" t="9850" r="13393"/>
          <a:stretch/>
        </p:blipFill>
        <p:spPr>
          <a:xfrm>
            <a:off x="3644858" y="649860"/>
            <a:ext cx="5537753" cy="5690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STATUT DES TÂCHES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010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STATUT DES TÂCHES</a:t>
            </a:r>
          </a:p>
        </p:txBody>
      </p:sp>
    </p:spTree>
    <p:extLst>
      <p:ext uri="{BB962C8B-B14F-4D97-AF65-F5344CB8AC3E}">
        <p14:creationId xmlns:p14="http://schemas.microsoft.com/office/powerpoint/2010/main" val="1362670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e chart with a red green and yellow circle&#10;&#10;Description automatically generated">
            <a:extLst>
              <a:ext uri="{FF2B5EF4-FFF2-40B4-BE49-F238E27FC236}">
                <a16:creationId xmlns:a16="http://schemas.microsoft.com/office/drawing/2014/main" id="{C28C3B8A-8EDE-6D10-9B45-07659C7F21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03" t="9232" r="11165"/>
          <a:stretch/>
        </p:blipFill>
        <p:spPr>
          <a:xfrm>
            <a:off x="3999946" y="892338"/>
            <a:ext cx="5486954" cy="5135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PRIORITÉ DES TÂCHES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8" y="248400"/>
            <a:ext cx="3381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PRIORITÉ DE LA TÂCHE</a:t>
            </a:r>
          </a:p>
        </p:txBody>
      </p:sp>
    </p:spTree>
    <p:extLst>
      <p:ext uri="{BB962C8B-B14F-4D97-AF65-F5344CB8AC3E}">
        <p14:creationId xmlns:p14="http://schemas.microsoft.com/office/powerpoint/2010/main" val="201687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Identity-Presentation-Template_PowerPoint" id="{98FFEDC8-0C6F-7144-9F79-BD520B6F8325}" vid="{99DD93F0-E8D1-E747-BE7A-CF8C12A922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330</TotalTime>
  <Words>417</Words>
  <Application>Microsoft Office PowerPoint</Application>
  <PresentationFormat>Widescreen</PresentationFormat>
  <Paragraphs>80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min qu</cp:lastModifiedBy>
  <cp:revision>16</cp:revision>
  <dcterms:created xsi:type="dcterms:W3CDTF">2022-04-18T18:36:26Z</dcterms:created>
  <dcterms:modified xsi:type="dcterms:W3CDTF">2024-11-24T09:44:18Z</dcterms:modified>
</cp:coreProperties>
</file>