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5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00BD32"/>
    <a:srgbClr val="4CEDF0"/>
    <a:srgbClr val="F7F9FB"/>
    <a:srgbClr val="FFDE4C"/>
    <a:srgbClr val="F0A622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540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078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19149" y="208452"/>
            <a:ext cx="2551238" cy="507429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FEUILLE DE ROUTE DE PRODUIT SCRUM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FEUILLE DE ROUTE DE PRODUIT SCRUM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E2DC83-8454-9748-944C-CAD0373FC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114246"/>
              </p:ext>
            </p:extLst>
          </p:nvPr>
        </p:nvGraphicFramePr>
        <p:xfrm>
          <a:off x="221972" y="1537993"/>
          <a:ext cx="11766398" cy="4604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21">
                  <a:extLst>
                    <a:ext uri="{9D8B030D-6E8A-4147-A177-3AD203B41FA5}">
                      <a16:colId xmlns:a16="http://schemas.microsoft.com/office/drawing/2014/main" val="655174008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3799672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975312296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39156702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22560395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5174235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2631978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963892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7387677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547077787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3607805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51688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5997674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077052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5967972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0475759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52272762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55966854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56326642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965671004"/>
                    </a:ext>
                  </a:extLst>
                </a:gridCol>
              </a:tblGrid>
              <a:tr h="29515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T3 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T1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T2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T3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55693"/>
                  </a:ext>
                </a:extLst>
              </a:tr>
              <a:tr h="41321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DÉC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MARS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JUIN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DÉC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89089"/>
                  </a:ext>
                </a:extLst>
              </a:tr>
              <a:tr h="259735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PRODUIT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Résumé de la feuille de route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9877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Exigences des utilisateurs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566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Exigences en matière de fonctionnalités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5791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Sortie des fonctionnalités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8689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Pilote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758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Analyse du feedback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8314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Tests client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7517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Analyse des tests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02746"/>
                  </a:ext>
                </a:extLst>
              </a:tr>
              <a:tr h="259735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DÉVELOPPEMENT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Prototype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162884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Déploiement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87048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Tests bêta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5934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Analyse technique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451669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Vérification du récit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5248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Démo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2251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Prototype intégré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34890"/>
                  </a:ext>
                </a:extLst>
              </a:tr>
            </a:tbl>
          </a:graphicData>
        </a:graphic>
      </p:graphicFrame>
      <p:sp>
        <p:nvSpPr>
          <p:cNvPr id="50" name="Shape 7">
            <a:extLst>
              <a:ext uri="{FF2B5EF4-FFF2-40B4-BE49-F238E27FC236}">
                <a16:creationId xmlns:a16="http://schemas.microsoft.com/office/drawing/2014/main" id="{80BD3B14-2215-F740-AF46-C7B9862A7BA9}"/>
              </a:ext>
            </a:extLst>
          </p:cNvPr>
          <p:cNvSpPr/>
          <p:nvPr/>
        </p:nvSpPr>
        <p:spPr>
          <a:xfrm>
            <a:off x="4395403" y="3050808"/>
            <a:ext cx="1378168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51" name="Shape 8">
            <a:extLst>
              <a:ext uri="{FF2B5EF4-FFF2-40B4-BE49-F238E27FC236}">
                <a16:creationId xmlns:a16="http://schemas.microsoft.com/office/drawing/2014/main" id="{B7518280-D2C0-D948-87A7-1760BE07FCCA}"/>
              </a:ext>
            </a:extLst>
          </p:cNvPr>
          <p:cNvSpPr/>
          <p:nvPr/>
        </p:nvSpPr>
        <p:spPr>
          <a:xfrm>
            <a:off x="3584524" y="2278212"/>
            <a:ext cx="1423057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52" name="Shape 9">
            <a:extLst>
              <a:ext uri="{FF2B5EF4-FFF2-40B4-BE49-F238E27FC236}">
                <a16:creationId xmlns:a16="http://schemas.microsoft.com/office/drawing/2014/main" id="{22197259-D119-5044-859E-60AB30D8373E}"/>
              </a:ext>
            </a:extLst>
          </p:cNvPr>
          <p:cNvSpPr/>
          <p:nvPr/>
        </p:nvSpPr>
        <p:spPr>
          <a:xfrm>
            <a:off x="5090346" y="2278212"/>
            <a:ext cx="573795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53" name="Shape 10">
            <a:extLst>
              <a:ext uri="{FF2B5EF4-FFF2-40B4-BE49-F238E27FC236}">
                <a16:creationId xmlns:a16="http://schemas.microsoft.com/office/drawing/2014/main" id="{AAD80CB9-2516-8643-891E-604B2B90574F}"/>
              </a:ext>
            </a:extLst>
          </p:cNvPr>
          <p:cNvSpPr/>
          <p:nvPr/>
        </p:nvSpPr>
        <p:spPr>
          <a:xfrm>
            <a:off x="8345375" y="2278212"/>
            <a:ext cx="528284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54" name="Shape 11">
            <a:extLst>
              <a:ext uri="{FF2B5EF4-FFF2-40B4-BE49-F238E27FC236}">
                <a16:creationId xmlns:a16="http://schemas.microsoft.com/office/drawing/2014/main" id="{F7B4E2A6-1B00-F542-A5F2-B3B61B85BAE8}"/>
              </a:ext>
            </a:extLst>
          </p:cNvPr>
          <p:cNvSpPr/>
          <p:nvPr/>
        </p:nvSpPr>
        <p:spPr>
          <a:xfrm>
            <a:off x="5065589" y="3315411"/>
            <a:ext cx="3808068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55" name="Shape 12">
            <a:extLst>
              <a:ext uri="{FF2B5EF4-FFF2-40B4-BE49-F238E27FC236}">
                <a16:creationId xmlns:a16="http://schemas.microsoft.com/office/drawing/2014/main" id="{5E6D29BE-659C-2044-B8E3-8FF7CCE0ABBC}"/>
              </a:ext>
            </a:extLst>
          </p:cNvPr>
          <p:cNvSpPr/>
          <p:nvPr/>
        </p:nvSpPr>
        <p:spPr>
          <a:xfrm>
            <a:off x="5737966" y="2278212"/>
            <a:ext cx="2353178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56" name="Shape 13">
            <a:extLst>
              <a:ext uri="{FF2B5EF4-FFF2-40B4-BE49-F238E27FC236}">
                <a16:creationId xmlns:a16="http://schemas.microsoft.com/office/drawing/2014/main" id="{96F56A45-AA6A-684A-B011-DB6735010D74}"/>
              </a:ext>
            </a:extLst>
          </p:cNvPr>
          <p:cNvSpPr/>
          <p:nvPr/>
        </p:nvSpPr>
        <p:spPr>
          <a:xfrm>
            <a:off x="4618213" y="2535344"/>
            <a:ext cx="1423058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57" name="Shape 14">
            <a:extLst>
              <a:ext uri="{FF2B5EF4-FFF2-40B4-BE49-F238E27FC236}">
                <a16:creationId xmlns:a16="http://schemas.microsoft.com/office/drawing/2014/main" id="{B714E882-B579-4A4E-9B2F-6CD010948416}"/>
              </a:ext>
            </a:extLst>
          </p:cNvPr>
          <p:cNvSpPr/>
          <p:nvPr/>
        </p:nvSpPr>
        <p:spPr>
          <a:xfrm>
            <a:off x="5664141" y="3572545"/>
            <a:ext cx="196911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58" name="Shape 15">
            <a:extLst>
              <a:ext uri="{FF2B5EF4-FFF2-40B4-BE49-F238E27FC236}">
                <a16:creationId xmlns:a16="http://schemas.microsoft.com/office/drawing/2014/main" id="{7E3BC140-998A-4741-8344-A8D8FA7B2818}"/>
              </a:ext>
            </a:extLst>
          </p:cNvPr>
          <p:cNvSpPr/>
          <p:nvPr/>
        </p:nvSpPr>
        <p:spPr>
          <a:xfrm>
            <a:off x="7406918" y="2790621"/>
            <a:ext cx="1036393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59" name="Shape 16">
            <a:extLst>
              <a:ext uri="{FF2B5EF4-FFF2-40B4-BE49-F238E27FC236}">
                <a16:creationId xmlns:a16="http://schemas.microsoft.com/office/drawing/2014/main" id="{E251A9D8-5C4D-7042-8B26-6A52BB94F462}"/>
              </a:ext>
            </a:extLst>
          </p:cNvPr>
          <p:cNvSpPr/>
          <p:nvPr/>
        </p:nvSpPr>
        <p:spPr>
          <a:xfrm>
            <a:off x="5521614" y="3817988"/>
            <a:ext cx="3352044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60" name="Shape 17">
            <a:extLst>
              <a:ext uri="{FF2B5EF4-FFF2-40B4-BE49-F238E27FC236}">
                <a16:creationId xmlns:a16="http://schemas.microsoft.com/office/drawing/2014/main" id="{0DD2A884-33D3-5846-B02B-33C1AC8620B3}"/>
              </a:ext>
            </a:extLst>
          </p:cNvPr>
          <p:cNvSpPr/>
          <p:nvPr/>
        </p:nvSpPr>
        <p:spPr>
          <a:xfrm>
            <a:off x="3625446" y="4867284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61" name="Shape 18">
            <a:extLst>
              <a:ext uri="{FF2B5EF4-FFF2-40B4-BE49-F238E27FC236}">
                <a16:creationId xmlns:a16="http://schemas.microsoft.com/office/drawing/2014/main" id="{426026ED-A8FB-B844-BD7F-BDD66D65674B}"/>
              </a:ext>
            </a:extLst>
          </p:cNvPr>
          <p:cNvSpPr/>
          <p:nvPr/>
        </p:nvSpPr>
        <p:spPr>
          <a:xfrm>
            <a:off x="3625445" y="5127338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62" name="Shape 19">
            <a:extLst>
              <a:ext uri="{FF2B5EF4-FFF2-40B4-BE49-F238E27FC236}">
                <a16:creationId xmlns:a16="http://schemas.microsoft.com/office/drawing/2014/main" id="{F03630EF-9FA0-D04A-BE0E-A6F9FF225385}"/>
              </a:ext>
            </a:extLst>
          </p:cNvPr>
          <p:cNvSpPr/>
          <p:nvPr/>
        </p:nvSpPr>
        <p:spPr>
          <a:xfrm>
            <a:off x="3625446" y="5641600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63" name="Shape 20">
            <a:extLst>
              <a:ext uri="{FF2B5EF4-FFF2-40B4-BE49-F238E27FC236}">
                <a16:creationId xmlns:a16="http://schemas.microsoft.com/office/drawing/2014/main" id="{C723BFBE-597C-C148-B4EE-0B351E625EBF}"/>
              </a:ext>
            </a:extLst>
          </p:cNvPr>
          <p:cNvSpPr/>
          <p:nvPr/>
        </p:nvSpPr>
        <p:spPr>
          <a:xfrm>
            <a:off x="7716639" y="4077900"/>
            <a:ext cx="1157019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64" name="Shape 21">
            <a:extLst>
              <a:ext uri="{FF2B5EF4-FFF2-40B4-BE49-F238E27FC236}">
                <a16:creationId xmlns:a16="http://schemas.microsoft.com/office/drawing/2014/main" id="{459828E7-2CC3-6F4D-BD52-9614E667051F}"/>
              </a:ext>
            </a:extLst>
          </p:cNvPr>
          <p:cNvSpPr/>
          <p:nvPr/>
        </p:nvSpPr>
        <p:spPr>
          <a:xfrm>
            <a:off x="3625446" y="5381547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65" name="Shape 22">
            <a:extLst>
              <a:ext uri="{FF2B5EF4-FFF2-40B4-BE49-F238E27FC236}">
                <a16:creationId xmlns:a16="http://schemas.microsoft.com/office/drawing/2014/main" id="{2B9C6CAC-98FE-994E-8916-59210B1EED82}"/>
              </a:ext>
            </a:extLst>
          </p:cNvPr>
          <p:cNvSpPr/>
          <p:nvPr/>
        </p:nvSpPr>
        <p:spPr>
          <a:xfrm>
            <a:off x="7206393" y="4351889"/>
            <a:ext cx="2748639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67" name="Shape 23">
            <a:extLst>
              <a:ext uri="{FF2B5EF4-FFF2-40B4-BE49-F238E27FC236}">
                <a16:creationId xmlns:a16="http://schemas.microsoft.com/office/drawing/2014/main" id="{15CFE7B0-3BE6-6142-B2B0-86013E67D546}"/>
              </a:ext>
            </a:extLst>
          </p:cNvPr>
          <p:cNvSpPr/>
          <p:nvPr/>
        </p:nvSpPr>
        <p:spPr>
          <a:xfrm>
            <a:off x="3625445" y="4610153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68" name="Shape 22">
            <a:extLst>
              <a:ext uri="{FF2B5EF4-FFF2-40B4-BE49-F238E27FC236}">
                <a16:creationId xmlns:a16="http://schemas.microsoft.com/office/drawing/2014/main" id="{CCB7AB80-8460-CC4A-9EBD-48F2B8D8DFB2}"/>
              </a:ext>
            </a:extLst>
          </p:cNvPr>
          <p:cNvSpPr/>
          <p:nvPr/>
        </p:nvSpPr>
        <p:spPr>
          <a:xfrm>
            <a:off x="3625446" y="5895809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633BFDEF-B38D-2940-A4EE-BA4BCBE37F69}"/>
              </a:ext>
            </a:extLst>
          </p:cNvPr>
          <p:cNvGrpSpPr/>
          <p:nvPr/>
        </p:nvGrpSpPr>
        <p:grpSpPr>
          <a:xfrm>
            <a:off x="8724078" y="1643489"/>
            <a:ext cx="1517680" cy="4572000"/>
            <a:chOff x="10201566" y="8271934"/>
            <a:chExt cx="1517680" cy="7158104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0962BB31-42E1-9D4E-8FCE-637F0A962BE5}"/>
                </a:ext>
              </a:extLst>
            </p:cNvPr>
            <p:cNvCxnSpPr/>
            <p:nvPr/>
          </p:nvCxnSpPr>
          <p:spPr>
            <a:xfrm>
              <a:off x="10201566" y="8271934"/>
              <a:ext cx="0" cy="7158104"/>
            </a:xfrm>
            <a:prstGeom prst="line">
              <a:avLst/>
            </a:prstGeom>
            <a:ln w="34925" cap="rnd"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>
              <a:outerShdw blurRad="40000" dist="20000" dir="5400000" rotWithShape="0">
                <a:schemeClr val="tx1"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Display 118">
              <a:extLst>
                <a:ext uri="{FF2B5EF4-FFF2-40B4-BE49-F238E27FC236}">
                  <a16:creationId xmlns:a16="http://schemas.microsoft.com/office/drawing/2014/main" id="{AEB49B0A-51CA-4848-9BF9-263285577847}"/>
                </a:ext>
              </a:extLst>
            </p:cNvPr>
            <p:cNvSpPr/>
            <p:nvPr/>
          </p:nvSpPr>
          <p:spPr>
            <a:xfrm>
              <a:off x="10214260" y="10145491"/>
              <a:ext cx="1504986" cy="979884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lIns="9144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fr-FR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JALON</a:t>
              </a:r>
            </a:p>
            <a:p>
              <a:pPr algn="ctr" rtl="0"/>
              <a:r>
                <a:rPr lang="fr-FR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27 mai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42CFE09-FD87-79F4-26C0-466915051209}"/>
              </a:ext>
            </a:extLst>
          </p:cNvPr>
          <p:cNvGrpSpPr/>
          <p:nvPr/>
        </p:nvGrpSpPr>
        <p:grpSpPr>
          <a:xfrm>
            <a:off x="3354432" y="1079307"/>
            <a:ext cx="6582622" cy="320040"/>
            <a:chOff x="1289050" y="0"/>
            <a:chExt cx="6508539" cy="320040"/>
          </a:xfrm>
        </p:grpSpPr>
        <p:sp>
          <p:nvSpPr>
            <p:cNvPr id="5" name="Rounded Rectangle 108">
              <a:extLst>
                <a:ext uri="{FF2B5EF4-FFF2-40B4-BE49-F238E27FC236}">
                  <a16:creationId xmlns:a16="http://schemas.microsoft.com/office/drawing/2014/main" id="{F398B0C3-D858-B40A-2160-1C4793D3F4CE}"/>
                </a:ext>
              </a:extLst>
            </p:cNvPr>
            <p:cNvSpPr/>
            <p:nvPr/>
          </p:nvSpPr>
          <p:spPr>
            <a:xfrm>
              <a:off x="6424083" y="0"/>
              <a:ext cx="457200" cy="320040"/>
            </a:xfrm>
            <a:prstGeom prst="roundRect">
              <a:avLst/>
            </a:prstGeom>
            <a:solidFill>
              <a:srgbClr val="C4F8F3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6" name="Rounded Rectangle 109">
              <a:extLst>
                <a:ext uri="{FF2B5EF4-FFF2-40B4-BE49-F238E27FC236}">
                  <a16:creationId xmlns:a16="http://schemas.microsoft.com/office/drawing/2014/main" id="{CCF9DA50-1463-7E6E-FC2B-D1C2923720E7}"/>
                </a:ext>
              </a:extLst>
            </p:cNvPr>
            <p:cNvSpPr/>
            <p:nvPr/>
          </p:nvSpPr>
          <p:spPr>
            <a:xfrm>
              <a:off x="3003550" y="0"/>
              <a:ext cx="452966" cy="320040"/>
            </a:xfrm>
            <a:prstGeom prst="roundRect">
              <a:avLst/>
            </a:prstGeom>
            <a:solidFill>
              <a:schemeClr val="accent4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7" name="Rounded Rectangle 110">
              <a:extLst>
                <a:ext uri="{FF2B5EF4-FFF2-40B4-BE49-F238E27FC236}">
                  <a16:creationId xmlns:a16="http://schemas.microsoft.com/office/drawing/2014/main" id="{283204D2-08FF-5BB4-6A3D-383C55EBFE1D}"/>
                </a:ext>
              </a:extLst>
            </p:cNvPr>
            <p:cNvSpPr/>
            <p:nvPr/>
          </p:nvSpPr>
          <p:spPr>
            <a:xfrm>
              <a:off x="4713816" y="0"/>
              <a:ext cx="452967" cy="320040"/>
            </a:xfrm>
            <a:prstGeom prst="roundRect">
              <a:avLst/>
            </a:prstGeom>
            <a:solidFill>
              <a:srgbClr val="ABD2FF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8" name="Rounded Rectangle 111">
              <a:extLst>
                <a:ext uri="{FF2B5EF4-FFF2-40B4-BE49-F238E27FC236}">
                  <a16:creationId xmlns:a16="http://schemas.microsoft.com/office/drawing/2014/main" id="{9BBD0484-C875-EA64-D53D-2AA70628BF78}"/>
                </a:ext>
              </a:extLst>
            </p:cNvPr>
            <p:cNvSpPr/>
            <p:nvPr/>
          </p:nvSpPr>
          <p:spPr>
            <a:xfrm>
              <a:off x="1289050" y="0"/>
              <a:ext cx="457200" cy="32004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9" name="TextBox 1">
              <a:extLst>
                <a:ext uri="{FF2B5EF4-FFF2-40B4-BE49-F238E27FC236}">
                  <a16:creationId xmlns:a16="http://schemas.microsoft.com/office/drawing/2014/main" id="{9521B88B-192C-2B7C-ED82-3D7EF2421CEA}"/>
                </a:ext>
              </a:extLst>
            </p:cNvPr>
            <p:cNvSpPr txBox="1"/>
            <p:nvPr/>
          </p:nvSpPr>
          <p:spPr>
            <a:xfrm>
              <a:off x="1771650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100" dirty="0">
                  <a:latin typeface="Century Gothic" panose="020B0502020202020204" pitchFamily="34" charset="0"/>
                </a:rPr>
                <a:t>FLUX 1</a:t>
              </a:r>
            </a:p>
          </p:txBody>
        </p:sp>
        <p:sp>
          <p:nvSpPr>
            <p:cNvPr id="10" name="TextBox 40">
              <a:extLst>
                <a:ext uri="{FF2B5EF4-FFF2-40B4-BE49-F238E27FC236}">
                  <a16:creationId xmlns:a16="http://schemas.microsoft.com/office/drawing/2014/main" id="{4536B0CD-F3DF-B5CB-8003-F8426333EC42}"/>
                </a:ext>
              </a:extLst>
            </p:cNvPr>
            <p:cNvSpPr txBox="1"/>
            <p:nvPr/>
          </p:nvSpPr>
          <p:spPr>
            <a:xfrm>
              <a:off x="69701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100">
                  <a:latin typeface="Century Gothic" panose="020B0502020202020204" pitchFamily="34" charset="0"/>
                </a:rPr>
                <a:t>FLUX 4</a:t>
              </a:r>
            </a:p>
          </p:txBody>
        </p:sp>
        <p:sp>
          <p:nvSpPr>
            <p:cNvPr id="11" name="TextBox 41">
              <a:extLst>
                <a:ext uri="{FF2B5EF4-FFF2-40B4-BE49-F238E27FC236}">
                  <a16:creationId xmlns:a16="http://schemas.microsoft.com/office/drawing/2014/main" id="{2CB5B44D-BD72-84E1-C4F1-D55B2A45DD0E}"/>
                </a:ext>
              </a:extLst>
            </p:cNvPr>
            <p:cNvSpPr txBox="1"/>
            <p:nvPr/>
          </p:nvSpPr>
          <p:spPr>
            <a:xfrm>
              <a:off x="35030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100">
                  <a:latin typeface="Century Gothic" panose="020B0502020202020204" pitchFamily="34" charset="0"/>
                </a:rPr>
                <a:t>FLUX 2</a:t>
              </a:r>
            </a:p>
          </p:txBody>
        </p:sp>
        <p:sp>
          <p:nvSpPr>
            <p:cNvPr id="12" name="TextBox 43">
              <a:extLst>
                <a:ext uri="{FF2B5EF4-FFF2-40B4-BE49-F238E27FC236}">
                  <a16:creationId xmlns:a16="http://schemas.microsoft.com/office/drawing/2014/main" id="{ADAE75F4-3391-12A6-A387-AF0500F58B80}"/>
                </a:ext>
              </a:extLst>
            </p:cNvPr>
            <p:cNvSpPr txBox="1"/>
            <p:nvPr/>
          </p:nvSpPr>
          <p:spPr>
            <a:xfrm>
              <a:off x="5234517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100">
                  <a:latin typeface="Century Gothic" panose="020B0502020202020204" pitchFamily="34" charset="0"/>
                </a:rPr>
                <a:t>FLUX 3</a:t>
              </a:r>
            </a:p>
          </p:txBody>
        </p:sp>
      </p:grpSp>
      <p:sp>
        <p:nvSpPr>
          <p:cNvPr id="13" name="TextBox 45">
            <a:extLst>
              <a:ext uri="{FF2B5EF4-FFF2-40B4-BE49-F238E27FC236}">
                <a16:creationId xmlns:a16="http://schemas.microsoft.com/office/drawing/2014/main" id="{DBD473DC-5B65-41E0-4525-AFDB2973202C}"/>
              </a:ext>
            </a:extLst>
          </p:cNvPr>
          <p:cNvSpPr txBox="1"/>
          <p:nvPr/>
        </p:nvSpPr>
        <p:spPr>
          <a:xfrm>
            <a:off x="1358284" y="1096492"/>
            <a:ext cx="1740024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400" dirty="0">
                <a:latin typeface="Century Gothic" panose="020B0502020202020204" pitchFamily="34" charset="0"/>
              </a:rPr>
              <a:t>LÉGENDE DE FLUX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FEUILLE DE ROUTE DE PRODUIT SCRUM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229100" y="6477000"/>
            <a:ext cx="751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FEUILLE DE ROUTE DE PRODUIT SCRUM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E2DC83-8454-9748-944C-CAD0373FC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722131"/>
              </p:ext>
            </p:extLst>
          </p:nvPr>
        </p:nvGraphicFramePr>
        <p:xfrm>
          <a:off x="221972" y="1537993"/>
          <a:ext cx="11767593" cy="4604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21">
                  <a:extLst>
                    <a:ext uri="{9D8B030D-6E8A-4147-A177-3AD203B41FA5}">
                      <a16:colId xmlns:a16="http://schemas.microsoft.com/office/drawing/2014/main" val="655174008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3799672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975312296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39156702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22560395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5174235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2631978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963892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7387677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547077787"/>
                    </a:ext>
                  </a:extLst>
                </a:gridCol>
                <a:gridCol w="539496">
                  <a:extLst>
                    <a:ext uri="{9D8B030D-6E8A-4147-A177-3AD203B41FA5}">
                      <a16:colId xmlns:a16="http://schemas.microsoft.com/office/drawing/2014/main" val="23607805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51688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5997674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077052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5967972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04757596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52272762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55966854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56326642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965671004"/>
                    </a:ext>
                  </a:extLst>
                </a:gridCol>
              </a:tblGrid>
              <a:tr h="29515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T3 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T1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T2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T3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  <a:latin typeface="Century Gothic" panose="020B0502020202020204" pitchFamily="34" charset="0"/>
                        </a:rPr>
                        <a:t>20XX —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55693"/>
                  </a:ext>
                </a:extLst>
              </a:tr>
              <a:tr h="41321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DÉC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JAN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FÉV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MARS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AVR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MAI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JUIN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OCT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DÉC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89089"/>
                  </a:ext>
                </a:extLst>
              </a:tr>
              <a:tr h="259735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EXPÉRIENCE UTILISATEUR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Maquette fonctionnelle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9877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Développement du guide de style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566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Conception des surfaces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5791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Modèles d’UX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8689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Conception des fonctionnalités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758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 d’UX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8314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sur site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7517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02746"/>
                  </a:ext>
                </a:extLst>
              </a:tr>
              <a:tr h="259735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fr-FR" sz="1000" u="none" strike="noStrike">
                          <a:effectLst/>
                          <a:latin typeface="Century Gothic" panose="020B0502020202020204" pitchFamily="34" charset="0"/>
                        </a:rPr>
                        <a:t>ASSURANCE QUALITÉ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Tests de prévisualisation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162884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Assurance qualité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87048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Métriques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5934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des écarts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451669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d’acceptation par l’utilisateur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5248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2251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34890"/>
                  </a:ext>
                </a:extLst>
              </a:tr>
            </a:tbl>
          </a:graphicData>
        </a:graphic>
      </p:graphicFrame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5413781-E14F-CB4D-B86D-8FB03D95B1EF}"/>
              </a:ext>
            </a:extLst>
          </p:cNvPr>
          <p:cNvGrpSpPr/>
          <p:nvPr/>
        </p:nvGrpSpPr>
        <p:grpSpPr>
          <a:xfrm>
            <a:off x="3354432" y="1079307"/>
            <a:ext cx="6582622" cy="320040"/>
            <a:chOff x="1289050" y="0"/>
            <a:chExt cx="6508539" cy="320040"/>
          </a:xfrm>
        </p:grpSpPr>
        <p:sp>
          <p:nvSpPr>
            <p:cNvPr id="109" name="Rounded Rectangle 108">
              <a:extLst>
                <a:ext uri="{FF2B5EF4-FFF2-40B4-BE49-F238E27FC236}">
                  <a16:creationId xmlns:a16="http://schemas.microsoft.com/office/drawing/2014/main" id="{31F90DC4-34A3-A145-AB1A-C09C97CCC7B2}"/>
                </a:ext>
              </a:extLst>
            </p:cNvPr>
            <p:cNvSpPr/>
            <p:nvPr/>
          </p:nvSpPr>
          <p:spPr>
            <a:xfrm>
              <a:off x="6424083" y="0"/>
              <a:ext cx="457200" cy="320040"/>
            </a:xfrm>
            <a:prstGeom prst="roundRect">
              <a:avLst/>
            </a:prstGeom>
            <a:solidFill>
              <a:srgbClr val="C4F8F3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0" name="Rounded Rectangle 109">
              <a:extLst>
                <a:ext uri="{FF2B5EF4-FFF2-40B4-BE49-F238E27FC236}">
                  <a16:creationId xmlns:a16="http://schemas.microsoft.com/office/drawing/2014/main" id="{9828DEEB-9DEC-BC41-BB04-0F725319529E}"/>
                </a:ext>
              </a:extLst>
            </p:cNvPr>
            <p:cNvSpPr/>
            <p:nvPr/>
          </p:nvSpPr>
          <p:spPr>
            <a:xfrm>
              <a:off x="3003550" y="0"/>
              <a:ext cx="452966" cy="320040"/>
            </a:xfrm>
            <a:prstGeom prst="roundRect">
              <a:avLst/>
            </a:prstGeom>
            <a:solidFill>
              <a:schemeClr val="accent4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1" name="Rounded Rectangle 110">
              <a:extLst>
                <a:ext uri="{FF2B5EF4-FFF2-40B4-BE49-F238E27FC236}">
                  <a16:creationId xmlns:a16="http://schemas.microsoft.com/office/drawing/2014/main" id="{6400F283-9CAE-C843-A704-B795FC8E055A}"/>
                </a:ext>
              </a:extLst>
            </p:cNvPr>
            <p:cNvSpPr/>
            <p:nvPr/>
          </p:nvSpPr>
          <p:spPr>
            <a:xfrm>
              <a:off x="4713816" y="0"/>
              <a:ext cx="452967" cy="320040"/>
            </a:xfrm>
            <a:prstGeom prst="roundRect">
              <a:avLst/>
            </a:prstGeom>
            <a:solidFill>
              <a:srgbClr val="ABD2FF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2" name="Rounded Rectangle 111">
              <a:extLst>
                <a:ext uri="{FF2B5EF4-FFF2-40B4-BE49-F238E27FC236}">
                  <a16:creationId xmlns:a16="http://schemas.microsoft.com/office/drawing/2014/main" id="{87DAD5A4-0BA0-1442-83D7-B152C5CF51A7}"/>
                </a:ext>
              </a:extLst>
            </p:cNvPr>
            <p:cNvSpPr/>
            <p:nvPr/>
          </p:nvSpPr>
          <p:spPr>
            <a:xfrm>
              <a:off x="1289050" y="0"/>
              <a:ext cx="457200" cy="32004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13" name="TextBox 1">
              <a:extLst>
                <a:ext uri="{FF2B5EF4-FFF2-40B4-BE49-F238E27FC236}">
                  <a16:creationId xmlns:a16="http://schemas.microsoft.com/office/drawing/2014/main" id="{FAB1ADFC-3521-9047-BEDB-1EFAA9534DFB}"/>
                </a:ext>
              </a:extLst>
            </p:cNvPr>
            <p:cNvSpPr txBox="1"/>
            <p:nvPr/>
          </p:nvSpPr>
          <p:spPr>
            <a:xfrm>
              <a:off x="1771650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100" dirty="0">
                  <a:latin typeface="Century Gothic" panose="020B0502020202020204" pitchFamily="34" charset="0"/>
                </a:rPr>
                <a:t>FLUX 1</a:t>
              </a:r>
            </a:p>
          </p:txBody>
        </p:sp>
        <p:sp>
          <p:nvSpPr>
            <p:cNvPr id="114" name="TextBox 40">
              <a:extLst>
                <a:ext uri="{FF2B5EF4-FFF2-40B4-BE49-F238E27FC236}">
                  <a16:creationId xmlns:a16="http://schemas.microsoft.com/office/drawing/2014/main" id="{B7B4AAB0-CEFF-8142-803B-B719C87FA0B7}"/>
                </a:ext>
              </a:extLst>
            </p:cNvPr>
            <p:cNvSpPr txBox="1"/>
            <p:nvPr/>
          </p:nvSpPr>
          <p:spPr>
            <a:xfrm>
              <a:off x="69701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100">
                  <a:latin typeface="Century Gothic" panose="020B0502020202020204" pitchFamily="34" charset="0"/>
                </a:rPr>
                <a:t>FLUX 4</a:t>
              </a:r>
            </a:p>
          </p:txBody>
        </p:sp>
        <p:sp>
          <p:nvSpPr>
            <p:cNvPr id="115" name="TextBox 41">
              <a:extLst>
                <a:ext uri="{FF2B5EF4-FFF2-40B4-BE49-F238E27FC236}">
                  <a16:creationId xmlns:a16="http://schemas.microsoft.com/office/drawing/2014/main" id="{7559C27F-7953-2C40-A6F0-B45DFEEFDAFB}"/>
                </a:ext>
              </a:extLst>
            </p:cNvPr>
            <p:cNvSpPr txBox="1"/>
            <p:nvPr/>
          </p:nvSpPr>
          <p:spPr>
            <a:xfrm>
              <a:off x="35030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100">
                  <a:latin typeface="Century Gothic" panose="020B0502020202020204" pitchFamily="34" charset="0"/>
                </a:rPr>
                <a:t>FLUX 2</a:t>
              </a:r>
            </a:p>
          </p:txBody>
        </p:sp>
        <p:sp>
          <p:nvSpPr>
            <p:cNvPr id="116" name="TextBox 43">
              <a:extLst>
                <a:ext uri="{FF2B5EF4-FFF2-40B4-BE49-F238E27FC236}">
                  <a16:creationId xmlns:a16="http://schemas.microsoft.com/office/drawing/2014/main" id="{64C944A2-3290-0341-90F8-2EC6ADD61718}"/>
                </a:ext>
              </a:extLst>
            </p:cNvPr>
            <p:cNvSpPr txBox="1"/>
            <p:nvPr/>
          </p:nvSpPr>
          <p:spPr>
            <a:xfrm>
              <a:off x="5234517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fr-FR" sz="1100">
                  <a:latin typeface="Century Gothic" panose="020B0502020202020204" pitchFamily="34" charset="0"/>
                </a:rPr>
                <a:t>FLUX 3</a:t>
              </a:r>
            </a:p>
          </p:txBody>
        </p:sp>
      </p:grpSp>
      <p:sp>
        <p:nvSpPr>
          <p:cNvPr id="108" name="TextBox 45">
            <a:extLst>
              <a:ext uri="{FF2B5EF4-FFF2-40B4-BE49-F238E27FC236}">
                <a16:creationId xmlns:a16="http://schemas.microsoft.com/office/drawing/2014/main" id="{99DD3121-0EE1-E943-858A-E82D2900DCA7}"/>
              </a:ext>
            </a:extLst>
          </p:cNvPr>
          <p:cNvSpPr txBox="1"/>
          <p:nvPr/>
        </p:nvSpPr>
        <p:spPr>
          <a:xfrm>
            <a:off x="1358284" y="1096492"/>
            <a:ext cx="1740024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1400" dirty="0">
                <a:latin typeface="Century Gothic" panose="020B0502020202020204" pitchFamily="34" charset="0"/>
              </a:rPr>
              <a:t>LÉGENDE DE FLUX</a:t>
            </a:r>
          </a:p>
        </p:txBody>
      </p:sp>
      <p:sp>
        <p:nvSpPr>
          <p:cNvPr id="70" name="Shape 17">
            <a:extLst>
              <a:ext uri="{FF2B5EF4-FFF2-40B4-BE49-F238E27FC236}">
                <a16:creationId xmlns:a16="http://schemas.microsoft.com/office/drawing/2014/main" id="{EC6A7902-9072-1142-B46F-17198A4D1B0C}"/>
              </a:ext>
            </a:extLst>
          </p:cNvPr>
          <p:cNvSpPr/>
          <p:nvPr/>
        </p:nvSpPr>
        <p:spPr>
          <a:xfrm>
            <a:off x="3635170" y="2538315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71" name="Shape 18">
            <a:extLst>
              <a:ext uri="{FF2B5EF4-FFF2-40B4-BE49-F238E27FC236}">
                <a16:creationId xmlns:a16="http://schemas.microsoft.com/office/drawing/2014/main" id="{91BEB173-B14C-154D-B16E-21A548D2D7D7}"/>
              </a:ext>
            </a:extLst>
          </p:cNvPr>
          <p:cNvSpPr/>
          <p:nvPr/>
        </p:nvSpPr>
        <p:spPr>
          <a:xfrm>
            <a:off x="3635170" y="2798368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72" name="Shape 19">
            <a:extLst>
              <a:ext uri="{FF2B5EF4-FFF2-40B4-BE49-F238E27FC236}">
                <a16:creationId xmlns:a16="http://schemas.microsoft.com/office/drawing/2014/main" id="{D63ADE92-07BF-6745-98A7-006E5C321AA5}"/>
              </a:ext>
            </a:extLst>
          </p:cNvPr>
          <p:cNvSpPr/>
          <p:nvPr/>
        </p:nvSpPr>
        <p:spPr>
          <a:xfrm>
            <a:off x="3635170" y="3312631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73" name="Shape 21">
            <a:extLst>
              <a:ext uri="{FF2B5EF4-FFF2-40B4-BE49-F238E27FC236}">
                <a16:creationId xmlns:a16="http://schemas.microsoft.com/office/drawing/2014/main" id="{05AB6692-C1F4-B24F-904B-7D192CD26E2D}"/>
              </a:ext>
            </a:extLst>
          </p:cNvPr>
          <p:cNvSpPr/>
          <p:nvPr/>
        </p:nvSpPr>
        <p:spPr>
          <a:xfrm>
            <a:off x="3635170" y="3052577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74" name="Shape 23">
            <a:extLst>
              <a:ext uri="{FF2B5EF4-FFF2-40B4-BE49-F238E27FC236}">
                <a16:creationId xmlns:a16="http://schemas.microsoft.com/office/drawing/2014/main" id="{99E5773D-5AA7-0642-A82D-C4ABDC605014}"/>
              </a:ext>
            </a:extLst>
          </p:cNvPr>
          <p:cNvSpPr/>
          <p:nvPr/>
        </p:nvSpPr>
        <p:spPr>
          <a:xfrm>
            <a:off x="3635170" y="2281184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75" name="Shape 22">
            <a:extLst>
              <a:ext uri="{FF2B5EF4-FFF2-40B4-BE49-F238E27FC236}">
                <a16:creationId xmlns:a16="http://schemas.microsoft.com/office/drawing/2014/main" id="{5B040849-91BA-4C47-92F8-E3942C6DAE8D}"/>
              </a:ext>
            </a:extLst>
          </p:cNvPr>
          <p:cNvSpPr/>
          <p:nvPr/>
        </p:nvSpPr>
        <p:spPr>
          <a:xfrm>
            <a:off x="3635170" y="3566840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76" name="Shape 17">
            <a:extLst>
              <a:ext uri="{FF2B5EF4-FFF2-40B4-BE49-F238E27FC236}">
                <a16:creationId xmlns:a16="http://schemas.microsoft.com/office/drawing/2014/main" id="{04C3B766-618D-D64B-9B41-4670D0321B4B}"/>
              </a:ext>
            </a:extLst>
          </p:cNvPr>
          <p:cNvSpPr/>
          <p:nvPr/>
        </p:nvSpPr>
        <p:spPr>
          <a:xfrm>
            <a:off x="3635170" y="4081102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77" name="Shape 18">
            <a:extLst>
              <a:ext uri="{FF2B5EF4-FFF2-40B4-BE49-F238E27FC236}">
                <a16:creationId xmlns:a16="http://schemas.microsoft.com/office/drawing/2014/main" id="{9D7FC776-E7FA-9F42-BDE7-954E471C0B32}"/>
              </a:ext>
            </a:extLst>
          </p:cNvPr>
          <p:cNvSpPr/>
          <p:nvPr/>
        </p:nvSpPr>
        <p:spPr>
          <a:xfrm>
            <a:off x="3644047" y="4341156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78" name="Shape 19">
            <a:extLst>
              <a:ext uri="{FF2B5EF4-FFF2-40B4-BE49-F238E27FC236}">
                <a16:creationId xmlns:a16="http://schemas.microsoft.com/office/drawing/2014/main" id="{927E48AE-B570-2141-9CC3-0ED5CF920BBD}"/>
              </a:ext>
            </a:extLst>
          </p:cNvPr>
          <p:cNvSpPr/>
          <p:nvPr/>
        </p:nvSpPr>
        <p:spPr>
          <a:xfrm>
            <a:off x="3644047" y="4873171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79" name="Shape 21">
            <a:extLst>
              <a:ext uri="{FF2B5EF4-FFF2-40B4-BE49-F238E27FC236}">
                <a16:creationId xmlns:a16="http://schemas.microsoft.com/office/drawing/2014/main" id="{3AA61EC1-5A8B-6049-8AF3-252521BE1972}"/>
              </a:ext>
            </a:extLst>
          </p:cNvPr>
          <p:cNvSpPr/>
          <p:nvPr/>
        </p:nvSpPr>
        <p:spPr>
          <a:xfrm>
            <a:off x="3644047" y="4595365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80" name="Shape 23">
            <a:extLst>
              <a:ext uri="{FF2B5EF4-FFF2-40B4-BE49-F238E27FC236}">
                <a16:creationId xmlns:a16="http://schemas.microsoft.com/office/drawing/2014/main" id="{E9FA7DA7-B522-1942-90D7-4059014EBB27}"/>
              </a:ext>
            </a:extLst>
          </p:cNvPr>
          <p:cNvSpPr/>
          <p:nvPr/>
        </p:nvSpPr>
        <p:spPr>
          <a:xfrm>
            <a:off x="3635170" y="3823971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81" name="Shape 22">
            <a:extLst>
              <a:ext uri="{FF2B5EF4-FFF2-40B4-BE49-F238E27FC236}">
                <a16:creationId xmlns:a16="http://schemas.microsoft.com/office/drawing/2014/main" id="{C63AECC4-C276-0841-92CE-63559CC6765D}"/>
              </a:ext>
            </a:extLst>
          </p:cNvPr>
          <p:cNvSpPr/>
          <p:nvPr/>
        </p:nvSpPr>
        <p:spPr>
          <a:xfrm>
            <a:off x="3644047" y="5127382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83" name="Shape 19">
            <a:extLst>
              <a:ext uri="{FF2B5EF4-FFF2-40B4-BE49-F238E27FC236}">
                <a16:creationId xmlns:a16="http://schemas.microsoft.com/office/drawing/2014/main" id="{1B88CAC1-F466-364C-AD33-93C37402552C}"/>
              </a:ext>
            </a:extLst>
          </p:cNvPr>
          <p:cNvSpPr/>
          <p:nvPr/>
        </p:nvSpPr>
        <p:spPr>
          <a:xfrm>
            <a:off x="3644047" y="5379210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84" name="Shape 22">
            <a:extLst>
              <a:ext uri="{FF2B5EF4-FFF2-40B4-BE49-F238E27FC236}">
                <a16:creationId xmlns:a16="http://schemas.microsoft.com/office/drawing/2014/main" id="{46F41D01-8820-9441-BBBA-18830EC4BB9D}"/>
              </a:ext>
            </a:extLst>
          </p:cNvPr>
          <p:cNvSpPr/>
          <p:nvPr/>
        </p:nvSpPr>
        <p:spPr>
          <a:xfrm>
            <a:off x="3644047" y="5651174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sp>
        <p:nvSpPr>
          <p:cNvPr id="85" name="Shape 23">
            <a:extLst>
              <a:ext uri="{FF2B5EF4-FFF2-40B4-BE49-F238E27FC236}">
                <a16:creationId xmlns:a16="http://schemas.microsoft.com/office/drawing/2014/main" id="{05F3D38A-1AAC-954D-A06C-72C9376C734D}"/>
              </a:ext>
            </a:extLst>
          </p:cNvPr>
          <p:cNvSpPr/>
          <p:nvPr/>
        </p:nvSpPr>
        <p:spPr>
          <a:xfrm>
            <a:off x="3644047" y="5899426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77E96E-FB05-28F7-E3E0-0081BC3253B6}"/>
              </a:ext>
            </a:extLst>
          </p:cNvPr>
          <p:cNvGrpSpPr/>
          <p:nvPr/>
        </p:nvGrpSpPr>
        <p:grpSpPr>
          <a:xfrm>
            <a:off x="8724078" y="1643489"/>
            <a:ext cx="1517680" cy="4572000"/>
            <a:chOff x="10201566" y="8271934"/>
            <a:chExt cx="1517680" cy="7158104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6FC992F-13AD-C3C3-F68C-A043483BA449}"/>
                </a:ext>
              </a:extLst>
            </p:cNvPr>
            <p:cNvCxnSpPr/>
            <p:nvPr/>
          </p:nvCxnSpPr>
          <p:spPr>
            <a:xfrm>
              <a:off x="10201566" y="8271934"/>
              <a:ext cx="0" cy="7158104"/>
            </a:xfrm>
            <a:prstGeom prst="line">
              <a:avLst/>
            </a:prstGeom>
            <a:ln w="34925" cap="rnd"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>
              <a:outerShdw blurRad="40000" dist="20000" dir="5400000" rotWithShape="0">
                <a:schemeClr val="tx1"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Display 118">
              <a:extLst>
                <a:ext uri="{FF2B5EF4-FFF2-40B4-BE49-F238E27FC236}">
                  <a16:creationId xmlns:a16="http://schemas.microsoft.com/office/drawing/2014/main" id="{84EE601C-0A93-AA87-559D-C9435F6F1194}"/>
                </a:ext>
              </a:extLst>
            </p:cNvPr>
            <p:cNvSpPr/>
            <p:nvPr/>
          </p:nvSpPr>
          <p:spPr>
            <a:xfrm>
              <a:off x="10214260" y="10145491"/>
              <a:ext cx="1504986" cy="979884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lIns="9144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fr-FR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JALON</a:t>
              </a:r>
            </a:p>
            <a:p>
              <a:pPr algn="ctr" rtl="0"/>
              <a:r>
                <a:rPr lang="fr-FR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27 mai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194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Saisir du texte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COMMENTAIRES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Scrum-Product-Roadmap-Template_PowerPoint" id="{CA023635-0FE3-D447-AE5F-B9A7899BC3F3}" vid="{D2EC3121-5B6E-CB43-98C4-78CDB5BFCB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IC-Scrum-Product-Roadmap-Template_PowerPoint</Template>
  <TotalTime>29</TotalTime>
  <Words>906</Words>
  <Application>Microsoft Office PowerPoint</Application>
  <PresentationFormat>Widescreen</PresentationFormat>
  <Paragraphs>682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5</cp:revision>
  <dcterms:created xsi:type="dcterms:W3CDTF">2021-07-12T17:22:22Z</dcterms:created>
  <dcterms:modified xsi:type="dcterms:W3CDTF">2024-10-18T09:04:54Z</dcterms:modified>
</cp:coreProperties>
</file>