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53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A58C"/>
    <a:srgbClr val="CBD6B5"/>
    <a:srgbClr val="EBD9B6"/>
    <a:srgbClr val="654105"/>
    <a:srgbClr val="7C5008"/>
    <a:srgbClr val="0098C6"/>
    <a:srgbClr val="02B9F0"/>
    <a:srgbClr val="D5A601"/>
    <a:srgbClr val="EDBA02"/>
    <a:srgbClr val="CBD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86447"/>
  </p:normalViewPr>
  <p:slideViewPr>
    <p:cSldViewPr snapToGrid="0" snapToObjects="1">
      <p:cViewPr varScale="1">
        <p:scale>
          <a:sx n="108" d="100"/>
          <a:sy n="108" d="100"/>
        </p:scale>
        <p:origin x="672" y="-6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2C6ABAFE-98A4-427F-9A41-358ACA93AD3A}"/>
    <pc:docChg chg="modSld">
      <pc:chgData name="Bess Dunlevy" userId="dd4b9a8537dbe9d0" providerId="LiveId" clId="{2C6ABAFE-98A4-427F-9A41-358ACA93AD3A}" dt="2024-02-03T17:37:08.588" v="0" actId="14100"/>
      <pc:docMkLst>
        <pc:docMk/>
      </pc:docMkLst>
      <pc:sldChg chg="modSp mod">
        <pc:chgData name="Bess Dunlevy" userId="dd4b9a8537dbe9d0" providerId="LiveId" clId="{2C6ABAFE-98A4-427F-9A41-358ACA93AD3A}" dt="2024-02-03T17:37:08.588" v="0" actId="14100"/>
        <pc:sldMkLst>
          <pc:docMk/>
          <pc:sldMk cId="1179924037" sldId="353"/>
        </pc:sldMkLst>
        <pc:spChg chg="mod">
          <ac:chgData name="Bess Dunlevy" userId="dd4b9a8537dbe9d0" providerId="LiveId" clId="{2C6ABAFE-98A4-427F-9A41-358ACA93AD3A}" dt="2024-02-03T17:37:08.588" v="0" actId="14100"/>
          <ac:spMkLst>
            <pc:docMk/>
            <pc:sldMk cId="1179924037" sldId="353"/>
            <ac:spMk id="39" creationId="{F34A0A78-D183-9B20-67A2-157B2FF5F81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r.smartsheet.com/try-it?trp=18036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ure géométrique blanche abstraite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7867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MODÈLE DE PRÉSENTATION D’ÉTUDE DE CAS À UNE SEULE DIAPOSITIVE POUR POWERPOINT - EXEMPLE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202D8FA-97A9-1F4C-B19E-615D761DF0CF}"/>
              </a:ext>
            </a:extLst>
          </p:cNvPr>
          <p:cNvSpPr txBox="1"/>
          <p:nvPr/>
        </p:nvSpPr>
        <p:spPr>
          <a:xfrm>
            <a:off x="178526" y="2334296"/>
            <a:ext cx="107762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ÉTUDE DE CAS CONCERNANT LES SOLUTIONS RE RECHARGE POUR VÉHICULES ÉLECTRIQUES DE POSITIVE CHARGE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A3371-9EA4-4C46-A817-F8A47B8962FF}"/>
              </a:ext>
            </a:extLst>
          </p:cNvPr>
          <p:cNvSpPr txBox="1"/>
          <p:nvPr/>
        </p:nvSpPr>
        <p:spPr>
          <a:xfrm>
            <a:off x="300447" y="4745902"/>
            <a:ext cx="81380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CRÉÉE PAR</a:t>
            </a:r>
          </a:p>
          <a:p>
            <a:pPr rtl="0"/>
            <a:r>
              <a:rPr lang="fr-FR" sz="1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Romy Bailey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rtl="0"/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Date de création : JJ/MM/AA</a:t>
            </a:r>
          </a:p>
          <a:p>
            <a:pPr rtl="0"/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202BE0-125A-1F80-6201-010A03696F86}"/>
              </a:ext>
            </a:extLst>
          </p:cNvPr>
          <p:cNvSpPr/>
          <p:nvPr/>
        </p:nvSpPr>
        <p:spPr>
          <a:xfrm>
            <a:off x="51955" y="6061626"/>
            <a:ext cx="2898461" cy="6032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8C8F67-B1B5-124F-C0FA-C47DA3094BA6}"/>
              </a:ext>
            </a:extLst>
          </p:cNvPr>
          <p:cNvSpPr/>
          <p:nvPr/>
        </p:nvSpPr>
        <p:spPr>
          <a:xfrm>
            <a:off x="3110345" y="6061625"/>
            <a:ext cx="2909563" cy="6032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D57DDE-C52A-283A-2486-0BFACD4825DF}"/>
              </a:ext>
            </a:extLst>
          </p:cNvPr>
          <p:cNvSpPr/>
          <p:nvPr/>
        </p:nvSpPr>
        <p:spPr>
          <a:xfrm>
            <a:off x="6172092" y="6053721"/>
            <a:ext cx="2895106" cy="6032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5CAA65-DA3E-2DCA-F282-52AEAB5C48CA}"/>
              </a:ext>
            </a:extLst>
          </p:cNvPr>
          <p:cNvSpPr/>
          <p:nvPr/>
        </p:nvSpPr>
        <p:spPr>
          <a:xfrm>
            <a:off x="9222077" y="6061626"/>
            <a:ext cx="2895106" cy="60328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7FAB0387-77E3-176C-866D-76AECCFAE8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425830" y="436307"/>
            <a:ext cx="2364316" cy="47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0" y="111009"/>
            <a:ext cx="1198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ÉTUDE DE CAS CONCERNANT POSITIVE CHARGE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7F3682-9C26-697A-6E6A-BA3FE0BC880C}"/>
              </a:ext>
            </a:extLst>
          </p:cNvPr>
          <p:cNvSpPr/>
          <p:nvPr/>
        </p:nvSpPr>
        <p:spPr>
          <a:xfrm>
            <a:off x="51955" y="1097870"/>
            <a:ext cx="2898461" cy="5559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F27C8A-597A-BE3D-4746-545BD24AE4C3}"/>
              </a:ext>
            </a:extLst>
          </p:cNvPr>
          <p:cNvSpPr/>
          <p:nvPr/>
        </p:nvSpPr>
        <p:spPr>
          <a:xfrm>
            <a:off x="3110346" y="1097870"/>
            <a:ext cx="2898461" cy="5559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355294-58BC-AE52-B839-41D5EC1D5689}"/>
              </a:ext>
            </a:extLst>
          </p:cNvPr>
          <p:cNvSpPr/>
          <p:nvPr/>
        </p:nvSpPr>
        <p:spPr>
          <a:xfrm>
            <a:off x="6168737" y="1097870"/>
            <a:ext cx="2898461" cy="55591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D4CA78-70EF-EB98-E2E4-9F0E69076CE8}"/>
              </a:ext>
            </a:extLst>
          </p:cNvPr>
          <p:cNvSpPr/>
          <p:nvPr/>
        </p:nvSpPr>
        <p:spPr>
          <a:xfrm>
            <a:off x="9227128" y="1097870"/>
            <a:ext cx="2898461" cy="555913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515C49-CE5A-57E8-FF2E-B32F9B9AF7E3}"/>
              </a:ext>
            </a:extLst>
          </p:cNvPr>
          <p:cNvSpPr txBox="1"/>
          <p:nvPr/>
        </p:nvSpPr>
        <p:spPr>
          <a:xfrm>
            <a:off x="1333566" y="1111673"/>
            <a:ext cx="1616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PROBLÈME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38457-70D6-997A-A2F5-2B3BEED4B6C3}"/>
              </a:ext>
            </a:extLst>
          </p:cNvPr>
          <p:cNvSpPr txBox="1"/>
          <p:nvPr/>
        </p:nvSpPr>
        <p:spPr>
          <a:xfrm>
            <a:off x="4492045" y="1107619"/>
            <a:ext cx="15167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fr-FR" sz="2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SOLUTION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33F1D6-A483-D23C-D4EC-85F867B07196}"/>
              </a:ext>
            </a:extLst>
          </p:cNvPr>
          <p:cNvSpPr txBox="1"/>
          <p:nvPr/>
        </p:nvSpPr>
        <p:spPr>
          <a:xfrm>
            <a:off x="7335634" y="1111308"/>
            <a:ext cx="17315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fr-FR" sz="2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APPROCHE</a:t>
            </a:r>
          </a:p>
        </p:txBody>
      </p:sp>
      <p:pic>
        <p:nvPicPr>
          <p:cNvPr id="12" name="Graphic 11" descr="Guillemets ouvrants avec remplissage uni">
            <a:extLst>
              <a:ext uri="{FF2B5EF4-FFF2-40B4-BE49-F238E27FC236}">
                <a16:creationId xmlns:a16="http://schemas.microsoft.com/office/drawing/2014/main" id="{F7E06076-F819-81CF-1B5F-2E70E20D0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0952303" y="526507"/>
            <a:ext cx="1442504" cy="144250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558B8C4-0BAA-B44C-B8BF-1BF14594C94E}"/>
              </a:ext>
            </a:extLst>
          </p:cNvPr>
          <p:cNvGrpSpPr/>
          <p:nvPr/>
        </p:nvGrpSpPr>
        <p:grpSpPr>
          <a:xfrm>
            <a:off x="51955" y="1101720"/>
            <a:ext cx="1242548" cy="430887"/>
            <a:chOff x="51955" y="1101720"/>
            <a:chExt cx="1242548" cy="430887"/>
          </a:xfrm>
        </p:grpSpPr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A18D6317-2893-277B-CA86-1B29789FC58E}"/>
                </a:ext>
              </a:extLst>
            </p:cNvPr>
            <p:cNvSpPr/>
            <p:nvPr/>
          </p:nvSpPr>
          <p:spPr>
            <a:xfrm>
              <a:off x="51955" y="110172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EA9994EE-18D1-3C5A-AE95-26124F4C0E71}"/>
                </a:ext>
              </a:extLst>
            </p:cNvPr>
            <p:cNvSpPr/>
            <p:nvPr/>
          </p:nvSpPr>
          <p:spPr>
            <a:xfrm>
              <a:off x="817384" y="110577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B4CAEC-66C4-0471-49F1-5F371F398CEA}"/>
              </a:ext>
            </a:extLst>
          </p:cNvPr>
          <p:cNvGrpSpPr/>
          <p:nvPr/>
        </p:nvGrpSpPr>
        <p:grpSpPr>
          <a:xfrm>
            <a:off x="3110346" y="1097870"/>
            <a:ext cx="1242548" cy="430887"/>
            <a:chOff x="3110346" y="1097870"/>
            <a:chExt cx="1242548" cy="430887"/>
          </a:xfrm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D2FC6CA2-4561-BE47-8927-DF52EEC65684}"/>
                </a:ext>
              </a:extLst>
            </p:cNvPr>
            <p:cNvSpPr/>
            <p:nvPr/>
          </p:nvSpPr>
          <p:spPr>
            <a:xfrm>
              <a:off x="3110346" y="109787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1F7D2EC1-E91B-AFA7-9388-617763DE38CB}"/>
                </a:ext>
              </a:extLst>
            </p:cNvPr>
            <p:cNvSpPr/>
            <p:nvPr/>
          </p:nvSpPr>
          <p:spPr>
            <a:xfrm>
              <a:off x="3875775" y="110192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685B26-9E75-7575-8564-385065BA38CB}"/>
              </a:ext>
            </a:extLst>
          </p:cNvPr>
          <p:cNvGrpSpPr/>
          <p:nvPr/>
        </p:nvGrpSpPr>
        <p:grpSpPr>
          <a:xfrm>
            <a:off x="6168737" y="1097869"/>
            <a:ext cx="1242548" cy="430887"/>
            <a:chOff x="51955" y="1101720"/>
            <a:chExt cx="1242548" cy="430887"/>
          </a:xfrm>
        </p:grpSpPr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5A8F5DAE-8AE6-54B0-B331-81A43204E393}"/>
                </a:ext>
              </a:extLst>
            </p:cNvPr>
            <p:cNvSpPr/>
            <p:nvPr/>
          </p:nvSpPr>
          <p:spPr>
            <a:xfrm>
              <a:off x="51955" y="110172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Arrow: Chevron 22">
              <a:extLst>
                <a:ext uri="{FF2B5EF4-FFF2-40B4-BE49-F238E27FC236}">
                  <a16:creationId xmlns:a16="http://schemas.microsoft.com/office/drawing/2014/main" id="{C14BE37F-E27B-BE10-E5DD-D64C9DA9F3FD}"/>
                </a:ext>
              </a:extLst>
            </p:cNvPr>
            <p:cNvSpPr/>
            <p:nvPr/>
          </p:nvSpPr>
          <p:spPr>
            <a:xfrm>
              <a:off x="817384" y="110577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ABB35BA-CCBE-6376-E11B-B9EA5E888BCD}"/>
              </a:ext>
            </a:extLst>
          </p:cNvPr>
          <p:cNvSpPr txBox="1"/>
          <p:nvPr/>
        </p:nvSpPr>
        <p:spPr>
          <a:xfrm>
            <a:off x="103741" y="2369855"/>
            <a:ext cx="27948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Dans les zones urbaines, l’absence de bornes de recharge pour véhicules électriques efficaces et accessibles freinait l’adoption de véhicules électriques, en particulier parmi les entreprises de logistique. 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D’après nos études, les infrastructures de recharge limitées entraînaient une diminution de 30 % de l’efficacité opérationnelle.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F752A5-2D3A-2BAD-5499-D85328A4959B}"/>
              </a:ext>
            </a:extLst>
          </p:cNvPr>
          <p:cNvSpPr txBox="1"/>
          <p:nvPr/>
        </p:nvSpPr>
        <p:spPr>
          <a:xfrm>
            <a:off x="3194154" y="2355646"/>
            <a:ext cx="279488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Positive Charge a introduit un réseau innovant de bornes de recharge haut débit et multipoints pour véhicules électriques. 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Ces bornes sont stratégiquement situées dans des centres logistiques clés afin d’optimiser l’accessibilité et de réduire les temps d’arrêt pour les flottes de véhicules électriques.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2ED50F-FA0D-F86A-D9ED-B433C25428CE}"/>
              </a:ext>
            </a:extLst>
          </p:cNvPr>
          <p:cNvSpPr txBox="1"/>
          <p:nvPr/>
        </p:nvSpPr>
        <p:spPr>
          <a:xfrm>
            <a:off x="6272311" y="2355646"/>
            <a:ext cx="2794887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Notre approche impliquait une analyse approfondie des itinéraires logistiques afin d’identifier les emplacements optimaux pour les bornes de recharge. Nous nous sommes associés à des entreprises locales pour déterminer l’emplacement optimal des bornes, en veillant à minimiser les perturbations. 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Notre équipe a également mis en œuvre un logiciel avancé favorisant une gestion transparente du planning de recharge, intégrant des données en temps réel pour optimiser l’utilisation.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EF841C-8692-6D89-8EC9-2ABA5034A78F}"/>
              </a:ext>
            </a:extLst>
          </p:cNvPr>
          <p:cNvSpPr txBox="1"/>
          <p:nvPr/>
        </p:nvSpPr>
        <p:spPr>
          <a:xfrm>
            <a:off x="9288607" y="2354049"/>
            <a:ext cx="28285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2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La révolution dans la logistique des véhicules électriques ne concerne pas uniquement les véhicules, mais aussi l’infrastructure de soutien.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0D6B1EE-95D0-9E71-998B-41540618B749}"/>
              </a:ext>
            </a:extLst>
          </p:cNvPr>
          <p:cNvSpPr/>
          <p:nvPr/>
        </p:nvSpPr>
        <p:spPr>
          <a:xfrm>
            <a:off x="51955" y="6061626"/>
            <a:ext cx="2898461" cy="6032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4E15EB8-F1E3-9FD0-E4D2-FE8A665BD4A8}"/>
              </a:ext>
            </a:extLst>
          </p:cNvPr>
          <p:cNvSpPr/>
          <p:nvPr/>
        </p:nvSpPr>
        <p:spPr>
          <a:xfrm>
            <a:off x="3110345" y="6061625"/>
            <a:ext cx="2909563" cy="6032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9B6DBD3-B993-CB7F-C2CC-0BC9108CE67B}"/>
              </a:ext>
            </a:extLst>
          </p:cNvPr>
          <p:cNvSpPr/>
          <p:nvPr/>
        </p:nvSpPr>
        <p:spPr>
          <a:xfrm>
            <a:off x="6172092" y="6053721"/>
            <a:ext cx="2895106" cy="6032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34A0A78-D183-9B20-67A2-157B2FF5F815}"/>
              </a:ext>
            </a:extLst>
          </p:cNvPr>
          <p:cNvSpPr/>
          <p:nvPr/>
        </p:nvSpPr>
        <p:spPr>
          <a:xfrm>
            <a:off x="9227127" y="6061626"/>
            <a:ext cx="2890055" cy="60328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 descr="Guillemets ouvrants avec remplissage uni">
            <a:extLst>
              <a:ext uri="{FF2B5EF4-FFF2-40B4-BE49-F238E27FC236}">
                <a16:creationId xmlns:a16="http://schemas.microsoft.com/office/drawing/2014/main" id="{70632719-3B1D-D20E-2D93-9A6E92A4F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67198" y="5760130"/>
            <a:ext cx="1442502" cy="144250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1220B46-C7C7-416D-E218-90B30C929E80}"/>
              </a:ext>
            </a:extLst>
          </p:cNvPr>
          <p:cNvSpPr txBox="1"/>
          <p:nvPr/>
        </p:nvSpPr>
        <p:spPr>
          <a:xfrm>
            <a:off x="9295335" y="3136801"/>
            <a:ext cx="27620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000" b="0" i="1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- Dre Emily </a:t>
            </a:r>
            <a:r>
              <a:rPr lang="fr-FR" sz="1000" b="0" i="1" u="none" strike="noStrike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Zhau</a:t>
            </a:r>
            <a:r>
              <a:rPr lang="fr-FR" sz="1000" b="0" i="1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, ingénieure principale en charge des transports, EV Innovations Inc.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19B81EC-4A6B-4457-CEC9-0ADC895B1E0F}"/>
              </a:ext>
            </a:extLst>
          </p:cNvPr>
          <p:cNvSpPr txBox="1"/>
          <p:nvPr/>
        </p:nvSpPr>
        <p:spPr>
          <a:xfrm>
            <a:off x="9355137" y="4233613"/>
            <a:ext cx="27620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2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Le réseau de Positive Charge a changé la donne en matière de logistique urbaine, réduisant le temps de recharge de notre flotte de 40 %.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DE7621D-955B-1D6B-992D-DFA2B9A36709}"/>
              </a:ext>
            </a:extLst>
          </p:cNvPr>
          <p:cNvSpPr txBox="1"/>
          <p:nvPr/>
        </p:nvSpPr>
        <p:spPr>
          <a:xfrm>
            <a:off x="9326213" y="5278898"/>
            <a:ext cx="27620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000" b="0" i="1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- Denis Vidal, gestionnaire de flotte, Efficient </a:t>
            </a:r>
            <a:r>
              <a:rPr lang="fr-FR" sz="1000" b="0" i="1" u="none" strike="noStrike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Logistic</a:t>
            </a:r>
            <a:r>
              <a:rPr lang="fr-FR" sz="1000" b="0" i="1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 Solutions</a:t>
            </a:r>
          </a:p>
        </p:txBody>
      </p:sp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993082"/>
              </p:ext>
            </p:extLst>
          </p:nvPr>
        </p:nvGraphicFramePr>
        <p:xfrm>
          <a:off x="787790" y="1050352"/>
          <a:ext cx="10540117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40117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EXCLUSION DE RESPONSABILITÉ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Tous les articles, modèles ou informations proposés par </a:t>
                      </a:r>
                      <a:r>
                        <a:rPr lang="fr-FR" sz="1600" b="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Smartsheet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sur le site web sont fournis à titre de référence uniquement. Bien que nous nous efforcions de maintenir l’information à jour et exacte, nous ne faisons aucune déclaration, ni n’offrons aucune garantie, de quelque nature que ce soit, expresse ou implicite, quant à l’exhaustivité, l’exactitude, la fiabilité, la pertinence ou la disponibilité du site Web, ou des informations, articles, modèles ou graphiques liés, contenus sur le site. Toute la confiance que vous accordez à ces informations relève de votre propre responsabilité, à vos propres risques.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167</TotalTime>
  <Words>407</Words>
  <Application>Microsoft Office PowerPoint</Application>
  <PresentationFormat>Widescreen</PresentationFormat>
  <Paragraphs>26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Ricky Nan</cp:lastModifiedBy>
  <cp:revision>20</cp:revision>
  <dcterms:created xsi:type="dcterms:W3CDTF">2022-05-22T18:55:25Z</dcterms:created>
  <dcterms:modified xsi:type="dcterms:W3CDTF">2024-10-15T03:02:19Z</dcterms:modified>
</cp:coreProperties>
</file>