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1" r:id="rId3"/>
    <p:sldId id="38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47" autoAdjust="0"/>
    <p:restoredTop sz="96058"/>
  </p:normalViewPr>
  <p:slideViewPr>
    <p:cSldViewPr snapToGrid="0" snapToObjects="1">
      <p:cViewPr varScale="1">
        <p:scale>
          <a:sx n="108" d="100"/>
          <a:sy n="108" d="100"/>
        </p:scale>
        <p:origin x="510"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12046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9/30/2024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smartsheet.com/try-it?trp=1803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pPr rtl="0"/>
            <a:r>
              <a:rPr lang="fr-FR" sz="3200" b="1">
                <a:solidFill>
                  <a:schemeClr val="tx1">
                    <a:lumMod val="65000"/>
                    <a:lumOff val="35000"/>
                  </a:schemeClr>
                </a:solidFill>
                <a:latin typeface="Century Gothic" panose="020B0502020202020204" pitchFamily="34" charset="0"/>
              </a:rPr>
              <a:t>MODÈLE DE RÉCAPITULATIF À UNE SEULE DIAPOSITIVE - EXEMPLE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725579" y="341085"/>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4875698" cy="5086905"/>
          </a:xfrm>
          <a:prstGeom prst="rect">
            <a:avLst/>
          </a:prstGeom>
          <a:noFill/>
        </p:spPr>
        <p:txBody>
          <a:bodyPr wrap="square" rtlCol="0">
            <a:spAutoFit/>
          </a:bodyPr>
          <a:lstStyle/>
          <a:p>
            <a:pPr rtl="0">
              <a:lnSpc>
                <a:spcPct val="120000"/>
              </a:lnSpc>
            </a:pPr>
            <a:r>
              <a:rPr lang="fr-FR"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Ce modèle de diapositive récapitulative représente un outil polyvalent permettant de communiquer de manière succincte les informations clés du projet dans une diapositive unique et visuellement attrayante. Vous pouvez saisir les informations sur votre projet dans le modèle vierge ou télécharger la version avec exemple de texte pour obtenir des conseils supplémentaires. Saisissez les détails utiles dans chaque section (aperçu de votre projet et étapes suivantes, par exemple). Le modèle permet aux utilisateurs d’insérer leurs propres texte, graphiques et données. Copiez votre diapositive terminée dans une présentation plus longue, ou utilisez-la seule comme complément visuel lors d’une présentation auprès des parties prenantes.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rtl="0"/>
              <a:r>
                <a:rPr lang="fr-FR" sz="2200" spc="300">
                  <a:latin typeface="Century Gothic" panose="020B0502020202020204" pitchFamily="34" charset="0"/>
                </a:rPr>
                <a:t>RÉCAPITULATIF</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8378"/>
            <a:ext cx="6620527" cy="372404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16294"/>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6806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7448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64190"/>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443924"/>
            <a:ext cx="2926080" cy="430887"/>
          </a:xfrm>
          <a:prstGeom prst="rect">
            <a:avLst/>
          </a:prstGeom>
          <a:solidFill>
            <a:schemeClr val="bg1"/>
          </a:solidFill>
        </p:spPr>
        <p:txBody>
          <a:bodyPr wrap="square" tIns="0" bIns="0" rtlCol="0" anchor="ctr" anchorCtr="0">
            <a:spAutoFit/>
          </a:bodyPr>
          <a:lstStyle/>
          <a:p>
            <a:pPr rtl="0"/>
            <a:r>
              <a:rPr lang="fr-F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Partenariats et déploiement dans les établissements</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fr-FR" sz="2200" spc="300">
                  <a:latin typeface="Century Gothic" panose="020B0502020202020204" pitchFamily="34" charset="0"/>
                </a:rPr>
                <a:t>RÉCAPITULATIF</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781507" cy="1246495"/>
          </a:xfrm>
          <a:prstGeom prst="rect">
            <a:avLst/>
          </a:prstGeom>
          <a:noFill/>
        </p:spPr>
        <p:txBody>
          <a:bodyPr wrap="square" rtlCol="0">
            <a:spAutoFit/>
          </a:bodyPr>
          <a:lstStyle/>
          <a:p>
            <a:pPr rtl="0"/>
            <a:r>
              <a:rPr lang="fr-FR" sz="15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Nous améliorons la littératie numérique des collégiens grâce à nos modules d’apprentissage interactifs et aux technologies de pointe utilisées au sein des salles de classe.</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3042966"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dirty="0">
                <a:solidFill>
                  <a:schemeClr val="tx1"/>
                </a:solidFill>
                <a:latin typeface="Courier" pitchFamily="2" charset="0"/>
                <a:cs typeface="Times New Roman" panose="02020603050405020304" pitchFamily="18" charset="0"/>
              </a:rPr>
              <a:t>Présentation</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8247365" cy="553998"/>
          </a:xfrm>
          <a:prstGeom prst="rect">
            <a:avLst/>
          </a:prstGeom>
          <a:noFill/>
        </p:spPr>
        <p:txBody>
          <a:bodyPr wrap="square" rtlCol="0">
            <a:spAutoFit/>
          </a:bodyPr>
          <a:lstStyle/>
          <a:p>
            <a:pPr rtl="0"/>
            <a:r>
              <a:rPr lang="fr-FR" sz="1500" dirty="0">
                <a:solidFill>
                  <a:schemeClr val="bg1"/>
                </a:solidFill>
                <a:latin typeface="Courier" pitchFamily="2" charset="0"/>
              </a:rPr>
              <a:t>Contactez-nous pour savoir comment vous pouvez contribuer au </a:t>
            </a:r>
            <a:br>
              <a:rPr lang="en-US" sz="1500" dirty="0">
                <a:solidFill>
                  <a:schemeClr val="bg1"/>
                </a:solidFill>
                <a:latin typeface="Courier" pitchFamily="2" charset="0"/>
              </a:rPr>
            </a:br>
            <a:r>
              <a:rPr lang="fr-FR" sz="1500" dirty="0">
                <a:solidFill>
                  <a:schemeClr val="accent4"/>
                </a:solidFill>
                <a:latin typeface="Courier" pitchFamily="2" charset="0"/>
              </a:rPr>
              <a:t>programme des futurs boursiers</a:t>
            </a:r>
            <a:r>
              <a:rPr lang="fr-FR" sz="1500" dirty="0">
                <a:solidFill>
                  <a:schemeClr val="bg1"/>
                </a:solidFill>
                <a:latin typeface="Courier" pitchFamily="2" charset="0"/>
              </a:rPr>
              <a:t> et façonner l’avenir de l’éducation.</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2086725"/>
          </a:xfrm>
          <a:prstGeom prst="rect">
            <a:avLst/>
          </a:prstGeom>
          <a:noFill/>
        </p:spPr>
        <p:txBody>
          <a:bodyPr wrap="square" rtlCol="0">
            <a:spAutoFit/>
          </a:bodyPr>
          <a:lstStyle/>
          <a:p>
            <a:pPr marL="228600" indent="-228600" rtl="0">
              <a:lnSpc>
                <a:spcPct val="90000"/>
              </a:lnSpc>
              <a:buClr>
                <a:schemeClr val="bg1"/>
              </a:buClr>
              <a:buSzPct val="120000"/>
              <a:buFont typeface="Arial" panose="020B0604020202020204" pitchFamily="34" charset="0"/>
              <a:buChar char="•"/>
            </a:pPr>
            <a:r>
              <a:rPr lang="fr-FR" sz="1600" dirty="0">
                <a:solidFill>
                  <a:srgbClr val="000000"/>
                </a:solidFill>
                <a:effectLst/>
                <a:latin typeface="Courier" pitchFamily="2" charset="0"/>
                <a:ea typeface="Calibri" panose="020F0502020204030204" pitchFamily="34" charset="0"/>
                <a:cs typeface="Times New Roman" panose="02020603050405020304" pitchFamily="18" charset="0"/>
              </a:rPr>
              <a:t>Partenariat avec plus de 50 établissements à travers le pays</a:t>
            </a:r>
          </a:p>
          <a:p>
            <a:pPr marL="228600" indent="-228600" rtl="0">
              <a:lnSpc>
                <a:spcPct val="90000"/>
              </a:lnSpc>
              <a:buClr>
                <a:schemeClr val="bg1"/>
              </a:buClr>
              <a:buSzPct val="120000"/>
              <a:buFont typeface="Arial" panose="020B0604020202020204" pitchFamily="34" charset="0"/>
              <a:buChar char="•"/>
            </a:pPr>
            <a:r>
              <a:rPr lang="fr-FR" sz="1600" dirty="0">
                <a:solidFill>
                  <a:srgbClr val="000000"/>
                </a:solidFill>
                <a:effectLst/>
                <a:latin typeface="Courier" pitchFamily="2" charset="0"/>
                <a:ea typeface="Calibri" panose="020F0502020204030204" pitchFamily="34" charset="0"/>
                <a:cs typeface="Times New Roman" panose="02020603050405020304" pitchFamily="18" charset="0"/>
              </a:rPr>
              <a:t>Amélioration des scores de littératie numérique de 30 % en moyenne</a:t>
            </a:r>
          </a:p>
          <a:p>
            <a:pPr marL="228600" indent="-228600" rtl="0">
              <a:lnSpc>
                <a:spcPct val="90000"/>
              </a:lnSpc>
              <a:buClr>
                <a:schemeClr val="bg1"/>
              </a:buClr>
              <a:buSzPct val="120000"/>
              <a:buFont typeface="Arial" panose="020B0604020202020204" pitchFamily="34" charset="0"/>
              <a:buChar char="•"/>
            </a:pPr>
            <a:r>
              <a:rPr lang="fr-FR" sz="1600" dirty="0">
                <a:solidFill>
                  <a:srgbClr val="000000"/>
                </a:solidFill>
                <a:effectLst/>
                <a:latin typeface="Courier" pitchFamily="2" charset="0"/>
                <a:ea typeface="Calibri" panose="020F0502020204030204" pitchFamily="34" charset="0"/>
                <a:cs typeface="Times New Roman" panose="02020603050405020304" pitchFamily="18" charset="0"/>
              </a:rPr>
              <a:t>Modules d’apprentissage personnalisés pour chaque niveau</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327218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dirty="0">
                <a:solidFill>
                  <a:schemeClr val="tx1"/>
                </a:solidFill>
                <a:latin typeface="Courier" pitchFamily="2" charset="0"/>
                <a:cs typeface="Times New Roman" panose="02020603050405020304" pitchFamily="18" charset="0"/>
              </a:rPr>
              <a:t>Éléments importants</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37067"/>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a:solidFill>
                  <a:schemeClr val="tx1"/>
                </a:solidFill>
                <a:latin typeface="Courier" pitchFamily="2" charset="0"/>
                <a:cs typeface="Times New Roman" panose="02020603050405020304" pitchFamily="18" charset="0"/>
              </a:rPr>
              <a:t>Statut actuel</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53979"/>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54237"/>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16445"/>
            <a:ext cx="1410525" cy="307777"/>
          </a:xfrm>
          <a:prstGeom prst="rect">
            <a:avLst/>
          </a:prstGeom>
          <a:noFill/>
        </p:spPr>
        <p:txBody>
          <a:bodyPr wrap="square" rtlCol="0">
            <a:spAutoFit/>
          </a:bodyPr>
          <a:lstStyle/>
          <a:p>
            <a:pPr algn="ctr" rtl="0"/>
            <a:r>
              <a:rPr lang="fr-FR" sz="14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19308"/>
            <a:ext cx="2865084" cy="215444"/>
          </a:xfrm>
          <a:prstGeom prst="rect">
            <a:avLst/>
          </a:prstGeom>
          <a:solidFill>
            <a:schemeClr val="bg1"/>
          </a:solidFill>
        </p:spPr>
        <p:txBody>
          <a:bodyPr wrap="square" tIns="0" bIns="0" rtlCol="0" anchor="ctr" anchorCtr="0">
            <a:spAutoFit/>
          </a:bodyPr>
          <a:lstStyle/>
          <a:p>
            <a:pPr rtl="0"/>
            <a:r>
              <a:rPr lang="fr-F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Développement et tests pilotes</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14288"/>
            <a:ext cx="1410525" cy="307777"/>
          </a:xfrm>
          <a:prstGeom prst="rect">
            <a:avLst/>
          </a:prstGeom>
          <a:noFill/>
        </p:spPr>
        <p:txBody>
          <a:bodyPr wrap="square" rtlCol="0">
            <a:spAutoFit/>
          </a:bodyPr>
          <a:lstStyle/>
          <a:p>
            <a:pPr algn="ctr" rtl="0"/>
            <a:r>
              <a:rPr lang="fr-FR" sz="14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16445"/>
            <a:ext cx="1410525" cy="307777"/>
          </a:xfrm>
          <a:prstGeom prst="rect">
            <a:avLst/>
          </a:prstGeom>
          <a:noFill/>
        </p:spPr>
        <p:txBody>
          <a:bodyPr wrap="square" rtlCol="0">
            <a:spAutoFit/>
          </a:bodyPr>
          <a:lstStyle/>
          <a:p>
            <a:pPr algn="ctr" rtl="0"/>
            <a:r>
              <a:rPr lang="fr-FR" sz="14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9894948" y="667592"/>
            <a:ext cx="1991285" cy="502920"/>
          </a:xfrm>
          <a:prstGeom prst="rect">
            <a:avLst/>
          </a:prstGeom>
          <a:solidFill>
            <a:schemeClr val="bg1"/>
          </a:solidFill>
        </p:spPr>
        <p:txBody>
          <a:bodyPr wrap="square" tIns="0" bIns="0" rtlCol="0" anchor="ctr" anchorCtr="0">
            <a:spAutoFit/>
          </a:bodyPr>
          <a:lstStyle/>
          <a:p>
            <a:pPr rtl="0"/>
            <a:r>
              <a:rPr lang="fr-F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Évaluation et expansion continues</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a:solidFill>
                  <a:schemeClr val="tx1"/>
                </a:solidFill>
                <a:latin typeface="Courier" pitchFamily="2" charset="0"/>
                <a:cs typeface="Times New Roman" panose="02020603050405020304" pitchFamily="18" charset="0"/>
              </a:rPr>
              <a:t>Défis et solutions</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19018"/>
            <a:ext cx="7722113" cy="892552"/>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fr-F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Étendre le programme à 25 établissements supplémentaires d’ici la prochaine année scolaire.</a:t>
            </a:r>
          </a:p>
          <a:p>
            <a:pPr marL="228600" indent="-228600" rtl="0">
              <a:spcAft>
                <a:spcPts val="600"/>
              </a:spcAft>
              <a:buClr>
                <a:srgbClr val="F59C00"/>
              </a:buClr>
              <a:buSzPct val="120000"/>
              <a:buFont typeface="Arial" panose="020B0604020202020204" pitchFamily="34" charset="0"/>
              <a:buChar char="•"/>
            </a:pPr>
            <a:r>
              <a:rPr lang="fr-F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Lancer une plateforme interactive en ligne favorisant l’apprentissage à distance.</a:t>
            </a:r>
          </a:p>
          <a:p>
            <a:pPr marL="228600" indent="-228600" rtl="0">
              <a:spcAft>
                <a:spcPts val="600"/>
              </a:spcAft>
              <a:buClr>
                <a:srgbClr val="F59C00"/>
              </a:buClr>
              <a:buSzPct val="120000"/>
              <a:buFont typeface="Arial" panose="020B0604020202020204" pitchFamily="34" charset="0"/>
              <a:buChar char="•"/>
            </a:pPr>
            <a:r>
              <a:rPr lang="fr-F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Mettre en œuvre le programme dans tous les collèges du pays.</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dirty="0">
                <a:solidFill>
                  <a:schemeClr val="tx1"/>
                </a:solidFill>
                <a:latin typeface="Courier" pitchFamily="2" charset="0"/>
                <a:cs typeface="Times New Roman" panose="02020603050405020304" pitchFamily="18" charset="0"/>
              </a:rPr>
              <a:t>Étapes suivantes</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ourier" pitchFamily="2" charset="0"/>
                <a:cs typeface="Times New Roman" panose="02020603050405020304" pitchFamily="18" charset="0"/>
              </a:rPr>
              <a:t>Défi</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ourier" pitchFamily="2" charset="0"/>
                <a:cs typeface="Times New Roman" panose="02020603050405020304" pitchFamily="18" charset="0"/>
              </a:rPr>
              <a:t>Solution</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entury Gothic" panose="020B0502020202020204" pitchFamily="34" charset="0"/>
                <a:cs typeface="Times New Roman" panose="02020603050405020304" pitchFamily="18" charset="0"/>
              </a:rPr>
              <a:t>Adaptation du matériel pédagogique à divers besoins d’apprentissage.</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entury Gothic" panose="020B0502020202020204" pitchFamily="34" charset="0"/>
                <a:cs typeface="Times New Roman" panose="02020603050405020304" pitchFamily="18" charset="0"/>
              </a:rPr>
              <a:t>Collaboration avec des experts en éducation pour personnaliser le contenu.</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ourier" pitchFamily="2" charset="0"/>
                <a:cs typeface="Times New Roman" panose="02020603050405020304" pitchFamily="18" charset="0"/>
              </a:rPr>
              <a:t>Défi</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ourier" pitchFamily="2" charset="0"/>
                <a:cs typeface="Times New Roman" panose="02020603050405020304" pitchFamily="18" charset="0"/>
              </a:rPr>
              <a:t>Solution</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entury Gothic" panose="020B0502020202020204" pitchFamily="34" charset="0"/>
                <a:cs typeface="Times New Roman" panose="02020603050405020304" pitchFamily="18" charset="0"/>
              </a:rPr>
              <a:t>Accès garanti à la technologie dans les établissements défavorisés.</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entury Gothic" panose="020B0502020202020204" pitchFamily="34" charset="0"/>
                <a:cs typeface="Times New Roman" panose="02020603050405020304" pitchFamily="18" charset="0"/>
              </a:rPr>
              <a:t>Mise en place de sponsorings pour obtenir des subventions technologiques dans les zones à faible revenu.</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119030"/>
            <a:ext cx="403316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lnSpc>
                <a:spcPct val="80000"/>
              </a:lnSpc>
            </a:pPr>
            <a:r>
              <a:rPr lang="fr-FR" sz="3200" dirty="0">
                <a:solidFill>
                  <a:schemeClr val="tx1"/>
                </a:solidFill>
                <a:latin typeface="Courier" pitchFamily="2" charset="0"/>
                <a:cs typeface="Times New Roman" panose="02020603050405020304" pitchFamily="18" charset="0"/>
              </a:rPr>
              <a:t>Programme destiné aux futurs boursiers</a:t>
            </a:r>
          </a:p>
        </p:txBody>
      </p:sp>
      <p:sp>
        <p:nvSpPr>
          <p:cNvPr id="3" name="Rectangle 2">
            <a:extLst>
              <a:ext uri="{FF2B5EF4-FFF2-40B4-BE49-F238E27FC236}">
                <a16:creationId xmlns:a16="http://schemas.microsoft.com/office/drawing/2014/main" id="{3144393A-924F-DD4B-C3E1-E8A9AEFB07B8}"/>
              </a:ext>
            </a:extLst>
          </p:cNvPr>
          <p:cNvSpPr/>
          <p:nvPr/>
        </p:nvSpPr>
        <p:spPr>
          <a:xfrm>
            <a:off x="9933216" y="17757"/>
            <a:ext cx="2077451" cy="5009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fr-FR" sz="3600" dirty="0">
                <a:solidFill>
                  <a:schemeClr val="tx1"/>
                </a:solidFill>
                <a:latin typeface="Courier" pitchFamily="2" charset="0"/>
                <a:cs typeface="Times New Roman" panose="02020603050405020304" pitchFamily="18" charset="0"/>
              </a:rPr>
              <a:t>EXEMPLE</a:t>
            </a:r>
          </a:p>
        </p:txBody>
      </p:sp>
    </p:spTree>
    <p:extLst>
      <p:ext uri="{BB962C8B-B14F-4D97-AF65-F5344CB8AC3E}">
        <p14:creationId xmlns:p14="http://schemas.microsoft.com/office/powerpoint/2010/main" val="422718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63220"/>
            <a:ext cx="2926080" cy="274320"/>
          </a:xfrm>
          <a:prstGeom prst="rect">
            <a:avLst/>
          </a:prstGeom>
          <a:solidFill>
            <a:schemeClr val="bg1"/>
          </a:solidFill>
        </p:spPr>
        <p:txBody>
          <a:bodyPr wrap="square" tIns="0" bIns="0" rtlCol="0" anchor="ctr" anchorCtr="0">
            <a:spAutoFit/>
          </a:bodyPr>
          <a:lstStyle/>
          <a:p>
            <a:pPr rtl="0"/>
            <a:r>
              <a:rPr lang="fr-F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fr-FR" sz="2200" spc="300">
                  <a:latin typeface="Century Gothic" panose="020B0502020202020204" pitchFamily="34" charset="0"/>
                </a:rPr>
                <a:t>RÉCAPITULATIF</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53998"/>
          </a:xfrm>
          <a:prstGeom prst="rect">
            <a:avLst/>
          </a:prstGeom>
          <a:noFill/>
        </p:spPr>
        <p:txBody>
          <a:bodyPr wrap="square" rtlCol="0">
            <a:spAutoFit/>
          </a:bodyPr>
          <a:lstStyle/>
          <a:p>
            <a:pPr rtl="0"/>
            <a:r>
              <a:rPr lang="fr-FR" sz="15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Fournissez une brève introduction au sujet ou au projet.</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3042966"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dirty="0">
                <a:solidFill>
                  <a:schemeClr val="tx1"/>
                </a:solidFill>
                <a:latin typeface="Courier" pitchFamily="2" charset="0"/>
                <a:cs typeface="Times New Roman" panose="02020603050405020304" pitchFamily="18" charset="0"/>
              </a:rPr>
              <a:t>Présentation</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pPr rtl="0"/>
            <a:r>
              <a:rPr lang="fr-FR" sz="1600">
                <a:solidFill>
                  <a:schemeClr val="bg1"/>
                </a:solidFill>
                <a:latin typeface="Courier" pitchFamily="2" charset="0"/>
              </a:rPr>
              <a:t>Rédigez votre appel à l’action.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569660"/>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fr-FR" sz="1600">
                <a:solidFill>
                  <a:srgbClr val="000000"/>
                </a:solidFill>
                <a:effectLst/>
                <a:latin typeface="Courier" pitchFamily="2" charset="0"/>
                <a:ea typeface="Calibri" panose="020F0502020204030204" pitchFamily="34" charset="0"/>
                <a:cs typeface="Times New Roman" panose="02020603050405020304" pitchFamily="18" charset="0"/>
              </a:rPr>
              <a:t>Incluez des listes à puces pour mettre en évidence les réalisations et arguments de vente principaux, ou insérez un graphique ou un diagramme dynamique pour présenter des données importantes.</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2" y="3639023"/>
            <a:ext cx="3518963"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dirty="0">
                <a:solidFill>
                  <a:schemeClr val="tx1"/>
                </a:solidFill>
                <a:latin typeface="Courier" pitchFamily="2" charset="0"/>
                <a:cs typeface="Times New Roman" panose="02020603050405020304" pitchFamily="18" charset="0"/>
              </a:rPr>
              <a:t>Éléments importants</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a:solidFill>
                  <a:schemeClr val="tx1"/>
                </a:solidFill>
                <a:latin typeface="Courier" pitchFamily="2" charset="0"/>
                <a:cs typeface="Times New Roman" panose="02020603050405020304" pitchFamily="18" charset="0"/>
              </a:rPr>
              <a:t>Statut actuel</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307777"/>
          </a:xfrm>
          <a:prstGeom prst="rect">
            <a:avLst/>
          </a:prstGeom>
          <a:noFill/>
        </p:spPr>
        <p:txBody>
          <a:bodyPr wrap="square" rtlCol="0">
            <a:spAutoFit/>
          </a:bodyPr>
          <a:lstStyle/>
          <a:p>
            <a:pPr algn="ctr" rtl="0"/>
            <a:r>
              <a:rPr lang="fr-FR" sz="14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30883"/>
            <a:ext cx="2834640" cy="274320"/>
          </a:xfrm>
          <a:prstGeom prst="rect">
            <a:avLst/>
          </a:prstGeom>
          <a:solidFill>
            <a:schemeClr val="bg1"/>
          </a:solidFill>
        </p:spPr>
        <p:txBody>
          <a:bodyPr wrap="square" tIns="0" bIns="0" rtlCol="0" anchor="ctr" anchorCtr="0">
            <a:spAutoFit/>
          </a:bodyPr>
          <a:lstStyle/>
          <a:p>
            <a:pPr rtl="0"/>
            <a:r>
              <a:rPr lang="fr-F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307777"/>
          </a:xfrm>
          <a:prstGeom prst="rect">
            <a:avLst/>
          </a:prstGeom>
          <a:noFill/>
        </p:spPr>
        <p:txBody>
          <a:bodyPr wrap="square" rtlCol="0">
            <a:spAutoFit/>
          </a:bodyPr>
          <a:lstStyle/>
          <a:p>
            <a:pPr algn="ctr" rtl="0"/>
            <a:r>
              <a:rPr lang="fr-FR" sz="14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307777"/>
          </a:xfrm>
          <a:prstGeom prst="rect">
            <a:avLst/>
          </a:prstGeom>
          <a:noFill/>
        </p:spPr>
        <p:txBody>
          <a:bodyPr wrap="square" rtlCol="0">
            <a:spAutoFit/>
          </a:bodyPr>
          <a:lstStyle/>
          <a:p>
            <a:pPr algn="ctr" rtl="0"/>
            <a:r>
              <a:rPr lang="fr-FR" sz="14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30883"/>
            <a:ext cx="3085118" cy="274320"/>
          </a:xfrm>
          <a:prstGeom prst="rect">
            <a:avLst/>
          </a:prstGeom>
          <a:solidFill>
            <a:schemeClr val="bg1"/>
          </a:solidFill>
        </p:spPr>
        <p:txBody>
          <a:bodyPr wrap="square" tIns="0" bIns="0" rtlCol="0" anchor="ctr" anchorCtr="0">
            <a:spAutoFit/>
          </a:bodyPr>
          <a:lstStyle/>
          <a:p>
            <a:pPr rtl="0"/>
            <a:r>
              <a:rPr lang="fr-F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a:solidFill>
                  <a:schemeClr val="tx1"/>
                </a:solidFill>
                <a:latin typeface="Courier" pitchFamily="2" charset="0"/>
                <a:cs typeface="Times New Roman" panose="02020603050405020304" pitchFamily="18" charset="0"/>
              </a:rPr>
              <a:t>Défis et solutions</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307777"/>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fr-F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Quels sont vos objectifs à court et à long termes ?</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375835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fr-FR" sz="2200" dirty="0">
                <a:solidFill>
                  <a:schemeClr val="tx1"/>
                </a:solidFill>
                <a:latin typeface="Courier" pitchFamily="2" charset="0"/>
                <a:cs typeface="Times New Roman" panose="02020603050405020304" pitchFamily="18" charset="0"/>
              </a:rPr>
              <a:t>Étapes suivantes</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fr-FR"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ourier" pitchFamily="2" charset="0"/>
                <a:cs typeface="Times New Roman" panose="02020603050405020304" pitchFamily="18" charset="0"/>
              </a:rPr>
              <a:t>Défi</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ourier" pitchFamily="2" charset="0"/>
                <a:cs typeface="Times New Roman" panose="02020603050405020304" pitchFamily="18" charset="0"/>
              </a:rPr>
              <a:t>Solution</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39251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dirty="0">
                <a:solidFill>
                  <a:schemeClr val="tx1"/>
                </a:solidFill>
                <a:latin typeface="Century Gothic" panose="020B0502020202020204" pitchFamily="34" charset="0"/>
                <a:cs typeface="Times New Roman" panose="02020603050405020304" pitchFamily="18" charset="0"/>
              </a:rPr>
              <a:t>Décrivez brièvement les principaux défis rencontrés et les solutions correspondantes.</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entury Gothic" panose="020B0502020202020204" pitchFamily="34" charset="0"/>
                <a:cs typeface="Times New Roman" panose="02020603050405020304" pitchFamily="18" charset="0"/>
              </a:rPr>
              <a:t>Texte</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ourier" pitchFamily="2" charset="0"/>
                <a:cs typeface="Times New Roman" panose="02020603050405020304" pitchFamily="18" charset="0"/>
              </a:rPr>
              <a:t>Défi</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ourier" pitchFamily="2" charset="0"/>
                <a:cs typeface="Times New Roman" panose="02020603050405020304" pitchFamily="18" charset="0"/>
              </a:rPr>
              <a:t>Solution</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entury Gothic" panose="020B0502020202020204" pitchFamily="34" charset="0"/>
                <a:cs typeface="Times New Roman" panose="02020603050405020304" pitchFamily="18" charset="0"/>
              </a:rPr>
              <a:t>Texte</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fr-FR" sz="1200">
                <a:solidFill>
                  <a:schemeClr val="tx1"/>
                </a:solidFill>
                <a:latin typeface="Century Gothic" panose="020B0502020202020204" pitchFamily="34" charset="0"/>
                <a:cs typeface="Times New Roman" panose="02020603050405020304" pitchFamily="18" charset="0"/>
              </a:rPr>
              <a:t>Texte</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2" y="66854"/>
            <a:ext cx="3884359"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fr-FR" sz="2800" dirty="0">
                <a:solidFill>
                  <a:schemeClr val="tx1"/>
                </a:solidFill>
                <a:latin typeface="Courier" pitchFamily="2" charset="0"/>
                <a:cs typeface="Times New Roman" panose="02020603050405020304" pitchFamily="18" charset="0"/>
              </a:rPr>
              <a:t>Nom du projet, </a:t>
            </a:r>
            <a:br>
              <a:rPr lang="fr-FR" sz="2800" dirty="0">
                <a:solidFill>
                  <a:schemeClr val="tx1"/>
                </a:solidFill>
                <a:latin typeface="Courier" pitchFamily="2" charset="0"/>
                <a:cs typeface="Times New Roman" panose="02020603050405020304" pitchFamily="18" charset="0"/>
              </a:rPr>
            </a:br>
            <a:r>
              <a:rPr lang="fr-FR" sz="2800" dirty="0">
                <a:solidFill>
                  <a:schemeClr val="tx1"/>
                </a:solidFill>
                <a:latin typeface="Courier" pitchFamily="2" charset="0"/>
                <a:cs typeface="Times New Roman" panose="02020603050405020304" pitchFamily="18" charset="0"/>
              </a:rPr>
              <a:t>de l’entreprise </a:t>
            </a:r>
            <a:br>
              <a:rPr lang="fr-FR" sz="2800" dirty="0">
                <a:solidFill>
                  <a:schemeClr val="tx1"/>
                </a:solidFill>
                <a:latin typeface="Courier" pitchFamily="2" charset="0"/>
                <a:cs typeface="Times New Roman" panose="02020603050405020304" pitchFamily="18" charset="0"/>
              </a:rPr>
            </a:br>
            <a:r>
              <a:rPr lang="fr-FR" sz="2800" dirty="0">
                <a:solidFill>
                  <a:schemeClr val="tx1"/>
                </a:solidFill>
                <a:latin typeface="Courier" pitchFamily="2" charset="0"/>
                <a:cs typeface="Times New Roman" panose="02020603050405020304" pitchFamily="18" charset="0"/>
              </a:rPr>
              <a:t>ou de l’initiative</a:t>
            </a:r>
          </a:p>
        </p:txBody>
      </p:sp>
      <p:sp>
        <p:nvSpPr>
          <p:cNvPr id="14" name="TextBox 13">
            <a:extLst>
              <a:ext uri="{FF2B5EF4-FFF2-40B4-BE49-F238E27FC236}">
                <a16:creationId xmlns:a16="http://schemas.microsoft.com/office/drawing/2014/main" id="{36761572-A624-80F6-320D-0779328EA6F8}"/>
              </a:ext>
            </a:extLst>
          </p:cNvPr>
          <p:cNvSpPr txBox="1"/>
          <p:nvPr/>
        </p:nvSpPr>
        <p:spPr>
          <a:xfrm>
            <a:off x="8611340" y="110938"/>
            <a:ext cx="3347087" cy="853632"/>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fr-FR" sz="1100" i="1" dirty="0">
                <a:effectLst/>
                <a:latin typeface="Century Gothic" panose="020B0502020202020204" pitchFamily="34" charset="0"/>
                <a:ea typeface="Arial" panose="020B0604020202020204" pitchFamily="34" charset="0"/>
              </a:rPr>
              <a:t>Incluez de courtes listes à puces pour mettre en évidence les récents développements ou insérez une barre ou un graphique d’avancement pour illustrer le statut du projet.</a:t>
            </a:r>
          </a:p>
        </p:txBody>
      </p:sp>
    </p:spTree>
    <p:extLst>
      <p:ext uri="{BB962C8B-B14F-4D97-AF65-F5344CB8AC3E}">
        <p14:creationId xmlns:p14="http://schemas.microsoft.com/office/powerpoint/2010/main" val="88640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dirty="0">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dirty="0">
                          <a:solidFill>
                            <a:schemeClr val="tx1"/>
                          </a:solidFill>
                          <a:effectLst/>
                          <a:latin typeface="Century Gothic" panose="020B0502020202020204" pitchFamily="34" charset="0"/>
                        </a:rPr>
                        <a:t> </a:t>
                      </a:r>
                    </a:p>
                    <a:p>
                      <a:pPr marL="0" marR="0" rtl="0">
                        <a:spcBef>
                          <a:spcPts val="0"/>
                        </a:spcBef>
                        <a:spcAft>
                          <a:spcPts val="0"/>
                        </a:spcAft>
                      </a:pPr>
                      <a:r>
                        <a:rPr lang="fr-FR" sz="1400" b="0" dirty="0">
                          <a:solidFill>
                            <a:schemeClr val="tx1"/>
                          </a:solidFill>
                          <a:effectLst/>
                          <a:latin typeface="Century Gothic" panose="020B0502020202020204" pitchFamily="34" charset="0"/>
                        </a:rPr>
                        <a:t>Tous les articles, modèles ou informations proposés par </a:t>
                      </a:r>
                      <a:r>
                        <a:rPr lang="fr-FR" sz="1400" b="0" dirty="0" err="1">
                          <a:solidFill>
                            <a:schemeClr val="tx1"/>
                          </a:solidFill>
                          <a:effectLst/>
                          <a:latin typeface="Century Gothic" panose="020B0502020202020204" pitchFamily="34" charset="0"/>
                        </a:rPr>
                        <a:t>Smartsheet</a:t>
                      </a:r>
                      <a:r>
                        <a:rPr lang="fr-FR" sz="1400" b="0" dirty="0">
                          <a:solidFill>
                            <a:schemeClr val="tx1"/>
                          </a:solidFill>
                          <a:effectLst/>
                          <a:latin typeface="Century Gothic" panose="020B0502020202020204" pitchFamily="34" charset="0"/>
                        </a:rPr>
                        <a: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10909</TotalTime>
  <Words>575</Words>
  <Application>Microsoft Office PowerPoint</Application>
  <PresentationFormat>Widescreen</PresentationFormat>
  <Paragraphs>76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145</cp:revision>
  <cp:lastPrinted>2024-02-20T23:48:17Z</cp:lastPrinted>
  <dcterms:created xsi:type="dcterms:W3CDTF">2021-07-07T23:54:57Z</dcterms:created>
  <dcterms:modified xsi:type="dcterms:W3CDTF">2024-09-30T10:43:13Z</dcterms:modified>
</cp:coreProperties>
</file>