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5" r:id="rId2"/>
    <p:sldId id="347" r:id="rId3"/>
    <p:sldId id="32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2F0"/>
    <a:srgbClr val="00E7F2"/>
    <a:srgbClr val="EAEEF3"/>
    <a:srgbClr val="E3EAF6"/>
    <a:srgbClr val="F0A622"/>
    <a:srgbClr val="00BD32"/>
    <a:srgbClr val="5B7191"/>
    <a:srgbClr val="CE1D02"/>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14E96-D24E-4626-A45B-044610D98709}" v="25" dt="2024-01-21T19:32:53.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73" d="100"/>
          <a:sy n="73" d="100"/>
        </p:scale>
        <p:origin x="72" y="900"/>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02D14E96-D24E-4626-A45B-044610D98709}"/>
    <pc:docChg chg="undo custSel modSld sldOrd">
      <pc:chgData name="Bess Dunlevy" userId="dd4b9a8537dbe9d0" providerId="LiveId" clId="{02D14E96-D24E-4626-A45B-044610D98709}" dt="2024-01-21T19:32:57.973" v="301" actId="14100"/>
      <pc:docMkLst>
        <pc:docMk/>
      </pc:docMkLst>
      <pc:sldChg chg="addSp delSp modSp mod setBg">
        <pc:chgData name="Bess Dunlevy" userId="dd4b9a8537dbe9d0" providerId="LiveId" clId="{02D14E96-D24E-4626-A45B-044610D98709}" dt="2024-01-21T19:32:14.084" v="299" actId="20577"/>
        <pc:sldMkLst>
          <pc:docMk/>
          <pc:sldMk cId="1036723312" sldId="320"/>
        </pc:sldMkLst>
        <pc:spChg chg="add mod">
          <ac:chgData name="Bess Dunlevy" userId="dd4b9a8537dbe9d0" providerId="LiveId" clId="{02D14E96-D24E-4626-A45B-044610D98709}" dt="2024-01-21T19:30:30.693" v="146"/>
          <ac:spMkLst>
            <pc:docMk/>
            <pc:sldMk cId="1036723312" sldId="320"/>
            <ac:spMk id="3" creationId="{10086DB2-009B-84EF-1C47-85E9488E8510}"/>
          </ac:spMkLst>
        </pc:spChg>
        <pc:spChg chg="mod">
          <ac:chgData name="Bess Dunlevy" userId="dd4b9a8537dbe9d0" providerId="LiveId" clId="{02D14E96-D24E-4626-A45B-044610D98709}" dt="2024-01-21T19:29:45.142" v="116" actId="20577"/>
          <ac:spMkLst>
            <pc:docMk/>
            <pc:sldMk cId="1036723312" sldId="320"/>
            <ac:spMk id="9" creationId="{E6EEB223-E166-A54F-887F-3F76EDC4E433}"/>
          </ac:spMkLst>
        </pc:spChg>
        <pc:grpChg chg="del">
          <ac:chgData name="Bess Dunlevy" userId="dd4b9a8537dbe9d0" providerId="LiveId" clId="{02D14E96-D24E-4626-A45B-044610D98709}" dt="2024-01-21T19:29:05.441" v="59" actId="478"/>
          <ac:grpSpMkLst>
            <pc:docMk/>
            <pc:sldMk cId="1036723312" sldId="320"/>
            <ac:grpSpMk id="7" creationId="{8E1B7E48-4A02-444F-963A-D6DBBEE435A3}"/>
          </ac:grpSpMkLst>
        </pc:grpChg>
        <pc:graphicFrameChg chg="mod modGraphic">
          <ac:chgData name="Bess Dunlevy" userId="dd4b9a8537dbe9d0" providerId="LiveId" clId="{02D14E96-D24E-4626-A45B-044610D98709}" dt="2024-01-21T19:32:14.084" v="299" actId="20577"/>
          <ac:graphicFrameMkLst>
            <pc:docMk/>
            <pc:sldMk cId="1036723312" sldId="320"/>
            <ac:graphicFrameMk id="2" creationId="{37355569-728A-7144-B0C9-4D9511C7D2C3}"/>
          </ac:graphicFrameMkLst>
        </pc:graphicFrameChg>
      </pc:sldChg>
      <pc:sldChg chg="addSp delSp modSp mod">
        <pc:chgData name="Bess Dunlevy" userId="dd4b9a8537dbe9d0" providerId="LiveId" clId="{02D14E96-D24E-4626-A45B-044610D98709}" dt="2024-01-21T19:32:57.973" v="301" actId="14100"/>
        <pc:sldMkLst>
          <pc:docMk/>
          <pc:sldMk cId="2426914501" sldId="345"/>
        </pc:sldMkLst>
        <pc:spChg chg="mod">
          <ac:chgData name="Bess Dunlevy" userId="dd4b9a8537dbe9d0" providerId="LiveId" clId="{02D14E96-D24E-4626-A45B-044610D98709}" dt="2024-01-21T19:28:59.381" v="57" actId="14100"/>
          <ac:spMkLst>
            <pc:docMk/>
            <pc:sldMk cId="2426914501" sldId="345"/>
            <ac:spMk id="2" creationId="{7C5F649A-21D3-4946-B06E-8A79DDA0D00E}"/>
          </ac:spMkLst>
        </pc:spChg>
        <pc:spChg chg="mod">
          <ac:chgData name="Bess Dunlevy" userId="dd4b9a8537dbe9d0" providerId="LiveId" clId="{02D14E96-D24E-4626-A45B-044610D98709}" dt="2024-01-21T19:29:02.930" v="58" actId="1076"/>
          <ac:spMkLst>
            <pc:docMk/>
            <pc:sldMk cId="2426914501" sldId="345"/>
            <ac:spMk id="3" creationId="{8D229698-1152-43F9-BE56-3EBDC68FD012}"/>
          </ac:spMkLst>
        </pc:spChg>
        <pc:spChg chg="mod">
          <ac:chgData name="Bess Dunlevy" userId="dd4b9a8537dbe9d0" providerId="LiveId" clId="{02D14E96-D24E-4626-A45B-044610D98709}" dt="2024-01-21T19:28:34.087" v="54" actId="20577"/>
          <ac:spMkLst>
            <pc:docMk/>
            <pc:sldMk cId="2426914501" sldId="345"/>
            <ac:spMk id="33" creationId="{143A449B-AAB7-994A-92CE-8F48E2CA7DF6}"/>
          </ac:spMkLst>
        </pc:spChg>
        <pc:grpChg chg="del">
          <ac:chgData name="Bess Dunlevy" userId="dd4b9a8537dbe9d0" providerId="LiveId" clId="{02D14E96-D24E-4626-A45B-044610D98709}" dt="2024-01-21T19:28:17.330" v="0" actId="478"/>
          <ac:grpSpMkLst>
            <pc:docMk/>
            <pc:sldMk cId="2426914501" sldId="345"/>
            <ac:grpSpMk id="65" creationId="{D7F7C8EC-ED2B-B949-A541-63F70BC666B6}"/>
          </ac:grpSpMkLst>
        </pc:grpChg>
        <pc:picChg chg="add mod ord">
          <ac:chgData name="Bess Dunlevy" userId="dd4b9a8537dbe9d0" providerId="LiveId" clId="{02D14E96-D24E-4626-A45B-044610D98709}" dt="2024-01-21T19:28:52.233" v="56" actId="167"/>
          <ac:picMkLst>
            <pc:docMk/>
            <pc:sldMk cId="2426914501" sldId="345"/>
            <ac:picMk id="5" creationId="{7D33DD9C-DD1F-194B-82DD-1B2E1013A181}"/>
          </ac:picMkLst>
        </pc:picChg>
        <pc:picChg chg="add mod ord">
          <ac:chgData name="Bess Dunlevy" userId="dd4b9a8537dbe9d0" providerId="LiveId" clId="{02D14E96-D24E-4626-A45B-044610D98709}" dt="2024-01-21T19:32:57.973" v="301" actId="14100"/>
          <ac:picMkLst>
            <pc:docMk/>
            <pc:sldMk cId="2426914501" sldId="345"/>
            <ac:picMk id="6" creationId="{EC85D82A-F314-086B-E391-75F840B26608}"/>
          </ac:picMkLst>
        </pc:picChg>
      </pc:sldChg>
      <pc:sldChg chg="addSp delSp modSp mod ord setBg">
        <pc:chgData name="Bess Dunlevy" userId="dd4b9a8537dbe9d0" providerId="LiveId" clId="{02D14E96-D24E-4626-A45B-044610D98709}" dt="2024-01-21T19:31:17.976" v="185"/>
        <pc:sldMkLst>
          <pc:docMk/>
          <pc:sldMk cId="3862242487" sldId="347"/>
        </pc:sldMkLst>
        <pc:spChg chg="add mod">
          <ac:chgData name="Bess Dunlevy" userId="dd4b9a8537dbe9d0" providerId="LiveId" clId="{02D14E96-D24E-4626-A45B-044610D98709}" dt="2024-01-21T19:30:22.993" v="145" actId="207"/>
          <ac:spMkLst>
            <pc:docMk/>
            <pc:sldMk cId="3862242487" sldId="347"/>
            <ac:spMk id="3" creationId="{C95998BC-6FA9-570D-2BFB-DDC2726C1B61}"/>
          </ac:spMkLst>
        </pc:spChg>
        <pc:spChg chg="mod">
          <ac:chgData name="Bess Dunlevy" userId="dd4b9a8537dbe9d0" providerId="LiveId" clId="{02D14E96-D24E-4626-A45B-044610D98709}" dt="2024-01-21T19:29:52.313" v="125" actId="20577"/>
          <ac:spMkLst>
            <pc:docMk/>
            <pc:sldMk cId="3862242487" sldId="347"/>
            <ac:spMk id="9" creationId="{E6EEB223-E166-A54F-887F-3F76EDC4E433}"/>
          </ac:spMkLst>
        </pc:spChg>
        <pc:grpChg chg="del">
          <ac:chgData name="Bess Dunlevy" userId="dd4b9a8537dbe9d0" providerId="LiveId" clId="{02D14E96-D24E-4626-A45B-044610D98709}" dt="2024-01-21T19:29:20.842" v="62" actId="478"/>
          <ac:grpSpMkLst>
            <pc:docMk/>
            <pc:sldMk cId="3862242487" sldId="347"/>
            <ac:grpSpMk id="7" creationId="{8E1B7E48-4A02-444F-963A-D6DBBEE435A3}"/>
          </ac:grpSpMkLst>
        </pc:grpChg>
        <pc:graphicFrameChg chg="mod modGraphic">
          <ac:chgData name="Bess Dunlevy" userId="dd4b9a8537dbe9d0" providerId="LiveId" clId="{02D14E96-D24E-4626-A45B-044610D98709}" dt="2024-01-21T19:31:17.976" v="185"/>
          <ac:graphicFrameMkLst>
            <pc:docMk/>
            <pc:sldMk cId="3862242487" sldId="347"/>
            <ac:graphicFrameMk id="2" creationId="{37355569-728A-7144-B0C9-4D9511C7D2C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147459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361866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fr.smartsheet.com/try-it?trp=1816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 géométrique blanche abstraite">
            <a:extLst>
              <a:ext uri="{FF2B5EF4-FFF2-40B4-BE49-F238E27FC236}">
                <a16:creationId xmlns:a16="http://schemas.microsoft.com/office/drawing/2014/main" id="{7D33DD9C-DD1F-194B-82DD-1B2E1013A181}"/>
              </a:ext>
            </a:extLst>
          </p:cNvPr>
          <p:cNvPicPr>
            <a:picLocks noChangeAspect="1"/>
          </p:cNvPicPr>
          <p:nvPr/>
        </p:nvPicPr>
        <p:blipFill>
          <a:blip r:embed="rId2"/>
          <a:stretch>
            <a:fillRect/>
          </a:stretch>
        </p:blipFill>
        <p:spPr>
          <a:xfrm>
            <a:off x="-11373" y="0"/>
            <a:ext cx="12203371" cy="6858000"/>
          </a:xfrm>
          <a:prstGeom prst="rect">
            <a:avLst/>
          </a:prstGeom>
        </p:spPr>
      </p:pic>
      <p:pic>
        <p:nvPicPr>
          <p:cNvPr id="6" name="Picture 5">
            <a:extLst>
              <a:ext uri="{FF2B5EF4-FFF2-40B4-BE49-F238E27FC236}">
                <a16:creationId xmlns:a16="http://schemas.microsoft.com/office/drawing/2014/main" id="{EC85D82A-F314-086B-E391-75F840B26608}"/>
              </a:ext>
            </a:extLst>
          </p:cNvPr>
          <p:cNvPicPr>
            <a:picLocks noChangeAspect="1"/>
          </p:cNvPicPr>
          <p:nvPr/>
        </p:nvPicPr>
        <p:blipFill>
          <a:blip r:embed="rId3"/>
          <a:srcRect/>
          <a:stretch/>
        </p:blipFill>
        <p:spPr>
          <a:xfrm>
            <a:off x="5869547" y="2216728"/>
            <a:ext cx="5915242" cy="3327324"/>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7C5F649A-21D3-4946-B06E-8A79DDA0D00E}"/>
              </a:ext>
            </a:extLst>
          </p:cNvPr>
          <p:cNvSpPr txBox="1"/>
          <p:nvPr/>
        </p:nvSpPr>
        <p:spPr>
          <a:xfrm>
            <a:off x="334053" y="1709905"/>
            <a:ext cx="5761947" cy="1754326"/>
          </a:xfrm>
          <a:prstGeom prst="rect">
            <a:avLst/>
          </a:prstGeom>
          <a:noFill/>
        </p:spPr>
        <p:txBody>
          <a:bodyPr wrap="square" rtlCol="0">
            <a:spAutoFit/>
          </a:bodyPr>
          <a:lstStyle/>
          <a:p>
            <a:pPr rtl="0"/>
            <a:r>
              <a:rPr lang="fr-FR" sz="3600" dirty="0">
                <a:latin typeface="Century Gothic" panose="020B0502020202020204" pitchFamily="34" charset="0"/>
              </a:rPr>
              <a:t>Remarques sur l’utilisation de ce modèle</a:t>
            </a:r>
          </a:p>
        </p:txBody>
      </p:sp>
      <p:sp>
        <p:nvSpPr>
          <p:cNvPr id="3" name="TextBox 2">
            <a:extLst>
              <a:ext uri="{FF2B5EF4-FFF2-40B4-BE49-F238E27FC236}">
                <a16:creationId xmlns:a16="http://schemas.microsoft.com/office/drawing/2014/main" id="{8D229698-1152-43F9-BE56-3EBDC68FD012}"/>
              </a:ext>
            </a:extLst>
          </p:cNvPr>
          <p:cNvSpPr txBox="1"/>
          <p:nvPr/>
        </p:nvSpPr>
        <p:spPr>
          <a:xfrm>
            <a:off x="334053" y="3555549"/>
            <a:ext cx="5348289" cy="2385268"/>
          </a:xfrm>
          <a:prstGeom prst="rect">
            <a:avLst/>
          </a:prstGeom>
          <a:noFill/>
        </p:spPr>
        <p:txBody>
          <a:bodyPr wrap="square" rtlCol="0">
            <a:spAutoFit/>
          </a:bodyPr>
          <a:lstStyle/>
          <a:p>
            <a:pPr rtl="0">
              <a:spcAft>
                <a:spcPts val="600"/>
              </a:spcAft>
            </a:pPr>
            <a:r>
              <a:rPr lang="fr-FR" sz="1600" dirty="0">
                <a:latin typeface="Century Gothic" panose="020B0502020202020204" pitchFamily="34" charset="0"/>
              </a:rPr>
              <a:t>Renseignez le nom des tâches, leurs dates de début et de fin, ainsi leurs propriétaires dans la zone du diagramme. </a:t>
            </a:r>
          </a:p>
          <a:p>
            <a:endParaRPr lang="en-US" sz="1600" dirty="0">
              <a:latin typeface="Century Gothic" panose="020B0502020202020204" pitchFamily="34" charset="0"/>
            </a:endParaRPr>
          </a:p>
          <a:p>
            <a:pPr rtl="0">
              <a:spcAft>
                <a:spcPts val="600"/>
              </a:spcAft>
            </a:pPr>
            <a:r>
              <a:rPr lang="fr-FR" sz="1600" dirty="0">
                <a:latin typeface="Century Gothic" panose="020B0502020202020204" pitchFamily="34" charset="0"/>
              </a:rPr>
              <a:t>Ajustez les barres pour chaque tâche afin de représenter leur durée sur l’ensemble du projet.  Ajoutez le pourcentage d’achèvement de la tâche et les informations supplémentaires sur la tâche dans chaque barre ou dans la zone du graphique. </a:t>
            </a:r>
          </a:p>
        </p:txBody>
      </p:sp>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9083642" y="337025"/>
            <a:ext cx="2714998" cy="540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409776" y="353237"/>
            <a:ext cx="7309961" cy="830997"/>
          </a:xfrm>
          <a:prstGeom prst="rect">
            <a:avLst/>
          </a:prstGeom>
          <a:noFill/>
        </p:spPr>
        <p:txBody>
          <a:bodyPr wrap="square" rtlCol="0">
            <a:spAutoFit/>
          </a:bodyPr>
          <a:lstStyle/>
          <a:p>
            <a:pPr rtl="0"/>
            <a:r>
              <a:rPr lang="fr-FR" sz="2400" b="1">
                <a:solidFill>
                  <a:schemeClr val="tx1">
                    <a:lumMod val="65000"/>
                    <a:lumOff val="35000"/>
                  </a:schemeClr>
                </a:solidFill>
                <a:latin typeface="Century Gothic" panose="020B0502020202020204" pitchFamily="34" charset="0"/>
              </a:rPr>
              <a:t>MODÈLE DE PLAN DE MISE EN ŒUVRE</a:t>
            </a:r>
            <a:br>
              <a:rPr lang="en-US" sz="2400" b="1" dirty="0">
                <a:solidFill>
                  <a:schemeClr val="tx1">
                    <a:lumMod val="65000"/>
                    <a:lumOff val="35000"/>
                  </a:schemeClr>
                </a:solidFill>
                <a:latin typeface="Century Gothic" panose="020B0502020202020204" pitchFamily="34" charset="0"/>
              </a:rPr>
            </a:br>
            <a:r>
              <a:rPr lang="fr-FR" sz="2400" b="1">
                <a:solidFill>
                  <a:schemeClr val="tx1">
                    <a:lumMod val="65000"/>
                    <a:lumOff val="35000"/>
                  </a:schemeClr>
                </a:solidFill>
                <a:latin typeface="Century Gothic" panose="020B0502020202020204" pitchFamily="34" charset="0"/>
              </a:rPr>
              <a:t>DE LOGICIEL POUR POWERPOINT</a:t>
            </a:r>
          </a:p>
        </p:txBody>
      </p:sp>
    </p:spTree>
    <p:extLst>
      <p:ext uri="{BB962C8B-B14F-4D97-AF65-F5344CB8AC3E}">
        <p14:creationId xmlns:p14="http://schemas.microsoft.com/office/powerpoint/2010/main" val="242691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6" y="6477000"/>
            <a:ext cx="6830040" cy="369332"/>
          </a:xfrm>
          <a:prstGeom prst="rect">
            <a:avLst/>
          </a:prstGeom>
          <a:noFill/>
        </p:spPr>
        <p:txBody>
          <a:bodyPr wrap="square" rtlCol="0">
            <a:spAutoFit/>
          </a:bodyPr>
          <a:lstStyle/>
          <a:p>
            <a:pPr algn="r" rtl="0"/>
            <a:r>
              <a:rPr lang="fr-FR" dirty="0">
                <a:solidFill>
                  <a:schemeClr val="bg1"/>
                </a:solidFill>
                <a:latin typeface="Century Gothic" panose="020B0502020202020204" pitchFamily="34" charset="0"/>
              </a:rPr>
              <a:t>PLAN DE MISE EN ŒUVRE DE LOGICIEL</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895963640"/>
              </p:ext>
            </p:extLst>
          </p:nvPr>
        </p:nvGraphicFramePr>
        <p:xfrm>
          <a:off x="327121" y="516122"/>
          <a:ext cx="11572167" cy="5730373"/>
        </p:xfrm>
        <a:graphic>
          <a:graphicData uri="http://schemas.openxmlformats.org/drawingml/2006/table">
            <a:tbl>
              <a:tblPr firstRow="1" bandRow="1">
                <a:tableStyleId>{5C22544A-7EE6-4342-B048-85BDC9FD1C3A}</a:tableStyleId>
              </a:tblPr>
              <a:tblGrid>
                <a:gridCol w="2271600">
                  <a:extLst>
                    <a:ext uri="{9D8B030D-6E8A-4147-A177-3AD203B41FA5}">
                      <a16:colId xmlns:a16="http://schemas.microsoft.com/office/drawing/2014/main" val="602210714"/>
                    </a:ext>
                  </a:extLst>
                </a:gridCol>
                <a:gridCol w="561600">
                  <a:extLst>
                    <a:ext uri="{9D8B030D-6E8A-4147-A177-3AD203B41FA5}">
                      <a16:colId xmlns:a16="http://schemas.microsoft.com/office/drawing/2014/main" val="4079889448"/>
                    </a:ext>
                  </a:extLst>
                </a:gridCol>
                <a:gridCol w="561600">
                  <a:extLst>
                    <a:ext uri="{9D8B030D-6E8A-4147-A177-3AD203B41FA5}">
                      <a16:colId xmlns:a16="http://schemas.microsoft.com/office/drawing/2014/main" val="1024581539"/>
                    </a:ext>
                  </a:extLst>
                </a:gridCol>
                <a:gridCol w="961200">
                  <a:extLst>
                    <a:ext uri="{9D8B030D-6E8A-4147-A177-3AD203B41FA5}">
                      <a16:colId xmlns:a16="http://schemas.microsoft.com/office/drawing/2014/main" val="1817390762"/>
                    </a:ext>
                  </a:extLst>
                </a:gridCol>
                <a:gridCol w="2405389">
                  <a:extLst>
                    <a:ext uri="{9D8B030D-6E8A-4147-A177-3AD203B41FA5}">
                      <a16:colId xmlns:a16="http://schemas.microsoft.com/office/drawing/2014/main" val="745651107"/>
                    </a:ext>
                  </a:extLst>
                </a:gridCol>
                <a:gridCol w="2405389">
                  <a:extLst>
                    <a:ext uri="{9D8B030D-6E8A-4147-A177-3AD203B41FA5}">
                      <a16:colId xmlns:a16="http://schemas.microsoft.com/office/drawing/2014/main" val="3839570682"/>
                    </a:ext>
                  </a:extLst>
                </a:gridCol>
                <a:gridCol w="2405389">
                  <a:extLst>
                    <a:ext uri="{9D8B030D-6E8A-4147-A177-3AD203B41FA5}">
                      <a16:colId xmlns:a16="http://schemas.microsoft.com/office/drawing/2014/main" val="335129915"/>
                    </a:ext>
                  </a:extLst>
                </a:gridCol>
              </a:tblGrid>
              <a:tr h="228515">
                <a:tc>
                  <a:txBody>
                    <a:bodyPr/>
                    <a:lstStyle/>
                    <a:p>
                      <a:pPr rtl="0"/>
                      <a:r>
                        <a:rPr lang="fr-FR" sz="900">
                          <a:solidFill>
                            <a:schemeClr val="tx1"/>
                          </a:solidFill>
                          <a:latin typeface="Century Gothic" panose="020B0502020202020204" pitchFamily="34" charset="0"/>
                        </a:rPr>
                        <a:t>PROJETS + TÂCHES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r>
                        <a:rPr lang="fr-FR" sz="900">
                          <a:solidFill>
                            <a:schemeClr val="tx1"/>
                          </a:solidFill>
                          <a:latin typeface="Century Gothic" panose="020B0502020202020204" pitchFamily="34" charset="0"/>
                        </a:rPr>
                        <a:t>DÉBUT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r>
                        <a:rPr lang="fr-FR" sz="900">
                          <a:solidFill>
                            <a:schemeClr val="tx1"/>
                          </a:solidFill>
                          <a:latin typeface="Century Gothic" panose="020B0502020202020204" pitchFamily="34" charset="0"/>
                        </a:rPr>
                        <a:t>FIN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r>
                        <a:rPr lang="fr-FR" sz="900">
                          <a:solidFill>
                            <a:schemeClr val="tx1"/>
                          </a:solidFill>
                          <a:latin typeface="Century Gothic" panose="020B0502020202020204" pitchFamily="34" charset="0"/>
                        </a:rPr>
                        <a:t>PROPRIÉTAIRE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fr-FR" sz="1200" b="0">
                          <a:solidFill>
                            <a:schemeClr val="tx1"/>
                          </a:solidFill>
                          <a:latin typeface="Century Gothic" panose="020B0502020202020204" pitchFamily="34" charset="0"/>
                        </a:rPr>
                        <a:t>MOIS 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alpha val="50000"/>
                      </a:schemeClr>
                    </a:solidFill>
                  </a:tcPr>
                </a:tc>
                <a:tc>
                  <a:txBody>
                    <a:bodyPr/>
                    <a:lstStyle/>
                    <a:p>
                      <a:pPr algn="ctr" rtl="0">
                        <a:lnSpc>
                          <a:spcPct val="100000"/>
                        </a:lnSpc>
                      </a:pPr>
                      <a:r>
                        <a:rPr lang="fr-FR" sz="1200" b="0">
                          <a:solidFill>
                            <a:schemeClr val="tx1"/>
                          </a:solidFill>
                          <a:latin typeface="Century Gothic" panose="020B0502020202020204" pitchFamily="34" charset="0"/>
                        </a:rPr>
                        <a:t>MOIS 2</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alpha val="50000"/>
                      </a:schemeClr>
                    </a:solidFill>
                  </a:tcPr>
                </a:tc>
                <a:tc>
                  <a:txBody>
                    <a:bodyPr/>
                    <a:lstStyle/>
                    <a:p>
                      <a:pPr algn="ctr" rtl="0">
                        <a:lnSpc>
                          <a:spcPct val="100000"/>
                        </a:lnSpc>
                      </a:pPr>
                      <a:r>
                        <a:rPr lang="fr-FR" sz="1200" b="0">
                          <a:solidFill>
                            <a:schemeClr val="tx1"/>
                          </a:solidFill>
                          <a:latin typeface="Century Gothic" panose="020B0502020202020204" pitchFamily="34" charset="0"/>
                        </a:rPr>
                        <a:t>MOIS 3</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alpha val="50000"/>
                      </a:schemeClr>
                    </a:solidFill>
                  </a:tcPr>
                </a:tc>
                <a:extLst>
                  <a:ext uri="{0D108BD9-81ED-4DB2-BD59-A6C34878D82A}">
                    <a16:rowId xmlns:a16="http://schemas.microsoft.com/office/drawing/2014/main" val="3619611726"/>
                  </a:ext>
                </a:extLst>
              </a:tr>
              <a:tr h="289567">
                <a:tc>
                  <a:txBody>
                    <a:bodyPr/>
                    <a:lstStyle/>
                    <a:p>
                      <a:pPr rtl="0">
                        <a:lnSpc>
                          <a:spcPct val="100000"/>
                        </a:lnSpc>
                      </a:pPr>
                      <a:r>
                        <a:rPr lang="fr-FR" sz="900" dirty="0">
                          <a:solidFill>
                            <a:schemeClr val="tx1"/>
                          </a:solidFill>
                          <a:latin typeface="Century Gothic" panose="020B0502020202020204" pitchFamily="34" charset="0"/>
                        </a:rPr>
                        <a:t>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2965858687"/>
                  </a:ext>
                </a:extLst>
              </a:tr>
              <a:tr h="289567">
                <a:tc>
                  <a:txBody>
                    <a:bodyPr/>
                    <a:lstStyle/>
                    <a:p>
                      <a:pPr rtl="0">
                        <a:lnSpc>
                          <a:spcPct val="100000"/>
                        </a:lnSpc>
                      </a:pPr>
                      <a:r>
                        <a:rPr lang="fr-FR" sz="900" dirty="0">
                          <a:solidFill>
                            <a:schemeClr val="tx1"/>
                          </a:solidFill>
                          <a:latin typeface="Century Gothic" panose="020B0502020202020204" pitchFamily="34" charset="0"/>
                        </a:rPr>
                        <a:t>Sous-tâche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00816345"/>
                  </a:ext>
                </a:extLst>
              </a:tr>
              <a:tr h="289567">
                <a:tc>
                  <a:txBody>
                    <a:bodyPr/>
                    <a:lstStyle/>
                    <a:p>
                      <a:pPr rtl="0">
                        <a:lnSpc>
                          <a:spcPct val="100000"/>
                        </a:lnSpc>
                      </a:pPr>
                      <a:r>
                        <a:rPr lang="fr-FR" sz="900" dirty="0">
                          <a:solidFill>
                            <a:schemeClr val="tx1"/>
                          </a:solidFill>
                          <a:latin typeface="Century Gothic" panose="020B0502020202020204" pitchFamily="34" charset="0"/>
                        </a:rPr>
                        <a:t>Sous-tâche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289567">
                <a:tc>
                  <a:txBody>
                    <a:bodyPr/>
                    <a:lstStyle/>
                    <a:p>
                      <a:pPr rtl="0">
                        <a:lnSpc>
                          <a:spcPct val="100000"/>
                        </a:lnSpc>
                      </a:pPr>
                      <a:r>
                        <a:rPr lang="fr-FR" sz="900" dirty="0">
                          <a:solidFill>
                            <a:schemeClr val="tx1"/>
                          </a:solidFill>
                          <a:latin typeface="Century Gothic" panose="020B0502020202020204" pitchFamily="34" charset="0"/>
                        </a:rPr>
                        <a:t>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699537522"/>
                  </a:ext>
                </a:extLst>
              </a:tr>
              <a:tr h="289567">
                <a:tc>
                  <a:txBody>
                    <a:bodyPr/>
                    <a:lstStyle/>
                    <a:p>
                      <a:pPr rtl="0">
                        <a:lnSpc>
                          <a:spcPct val="100000"/>
                        </a:lnSpc>
                      </a:pPr>
                      <a:r>
                        <a:rPr lang="fr-FR" sz="900" dirty="0">
                          <a:solidFill>
                            <a:schemeClr val="tx1"/>
                          </a:solidFill>
                          <a:latin typeface="Century Gothic" panose="020B0502020202020204" pitchFamily="34" charset="0"/>
                        </a:rPr>
                        <a:t>Sous-tâche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19141191"/>
                  </a:ext>
                </a:extLst>
              </a:tr>
              <a:tr h="289567">
                <a:tc>
                  <a:txBody>
                    <a:bodyPr/>
                    <a:lstStyle/>
                    <a:p>
                      <a:pPr rtl="0">
                        <a:lnSpc>
                          <a:spcPct val="100000"/>
                        </a:lnSpc>
                      </a:pPr>
                      <a:r>
                        <a:rPr lang="fr-FR" sz="900">
                          <a:solidFill>
                            <a:schemeClr val="tx1"/>
                          </a:solidFill>
                          <a:latin typeface="Century Gothic" panose="020B0502020202020204" pitchFamily="34" charset="0"/>
                        </a:rPr>
                        <a:t>Sous-tâche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289567">
                <a:tc>
                  <a:txBody>
                    <a:bodyPr/>
                    <a:lstStyle/>
                    <a:p>
                      <a:pPr rtl="0">
                        <a:lnSpc>
                          <a:spcPct val="100000"/>
                        </a:lnSpc>
                      </a:pPr>
                      <a:r>
                        <a:rPr lang="fr-FR" sz="900" dirty="0">
                          <a:solidFill>
                            <a:schemeClr val="tx1"/>
                          </a:solidFill>
                          <a:latin typeface="Century Gothic" panose="020B0502020202020204" pitchFamily="34" charset="0"/>
                        </a:rPr>
                        <a:t>Sous-tâche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94209273"/>
                  </a:ext>
                </a:extLst>
              </a:tr>
              <a:tr h="289567">
                <a:tc>
                  <a:txBody>
                    <a:bodyPr/>
                    <a:lstStyle/>
                    <a:p>
                      <a:pPr rtl="0">
                        <a:lnSpc>
                          <a:spcPct val="100000"/>
                        </a:lnSpc>
                      </a:pPr>
                      <a:r>
                        <a:rPr lang="fr-FR" sz="900">
                          <a:solidFill>
                            <a:schemeClr val="tx1"/>
                          </a:solidFill>
                          <a:latin typeface="Century Gothic" panose="020B0502020202020204" pitchFamily="34" charset="0"/>
                        </a:rPr>
                        <a:t>Sous-tâche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289567">
                <a:tc>
                  <a:txBody>
                    <a:bodyPr/>
                    <a:lstStyle/>
                    <a:p>
                      <a:pPr rtl="0">
                        <a:lnSpc>
                          <a:spcPct val="100000"/>
                        </a:lnSpc>
                      </a:pPr>
                      <a:r>
                        <a:rPr lang="fr-FR" sz="900" dirty="0">
                          <a:solidFill>
                            <a:schemeClr val="tx1"/>
                          </a:solidFill>
                          <a:latin typeface="Century Gothic" panose="020B0502020202020204" pitchFamily="34" charset="0"/>
                        </a:rPr>
                        <a:t>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1699392616"/>
                  </a:ext>
                </a:extLst>
              </a:tr>
              <a:tr h="289567">
                <a:tc>
                  <a:txBody>
                    <a:bodyPr/>
                    <a:lstStyle/>
                    <a:p>
                      <a:pPr rtl="0">
                        <a:lnSpc>
                          <a:spcPct val="100000"/>
                        </a:lnSpc>
                      </a:pPr>
                      <a:r>
                        <a:rPr lang="fr-FR" sz="900">
                          <a:solidFill>
                            <a:schemeClr val="tx1"/>
                          </a:solidFill>
                          <a:latin typeface="Century Gothic" panose="020B0502020202020204" pitchFamily="34" charset="0"/>
                        </a:rPr>
                        <a:t>Sous-tâche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102260576"/>
                  </a:ext>
                </a:extLst>
              </a:tr>
              <a:tr h="289567">
                <a:tc>
                  <a:txBody>
                    <a:bodyPr/>
                    <a:lstStyle/>
                    <a:p>
                      <a:pPr rtl="0">
                        <a:lnSpc>
                          <a:spcPct val="100000"/>
                        </a:lnSpc>
                      </a:pPr>
                      <a:r>
                        <a:rPr lang="fr-FR" sz="900" dirty="0">
                          <a:solidFill>
                            <a:schemeClr val="tx1"/>
                          </a:solidFill>
                          <a:latin typeface="Century Gothic" panose="020B0502020202020204" pitchFamily="34" charset="0"/>
                        </a:rPr>
                        <a:t>Sous-tâche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885946280"/>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Sous-tâche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77369785"/>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dirty="0">
                          <a:solidFill>
                            <a:schemeClr val="tx1"/>
                          </a:solidFill>
                          <a:latin typeface="Century Gothic" panose="020B0502020202020204" pitchFamily="34" charset="0"/>
                        </a:rPr>
                        <a:t>Sous-tâche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89984988"/>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Sous-tâche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653128129"/>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dirty="0">
                          <a:solidFill>
                            <a:schemeClr val="tx1"/>
                          </a:solidFill>
                          <a:latin typeface="Century Gothic" panose="020B0502020202020204" pitchFamily="34" charset="0"/>
                        </a:rPr>
                        <a:t>Sous-tâche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66339753"/>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dirty="0">
                          <a:solidFill>
                            <a:schemeClr val="tx1"/>
                          </a:solidFill>
                          <a:latin typeface="Century Gothic" panose="020B0502020202020204" pitchFamily="34" charset="0"/>
                        </a:rPr>
                        <a:t>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2932735880"/>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dirty="0">
                          <a:solidFill>
                            <a:schemeClr val="tx1"/>
                          </a:solidFill>
                          <a:latin typeface="Century Gothic" panose="020B0502020202020204" pitchFamily="34" charset="0"/>
                        </a:rPr>
                        <a:t>Sous-tâche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86850733"/>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Sous-tâche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273912285"/>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dirty="0">
                          <a:solidFill>
                            <a:schemeClr val="tx1"/>
                          </a:solidFill>
                          <a:latin typeface="Century Gothic" panose="020B0502020202020204" pitchFamily="34" charset="0"/>
                        </a:rPr>
                        <a:t>LANCEMENT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alpha val="7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alpha val="7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alpha val="70000"/>
                      </a:schemeClr>
                    </a:solidFill>
                  </a:tcPr>
                </a:tc>
                <a:extLst>
                  <a:ext uri="{0D108BD9-81ED-4DB2-BD59-A6C34878D82A}">
                    <a16:rowId xmlns:a16="http://schemas.microsoft.com/office/drawing/2014/main" val="4152154133"/>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4800046" y="1083933"/>
            <a:ext cx="1371600" cy="18288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45120421-B160-AC44-999E-CFB0721F467F}"/>
              </a:ext>
            </a:extLst>
          </p:cNvPr>
          <p:cNvSpPr/>
          <p:nvPr/>
        </p:nvSpPr>
        <p:spPr>
          <a:xfrm>
            <a:off x="4800046" y="2822343"/>
            <a:ext cx="1371600" cy="18288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12" name="Rectangle 11">
            <a:extLst>
              <a:ext uri="{FF2B5EF4-FFF2-40B4-BE49-F238E27FC236}">
                <a16:creationId xmlns:a16="http://schemas.microsoft.com/office/drawing/2014/main" id="{4DA04FFA-D9F8-5249-A153-D5EAF58B72FE}"/>
              </a:ext>
            </a:extLst>
          </p:cNvPr>
          <p:cNvSpPr/>
          <p:nvPr/>
        </p:nvSpPr>
        <p:spPr>
          <a:xfrm>
            <a:off x="4800046" y="2532608"/>
            <a:ext cx="1371600" cy="182880"/>
          </a:xfrm>
          <a:prstGeom prst="rect">
            <a:avLst/>
          </a:prstGeom>
          <a:solidFill>
            <a:srgbClr val="51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1" name="Rectangle 40">
            <a:extLst>
              <a:ext uri="{FF2B5EF4-FFF2-40B4-BE49-F238E27FC236}">
                <a16:creationId xmlns:a16="http://schemas.microsoft.com/office/drawing/2014/main" id="{7FE24B6B-A6AC-0A4E-A8D3-E4E3AAED67B1}"/>
              </a:ext>
            </a:extLst>
          </p:cNvPr>
          <p:cNvSpPr/>
          <p:nvPr/>
        </p:nvSpPr>
        <p:spPr>
          <a:xfrm>
            <a:off x="4800046" y="1373668"/>
            <a:ext cx="1371600" cy="1828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BDF46762-DE84-6D48-99D5-CB3DE0793AB2}"/>
              </a:ext>
            </a:extLst>
          </p:cNvPr>
          <p:cNvSpPr/>
          <p:nvPr/>
        </p:nvSpPr>
        <p:spPr>
          <a:xfrm>
            <a:off x="4800046" y="3981283"/>
            <a:ext cx="1371600" cy="1828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BC327E30-6FC2-774C-84E7-84122B7DDF00}"/>
              </a:ext>
            </a:extLst>
          </p:cNvPr>
          <p:cNvSpPr/>
          <p:nvPr/>
        </p:nvSpPr>
        <p:spPr>
          <a:xfrm>
            <a:off x="4800046" y="1953138"/>
            <a:ext cx="1371600" cy="1828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C6B6796C-A823-9B45-9C7B-E649DE201818}"/>
              </a:ext>
            </a:extLst>
          </p:cNvPr>
          <p:cNvSpPr/>
          <p:nvPr/>
        </p:nvSpPr>
        <p:spPr>
          <a:xfrm>
            <a:off x="4800046" y="2242873"/>
            <a:ext cx="1371600" cy="182880"/>
          </a:xfrm>
          <a:prstGeom prst="rect">
            <a:avLst/>
          </a:prstGeom>
          <a:solidFill>
            <a:srgbClr val="51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4" name="Rectangle 53">
            <a:extLst>
              <a:ext uri="{FF2B5EF4-FFF2-40B4-BE49-F238E27FC236}">
                <a16:creationId xmlns:a16="http://schemas.microsoft.com/office/drawing/2014/main" id="{43CF4442-3A25-A143-A9BF-AFB5201BA991}"/>
              </a:ext>
            </a:extLst>
          </p:cNvPr>
          <p:cNvSpPr/>
          <p:nvPr/>
        </p:nvSpPr>
        <p:spPr>
          <a:xfrm>
            <a:off x="4800046" y="3691548"/>
            <a:ext cx="1371600"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1ABC308D-07B1-FD4A-BEED-28B4F3507B29}"/>
              </a:ext>
            </a:extLst>
          </p:cNvPr>
          <p:cNvSpPr/>
          <p:nvPr/>
        </p:nvSpPr>
        <p:spPr>
          <a:xfrm>
            <a:off x="4800046" y="3401813"/>
            <a:ext cx="1371600" cy="1828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5AE4F840-545A-1847-8EAE-616A7CE709A2}"/>
              </a:ext>
            </a:extLst>
          </p:cNvPr>
          <p:cNvSpPr/>
          <p:nvPr/>
        </p:nvSpPr>
        <p:spPr>
          <a:xfrm>
            <a:off x="4800046" y="5719700"/>
            <a:ext cx="13716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9" name="Rectangle 58">
            <a:extLst>
              <a:ext uri="{FF2B5EF4-FFF2-40B4-BE49-F238E27FC236}">
                <a16:creationId xmlns:a16="http://schemas.microsoft.com/office/drawing/2014/main" id="{270384EF-B199-1743-A80E-61F40AE73E6E}"/>
              </a:ext>
            </a:extLst>
          </p:cNvPr>
          <p:cNvSpPr/>
          <p:nvPr/>
        </p:nvSpPr>
        <p:spPr>
          <a:xfrm>
            <a:off x="4800046" y="4271018"/>
            <a:ext cx="1371600" cy="1828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70F4C726-C9AB-294E-90BA-AE1E96B6A59D}"/>
              </a:ext>
            </a:extLst>
          </p:cNvPr>
          <p:cNvSpPr/>
          <p:nvPr/>
        </p:nvSpPr>
        <p:spPr>
          <a:xfrm>
            <a:off x="4800046" y="5429958"/>
            <a:ext cx="137160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9" name="Rectangle 68">
            <a:extLst>
              <a:ext uri="{FF2B5EF4-FFF2-40B4-BE49-F238E27FC236}">
                <a16:creationId xmlns:a16="http://schemas.microsoft.com/office/drawing/2014/main" id="{6ED94480-4265-264B-AFF1-491F84833FFB}"/>
              </a:ext>
            </a:extLst>
          </p:cNvPr>
          <p:cNvSpPr/>
          <p:nvPr/>
        </p:nvSpPr>
        <p:spPr>
          <a:xfrm>
            <a:off x="4800046" y="4850488"/>
            <a:ext cx="1371600" cy="1828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D00E212A-2CF7-8F47-B38A-AD77E6B84AA2}"/>
              </a:ext>
            </a:extLst>
          </p:cNvPr>
          <p:cNvSpPr/>
          <p:nvPr/>
        </p:nvSpPr>
        <p:spPr>
          <a:xfrm>
            <a:off x="4800046" y="4560753"/>
            <a:ext cx="1371600"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72" name="Rectangle 71">
            <a:extLst>
              <a:ext uri="{FF2B5EF4-FFF2-40B4-BE49-F238E27FC236}">
                <a16:creationId xmlns:a16="http://schemas.microsoft.com/office/drawing/2014/main" id="{428332C4-6B7F-3B45-BC4F-CAAE0FD3C676}"/>
              </a:ext>
            </a:extLst>
          </p:cNvPr>
          <p:cNvSpPr/>
          <p:nvPr/>
        </p:nvSpPr>
        <p:spPr>
          <a:xfrm>
            <a:off x="4800046" y="5995510"/>
            <a:ext cx="137160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8" name="Diamond 57">
            <a:extLst>
              <a:ext uri="{FF2B5EF4-FFF2-40B4-BE49-F238E27FC236}">
                <a16:creationId xmlns:a16="http://schemas.microsoft.com/office/drawing/2014/main" id="{46D0B767-26D2-374C-877A-24511D8F270A}"/>
              </a:ext>
            </a:extLst>
          </p:cNvPr>
          <p:cNvSpPr>
            <a:spLocks/>
          </p:cNvSpPr>
          <p:nvPr/>
        </p:nvSpPr>
        <p:spPr>
          <a:xfrm>
            <a:off x="8259371" y="3985713"/>
            <a:ext cx="182880" cy="18288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589B3DFC-87BA-274E-81FE-D792C4A681F8}"/>
              </a:ext>
            </a:extLst>
          </p:cNvPr>
          <p:cNvCxnSpPr>
            <a:cxnSpLocks/>
          </p:cNvCxnSpPr>
          <p:nvPr/>
        </p:nvCxnSpPr>
        <p:spPr>
          <a:xfrm>
            <a:off x="4800045" y="885626"/>
            <a:ext cx="1371600"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1DAEAD9-00F7-2147-91DF-DA0A5F091E7D}"/>
              </a:ext>
            </a:extLst>
          </p:cNvPr>
          <p:cNvCxnSpPr>
            <a:cxnSpLocks/>
          </p:cNvCxnSpPr>
          <p:nvPr/>
        </p:nvCxnSpPr>
        <p:spPr>
          <a:xfrm>
            <a:off x="4800046" y="1761564"/>
            <a:ext cx="1371600"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A57F997-52E4-544B-8717-0778C70FF4C3}"/>
              </a:ext>
            </a:extLst>
          </p:cNvPr>
          <p:cNvCxnSpPr>
            <a:cxnSpLocks/>
          </p:cNvCxnSpPr>
          <p:nvPr/>
        </p:nvCxnSpPr>
        <p:spPr>
          <a:xfrm>
            <a:off x="4800046" y="3211679"/>
            <a:ext cx="1371600"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D3B2717-BD2B-054D-B530-94B36320607F}"/>
              </a:ext>
            </a:extLst>
          </p:cNvPr>
          <p:cNvCxnSpPr>
            <a:cxnSpLocks/>
          </p:cNvCxnSpPr>
          <p:nvPr/>
        </p:nvCxnSpPr>
        <p:spPr>
          <a:xfrm>
            <a:off x="4800046" y="5249410"/>
            <a:ext cx="1371600"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830E72BF-A773-8C4C-8663-F1DA6677DB04}"/>
              </a:ext>
            </a:extLst>
          </p:cNvPr>
          <p:cNvGrpSpPr/>
          <p:nvPr/>
        </p:nvGrpSpPr>
        <p:grpSpPr>
          <a:xfrm>
            <a:off x="9907311" y="166684"/>
            <a:ext cx="548640" cy="6126480"/>
            <a:chOff x="5331873" y="127356"/>
            <a:chExt cx="548640" cy="6126480"/>
          </a:xfrm>
        </p:grpSpPr>
        <p:sp>
          <p:nvSpPr>
            <p:cNvPr id="61" name="Rectangle 60">
              <a:extLst>
                <a:ext uri="{FF2B5EF4-FFF2-40B4-BE49-F238E27FC236}">
                  <a16:creationId xmlns:a16="http://schemas.microsoft.com/office/drawing/2014/main" id="{8BBA4A75-A3AC-9B4F-9F97-B701E3ED88FB}"/>
                </a:ext>
              </a:extLst>
            </p:cNvPr>
            <p:cNvSpPr/>
            <p:nvPr/>
          </p:nvSpPr>
          <p:spPr>
            <a:xfrm>
              <a:off x="5331873" y="133873"/>
              <a:ext cx="548640" cy="228600"/>
            </a:xfrm>
            <a:prstGeom prst="rect">
              <a:avLst/>
            </a:prstGeom>
            <a:gradFill>
              <a:gsLst>
                <a:gs pos="0">
                  <a:schemeClr val="accent1">
                    <a:lumMod val="5000"/>
                    <a:lumOff val="95000"/>
                  </a:schemeClr>
                </a:gs>
                <a:gs pos="83000">
                  <a:srgbClr val="FFC000"/>
                </a:gs>
                <a:gs pos="100000">
                  <a:srgbClr val="F0A622"/>
                </a:gs>
              </a:gsLst>
              <a:lin ang="0" scaled="0"/>
            </a:gradFill>
            <a:ln>
              <a:noFill/>
            </a:ln>
            <a:effectLst>
              <a:outerShdw blurRad="50800" dist="381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800">
                  <a:solidFill>
                    <a:schemeClr val="tx1"/>
                  </a:solidFill>
                  <a:latin typeface="Century Gothic" panose="020B0502020202020204" pitchFamily="34" charset="0"/>
                </a:rPr>
                <a:t>AUJOURD’HUI</a:t>
              </a:r>
            </a:p>
          </p:txBody>
        </p:sp>
        <p:cxnSp>
          <p:nvCxnSpPr>
            <p:cNvPr id="62" name="Straight Connector 61">
              <a:extLst>
                <a:ext uri="{FF2B5EF4-FFF2-40B4-BE49-F238E27FC236}">
                  <a16:creationId xmlns:a16="http://schemas.microsoft.com/office/drawing/2014/main" id="{ACCB5F64-028A-B847-A219-B62BF2CE4C34}"/>
                </a:ext>
              </a:extLst>
            </p:cNvPr>
            <p:cNvCxnSpPr/>
            <p:nvPr/>
          </p:nvCxnSpPr>
          <p:spPr>
            <a:xfrm>
              <a:off x="5331873" y="127356"/>
              <a:ext cx="0" cy="6126480"/>
            </a:xfrm>
            <a:prstGeom prst="line">
              <a:avLst/>
            </a:prstGeom>
            <a:ln w="28575">
              <a:solidFill>
                <a:schemeClr val="bg1"/>
              </a:solidFill>
              <a:prstDash val="sysDot"/>
            </a:ln>
            <a:effectLst>
              <a:outerShdw blurRad="38100" dist="12700" dir="8100000" algn="tr" rotWithShape="0">
                <a:schemeClr val="bg1">
                  <a:lumMod val="50000"/>
                  <a:alpha val="50000"/>
                </a:schemeClr>
              </a:outerShdw>
            </a:effectLst>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127B7BAA-4638-534D-81E4-DAEA32B7847C}"/>
              </a:ext>
            </a:extLst>
          </p:cNvPr>
          <p:cNvSpPr/>
          <p:nvPr/>
        </p:nvSpPr>
        <p:spPr>
          <a:xfrm>
            <a:off x="6276682" y="3938843"/>
            <a:ext cx="201168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fr-FR" sz="900">
                <a:solidFill>
                  <a:schemeClr val="tx1"/>
                </a:solidFill>
                <a:latin typeface="Century Gothic" panose="020B0502020202020204" pitchFamily="34" charset="0"/>
              </a:rPr>
              <a:t>NOTES DE TÂCHE / JALON 00/00</a:t>
            </a:r>
          </a:p>
        </p:txBody>
      </p:sp>
      <p:sp>
        <p:nvSpPr>
          <p:cNvPr id="63" name="Diamond 62">
            <a:extLst>
              <a:ext uri="{FF2B5EF4-FFF2-40B4-BE49-F238E27FC236}">
                <a16:creationId xmlns:a16="http://schemas.microsoft.com/office/drawing/2014/main" id="{5A0CF200-CE34-7644-80A8-9E07FD12A596}"/>
              </a:ext>
            </a:extLst>
          </p:cNvPr>
          <p:cNvSpPr>
            <a:spLocks/>
          </p:cNvSpPr>
          <p:nvPr/>
        </p:nvSpPr>
        <p:spPr>
          <a:xfrm>
            <a:off x="8258178" y="4841844"/>
            <a:ext cx="182880" cy="18288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BD5E7CD4-C0CC-054E-9F6B-9F49ABBF44B6}"/>
              </a:ext>
            </a:extLst>
          </p:cNvPr>
          <p:cNvSpPr/>
          <p:nvPr/>
        </p:nvSpPr>
        <p:spPr>
          <a:xfrm>
            <a:off x="6275489" y="4794974"/>
            <a:ext cx="201168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fr-FR" sz="900">
                <a:solidFill>
                  <a:schemeClr val="tx1"/>
                </a:solidFill>
                <a:latin typeface="Century Gothic" panose="020B0502020202020204" pitchFamily="34" charset="0"/>
              </a:rPr>
              <a:t>NOTES DE TÂCHE/JALON 00/00</a:t>
            </a:r>
          </a:p>
        </p:txBody>
      </p:sp>
      <p:sp>
        <p:nvSpPr>
          <p:cNvPr id="65" name="Diamond 64">
            <a:extLst>
              <a:ext uri="{FF2B5EF4-FFF2-40B4-BE49-F238E27FC236}">
                <a16:creationId xmlns:a16="http://schemas.microsoft.com/office/drawing/2014/main" id="{07FE6D60-CDB8-A648-A05F-AF4C135F5046}"/>
              </a:ext>
            </a:extLst>
          </p:cNvPr>
          <p:cNvSpPr>
            <a:spLocks/>
          </p:cNvSpPr>
          <p:nvPr/>
        </p:nvSpPr>
        <p:spPr>
          <a:xfrm>
            <a:off x="8305539" y="1098220"/>
            <a:ext cx="182880" cy="18288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E19A5ED0-FBFB-404C-BC06-F20F1917649E}"/>
              </a:ext>
            </a:extLst>
          </p:cNvPr>
          <p:cNvSpPr/>
          <p:nvPr/>
        </p:nvSpPr>
        <p:spPr>
          <a:xfrm>
            <a:off x="6322850" y="1051350"/>
            <a:ext cx="201168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fr-FR" sz="900">
                <a:solidFill>
                  <a:schemeClr val="tx1"/>
                </a:solidFill>
                <a:latin typeface="Century Gothic" panose="020B0502020202020204" pitchFamily="34" charset="0"/>
              </a:rPr>
              <a:t>NOTES DE TÂCHE / JALON 00/00</a:t>
            </a:r>
          </a:p>
        </p:txBody>
      </p:sp>
      <p:sp>
        <p:nvSpPr>
          <p:cNvPr id="68" name="Diamond 67">
            <a:extLst>
              <a:ext uri="{FF2B5EF4-FFF2-40B4-BE49-F238E27FC236}">
                <a16:creationId xmlns:a16="http://schemas.microsoft.com/office/drawing/2014/main" id="{45CB28AE-2021-F747-A724-2CA066B40D4C}"/>
              </a:ext>
            </a:extLst>
          </p:cNvPr>
          <p:cNvSpPr>
            <a:spLocks/>
          </p:cNvSpPr>
          <p:nvPr/>
        </p:nvSpPr>
        <p:spPr>
          <a:xfrm>
            <a:off x="8304346" y="1954351"/>
            <a:ext cx="182880" cy="18288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D7506F7D-F273-774E-B3D7-9C97944C487A}"/>
              </a:ext>
            </a:extLst>
          </p:cNvPr>
          <p:cNvSpPr/>
          <p:nvPr/>
        </p:nvSpPr>
        <p:spPr>
          <a:xfrm>
            <a:off x="6321657" y="1907481"/>
            <a:ext cx="201168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fr-FR" sz="900">
                <a:solidFill>
                  <a:schemeClr val="tx1"/>
                </a:solidFill>
                <a:latin typeface="Century Gothic" panose="020B0502020202020204" pitchFamily="34" charset="0"/>
              </a:rPr>
              <a:t>NOTES DE TÂCHE / JALON 00/00</a:t>
            </a:r>
          </a:p>
        </p:txBody>
      </p:sp>
      <p:sp>
        <p:nvSpPr>
          <p:cNvPr id="3" name="TextBox 2">
            <a:extLst>
              <a:ext uri="{FF2B5EF4-FFF2-40B4-BE49-F238E27FC236}">
                <a16:creationId xmlns:a16="http://schemas.microsoft.com/office/drawing/2014/main" id="{C95998BC-6FA9-570D-2BFB-DDC2726C1B61}"/>
              </a:ext>
            </a:extLst>
          </p:cNvPr>
          <p:cNvSpPr txBox="1"/>
          <p:nvPr/>
        </p:nvSpPr>
        <p:spPr>
          <a:xfrm>
            <a:off x="281941" y="36330"/>
            <a:ext cx="6053941" cy="430887"/>
          </a:xfrm>
          <a:prstGeom prst="rect">
            <a:avLst/>
          </a:prstGeom>
          <a:noFill/>
        </p:spPr>
        <p:txBody>
          <a:bodyPr wrap="square" rtlCol="0">
            <a:spAutoFit/>
          </a:bodyPr>
          <a:lstStyle/>
          <a:p>
            <a:pPr rtl="0"/>
            <a:r>
              <a:rPr lang="fr-FR" sz="2200">
                <a:solidFill>
                  <a:schemeClr val="tx1">
                    <a:lumMod val="65000"/>
                    <a:lumOff val="35000"/>
                  </a:schemeClr>
                </a:solidFill>
                <a:latin typeface="Century Gothic" panose="020B0502020202020204" pitchFamily="34" charset="0"/>
              </a:rPr>
              <a:t>EXEMPLE</a:t>
            </a:r>
          </a:p>
        </p:txBody>
      </p:sp>
    </p:spTree>
    <p:extLst>
      <p:ext uri="{BB962C8B-B14F-4D97-AF65-F5344CB8AC3E}">
        <p14:creationId xmlns:p14="http://schemas.microsoft.com/office/powerpoint/2010/main" val="386224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6" y="6477000"/>
            <a:ext cx="6830040" cy="369332"/>
          </a:xfrm>
          <a:prstGeom prst="rect">
            <a:avLst/>
          </a:prstGeom>
          <a:noFill/>
        </p:spPr>
        <p:txBody>
          <a:bodyPr wrap="square" rtlCol="0">
            <a:spAutoFit/>
          </a:bodyPr>
          <a:lstStyle/>
          <a:p>
            <a:pPr algn="r" rtl="0"/>
            <a:r>
              <a:rPr lang="fr-FR">
                <a:solidFill>
                  <a:schemeClr val="bg1"/>
                </a:solidFill>
                <a:latin typeface="Century Gothic" panose="020B0502020202020204" pitchFamily="34" charset="0"/>
              </a:rPr>
              <a:t>EXEMPLE DE PLAN DE MISE EN ŒUVRE DE LOGICIEL</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2284531772"/>
              </p:ext>
            </p:extLst>
          </p:nvPr>
        </p:nvGraphicFramePr>
        <p:xfrm>
          <a:off x="327121" y="516122"/>
          <a:ext cx="11573778" cy="5730373"/>
        </p:xfrm>
        <a:graphic>
          <a:graphicData uri="http://schemas.openxmlformats.org/drawingml/2006/table">
            <a:tbl>
              <a:tblPr firstRow="1" bandRow="1">
                <a:tableStyleId>{5C22544A-7EE6-4342-B048-85BDC9FD1C3A}</a:tableStyleId>
              </a:tblPr>
              <a:tblGrid>
                <a:gridCol w="2272388">
                  <a:extLst>
                    <a:ext uri="{9D8B030D-6E8A-4147-A177-3AD203B41FA5}">
                      <a16:colId xmlns:a16="http://schemas.microsoft.com/office/drawing/2014/main" val="602210714"/>
                    </a:ext>
                  </a:extLst>
                </a:gridCol>
                <a:gridCol w="561702">
                  <a:extLst>
                    <a:ext uri="{9D8B030D-6E8A-4147-A177-3AD203B41FA5}">
                      <a16:colId xmlns:a16="http://schemas.microsoft.com/office/drawing/2014/main" val="4079889448"/>
                    </a:ext>
                  </a:extLst>
                </a:gridCol>
                <a:gridCol w="561703">
                  <a:extLst>
                    <a:ext uri="{9D8B030D-6E8A-4147-A177-3AD203B41FA5}">
                      <a16:colId xmlns:a16="http://schemas.microsoft.com/office/drawing/2014/main" val="1024581539"/>
                    </a:ext>
                  </a:extLst>
                </a:gridCol>
                <a:gridCol w="961820">
                  <a:extLst>
                    <a:ext uri="{9D8B030D-6E8A-4147-A177-3AD203B41FA5}">
                      <a16:colId xmlns:a16="http://schemas.microsoft.com/office/drawing/2014/main" val="1817390762"/>
                    </a:ext>
                  </a:extLst>
                </a:gridCol>
                <a:gridCol w="5383291">
                  <a:extLst>
                    <a:ext uri="{9D8B030D-6E8A-4147-A177-3AD203B41FA5}">
                      <a16:colId xmlns:a16="http://schemas.microsoft.com/office/drawing/2014/main" val="745651107"/>
                    </a:ext>
                  </a:extLst>
                </a:gridCol>
                <a:gridCol w="1832874">
                  <a:extLst>
                    <a:ext uri="{9D8B030D-6E8A-4147-A177-3AD203B41FA5}">
                      <a16:colId xmlns:a16="http://schemas.microsoft.com/office/drawing/2014/main" val="3839570682"/>
                    </a:ext>
                  </a:extLst>
                </a:gridCol>
              </a:tblGrid>
              <a:tr h="228515">
                <a:tc>
                  <a:txBody>
                    <a:bodyPr/>
                    <a:lstStyle/>
                    <a:p>
                      <a:pPr rtl="0">
                        <a:lnSpc>
                          <a:spcPct val="100000"/>
                        </a:lnSpc>
                      </a:pPr>
                      <a:r>
                        <a:rPr lang="fr-FR" sz="900" dirty="0">
                          <a:solidFill>
                            <a:schemeClr val="tx1"/>
                          </a:solidFill>
                          <a:latin typeface="Century Gothic" panose="020B0502020202020204" pitchFamily="34" charset="0"/>
                        </a:rPr>
                        <a:t>PROJETS + TÂCHES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fr-FR" sz="900">
                          <a:solidFill>
                            <a:schemeClr val="tx1"/>
                          </a:solidFill>
                          <a:latin typeface="Century Gothic" panose="020B0502020202020204" pitchFamily="34" charset="0"/>
                        </a:rPr>
                        <a:t>DÉBUT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fr-FR" sz="900">
                          <a:solidFill>
                            <a:schemeClr val="tx1"/>
                          </a:solidFill>
                          <a:latin typeface="Century Gothic" panose="020B0502020202020204" pitchFamily="34" charset="0"/>
                        </a:rPr>
                        <a:t>FIN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fr-FR" sz="900">
                          <a:solidFill>
                            <a:schemeClr val="tx1"/>
                          </a:solidFill>
                          <a:latin typeface="Century Gothic" panose="020B0502020202020204" pitchFamily="34" charset="0"/>
                        </a:rPr>
                        <a:t>PROPRIÉTAIRE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fr-FR" sz="1200" b="0">
                          <a:solidFill>
                            <a:schemeClr val="tx1"/>
                          </a:solidFill>
                          <a:latin typeface="Century Gothic" panose="020B0502020202020204" pitchFamily="34" charset="0"/>
                        </a:rPr>
                        <a:t>SEPTEMBRE</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alpha val="50000"/>
                      </a:schemeClr>
                    </a:solidFill>
                  </a:tcPr>
                </a:tc>
                <a:tc>
                  <a:txBody>
                    <a:bodyPr/>
                    <a:lstStyle/>
                    <a:p>
                      <a:pPr algn="ctr" rtl="0">
                        <a:lnSpc>
                          <a:spcPct val="100000"/>
                        </a:lnSpc>
                      </a:pPr>
                      <a:r>
                        <a:rPr lang="fr-FR" sz="1200" b="0">
                          <a:solidFill>
                            <a:schemeClr val="tx1"/>
                          </a:solidFill>
                          <a:latin typeface="Century Gothic" panose="020B0502020202020204" pitchFamily="34" charset="0"/>
                        </a:rPr>
                        <a:t>OCTOBRE</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alpha val="50000"/>
                      </a:schemeClr>
                    </a:solidFill>
                  </a:tcPr>
                </a:tc>
                <a:extLst>
                  <a:ext uri="{0D108BD9-81ED-4DB2-BD59-A6C34878D82A}">
                    <a16:rowId xmlns:a16="http://schemas.microsoft.com/office/drawing/2014/main" val="3619611726"/>
                  </a:ext>
                </a:extLst>
              </a:tr>
              <a:tr h="289567">
                <a:tc>
                  <a:txBody>
                    <a:bodyPr/>
                    <a:lstStyle/>
                    <a:p>
                      <a:pPr rtl="0">
                        <a:lnSpc>
                          <a:spcPct val="100000"/>
                        </a:lnSpc>
                      </a:pPr>
                      <a:r>
                        <a:rPr lang="fr-FR" sz="900" dirty="0">
                          <a:solidFill>
                            <a:schemeClr val="tx1"/>
                          </a:solidFill>
                          <a:latin typeface="Century Gothic" panose="020B0502020202020204" pitchFamily="34" charset="0"/>
                        </a:rPr>
                        <a:t>PRÉPARATION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2965858687"/>
                  </a:ext>
                </a:extLst>
              </a:tr>
              <a:tr h="289567">
                <a:tc>
                  <a:txBody>
                    <a:bodyPr/>
                    <a:lstStyle/>
                    <a:p>
                      <a:pPr rtl="0">
                        <a:lnSpc>
                          <a:spcPct val="100000"/>
                        </a:lnSpc>
                      </a:pPr>
                      <a:r>
                        <a:rPr lang="fr-FR" sz="900" spc="-10" baseline="0" dirty="0">
                          <a:solidFill>
                            <a:schemeClr val="tx1"/>
                          </a:solidFill>
                          <a:latin typeface="Century Gothic" panose="020B0502020202020204" pitchFamily="34" charset="0"/>
                        </a:rPr>
                        <a:t>Définition de la réunion de lancement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a:solidFill>
                            <a:schemeClr val="tx1"/>
                          </a:solidFill>
                          <a:latin typeface="Century Gothic" panose="020B0502020202020204" pitchFamily="34" charset="0"/>
                        </a:rPr>
                        <a:t>02/09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a:solidFill>
                            <a:schemeClr val="tx1"/>
                          </a:solidFill>
                          <a:latin typeface="Century Gothic" panose="020B0502020202020204" pitchFamily="34" charset="0"/>
                        </a:rPr>
                        <a:t>02/09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fr-FR" sz="900">
                          <a:solidFill>
                            <a:schemeClr val="tx1"/>
                          </a:solidFill>
                          <a:latin typeface="Century Gothic" panose="020B0502020202020204" pitchFamily="34" charset="0"/>
                        </a:rPr>
                        <a:t>Brent 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00816345"/>
                  </a:ext>
                </a:extLst>
              </a:tr>
              <a:tr h="289567">
                <a:tc>
                  <a:txBody>
                    <a:bodyPr/>
                    <a:lstStyle/>
                    <a:p>
                      <a:pPr rtl="0">
                        <a:lnSpc>
                          <a:spcPct val="100000"/>
                        </a:lnSpc>
                      </a:pPr>
                      <a:r>
                        <a:rPr lang="fr-FR" sz="900">
                          <a:solidFill>
                            <a:schemeClr val="tx1"/>
                          </a:solidFill>
                          <a:latin typeface="Century Gothic" panose="020B0502020202020204" pitchFamily="34" charset="0"/>
                        </a:rPr>
                        <a:t>Définition des objectifs intermédiaires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dirty="0">
                          <a:solidFill>
                            <a:schemeClr val="tx1"/>
                          </a:solidFill>
                          <a:latin typeface="Century Gothic" panose="020B0502020202020204" pitchFamily="34" charset="0"/>
                        </a:rPr>
                        <a:t>03/09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dirty="0">
                          <a:solidFill>
                            <a:schemeClr val="tx1"/>
                          </a:solidFill>
                          <a:latin typeface="Century Gothic" panose="020B0502020202020204" pitchFamily="34" charset="0"/>
                        </a:rPr>
                        <a:t>07/09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fr-FR" sz="900">
                          <a:solidFill>
                            <a:schemeClr val="tx1"/>
                          </a:solidFill>
                          <a:latin typeface="Century Gothic" panose="020B0502020202020204" pitchFamily="34" charset="0"/>
                        </a:rPr>
                        <a:t>Alexandra 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289567">
                <a:tc>
                  <a:txBody>
                    <a:bodyPr/>
                    <a:lstStyle/>
                    <a:p>
                      <a:pPr rtl="0">
                        <a:lnSpc>
                          <a:spcPct val="100000"/>
                        </a:lnSpc>
                      </a:pPr>
                      <a:r>
                        <a:rPr lang="fr-FR" sz="900" dirty="0">
                          <a:solidFill>
                            <a:schemeClr val="tx1"/>
                          </a:solidFill>
                          <a:latin typeface="Century Gothic" panose="020B0502020202020204" pitchFamily="34" charset="0"/>
                        </a:rPr>
                        <a:t>LANCEMENT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699537522"/>
                  </a:ext>
                </a:extLst>
              </a:tr>
              <a:tr h="289567">
                <a:tc>
                  <a:txBody>
                    <a:bodyPr/>
                    <a:lstStyle/>
                    <a:p>
                      <a:pPr rtl="0">
                        <a:lnSpc>
                          <a:spcPct val="100000"/>
                        </a:lnSpc>
                      </a:pPr>
                      <a:r>
                        <a:rPr lang="fr-FR" sz="900">
                          <a:solidFill>
                            <a:schemeClr val="tx1"/>
                          </a:solidFill>
                          <a:latin typeface="Century Gothic" panose="020B0502020202020204" pitchFamily="34" charset="0"/>
                        </a:rPr>
                        <a:t>Exigences détaillées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a:solidFill>
                            <a:schemeClr val="tx1"/>
                          </a:solidFill>
                          <a:latin typeface="Century Gothic" panose="020B0502020202020204" pitchFamily="34" charset="0"/>
                        </a:rPr>
                        <a:t>07/09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a:solidFill>
                            <a:schemeClr val="tx1"/>
                          </a:solidFill>
                          <a:latin typeface="Century Gothic" panose="020B0502020202020204" pitchFamily="34" charset="0"/>
                        </a:rPr>
                        <a:t>09/09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fr-FR" sz="900" dirty="0">
                          <a:solidFill>
                            <a:schemeClr val="tx1"/>
                          </a:solidFill>
                          <a:latin typeface="Century Gothic" panose="020B0502020202020204" pitchFamily="34" charset="0"/>
                        </a:rPr>
                        <a:t>June 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19141191"/>
                  </a:ext>
                </a:extLst>
              </a:tr>
              <a:tr h="289567">
                <a:tc>
                  <a:txBody>
                    <a:bodyPr/>
                    <a:lstStyle/>
                    <a:p>
                      <a:pPr rtl="0">
                        <a:lnSpc>
                          <a:spcPct val="100000"/>
                        </a:lnSpc>
                      </a:pPr>
                      <a:r>
                        <a:rPr lang="fr-FR" sz="900">
                          <a:solidFill>
                            <a:schemeClr val="tx1"/>
                          </a:solidFill>
                          <a:latin typeface="Century Gothic" panose="020B0502020202020204" pitchFamily="34" charset="0"/>
                        </a:rPr>
                        <a:t>Exigences matérielles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a:solidFill>
                            <a:schemeClr val="tx1"/>
                          </a:solidFill>
                          <a:latin typeface="Century Gothic" panose="020B0502020202020204" pitchFamily="34" charset="0"/>
                        </a:rPr>
                        <a:t>09/09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dirty="0">
                          <a:solidFill>
                            <a:schemeClr val="tx1"/>
                          </a:solidFill>
                          <a:latin typeface="Century Gothic" panose="020B0502020202020204" pitchFamily="34" charset="0"/>
                        </a:rPr>
                        <a:t>11/09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fr-FR" sz="900" dirty="0">
                          <a:solidFill>
                            <a:schemeClr val="tx1"/>
                          </a:solidFill>
                          <a:latin typeface="Century Gothic" panose="020B0502020202020204" pitchFamily="34" charset="0"/>
                        </a:rPr>
                        <a:t>June 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289567">
                <a:tc>
                  <a:txBody>
                    <a:bodyPr/>
                    <a:lstStyle/>
                    <a:p>
                      <a:pPr rtl="0">
                        <a:lnSpc>
                          <a:spcPct val="100000"/>
                        </a:lnSpc>
                      </a:pPr>
                      <a:r>
                        <a:rPr lang="fr-FR" sz="900">
                          <a:solidFill>
                            <a:schemeClr val="tx1"/>
                          </a:solidFill>
                          <a:latin typeface="Century Gothic" panose="020B0502020202020204" pitchFamily="34" charset="0"/>
                        </a:rPr>
                        <a:t>Plan final des ressources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a:solidFill>
                            <a:schemeClr val="tx1"/>
                          </a:solidFill>
                          <a:latin typeface="Century Gothic" panose="020B0502020202020204" pitchFamily="34" charset="0"/>
                        </a:rPr>
                        <a:t>11/09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a:solidFill>
                            <a:schemeClr val="tx1"/>
                          </a:solidFill>
                          <a:latin typeface="Century Gothic" panose="020B0502020202020204" pitchFamily="34" charset="0"/>
                        </a:rPr>
                        <a:t>15/09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fr-FR" sz="900" dirty="0">
                          <a:solidFill>
                            <a:schemeClr val="tx1"/>
                          </a:solidFill>
                          <a:latin typeface="Century Gothic" panose="020B0502020202020204" pitchFamily="34" charset="0"/>
                        </a:rPr>
                        <a:t>Kirk 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94209273"/>
                  </a:ext>
                </a:extLst>
              </a:tr>
              <a:tr h="289567">
                <a:tc>
                  <a:txBody>
                    <a:bodyPr/>
                    <a:lstStyle/>
                    <a:p>
                      <a:pPr rtl="0">
                        <a:lnSpc>
                          <a:spcPct val="100000"/>
                        </a:lnSpc>
                      </a:pPr>
                      <a:r>
                        <a:rPr lang="fr-FR" sz="900">
                          <a:solidFill>
                            <a:schemeClr val="tx1"/>
                          </a:solidFill>
                          <a:latin typeface="Century Gothic" panose="020B0502020202020204" pitchFamily="34" charset="0"/>
                        </a:rPr>
                        <a:t>Dotation en personnel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a:solidFill>
                            <a:schemeClr val="tx1"/>
                          </a:solidFill>
                          <a:latin typeface="Century Gothic" panose="020B0502020202020204" pitchFamily="34" charset="0"/>
                        </a:rPr>
                        <a:t>15/09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a:solidFill>
                            <a:schemeClr val="tx1"/>
                          </a:solidFill>
                          <a:latin typeface="Century Gothic" panose="020B0502020202020204" pitchFamily="34" charset="0"/>
                        </a:rPr>
                        <a:t>17/09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fr-FR" sz="900" dirty="0">
                          <a:solidFill>
                            <a:schemeClr val="tx1"/>
                          </a:solidFill>
                          <a:latin typeface="Century Gothic" panose="020B0502020202020204" pitchFamily="34" charset="0"/>
                        </a:rPr>
                        <a:t>Paul F.</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289567">
                <a:tc>
                  <a:txBody>
                    <a:bodyPr/>
                    <a:lstStyle/>
                    <a:p>
                      <a:pPr rtl="0">
                        <a:lnSpc>
                          <a:spcPct val="100000"/>
                        </a:lnSpc>
                      </a:pPr>
                      <a:r>
                        <a:rPr lang="fr-FR" sz="900">
                          <a:solidFill>
                            <a:schemeClr val="tx1"/>
                          </a:solidFill>
                          <a:latin typeface="Century Gothic" panose="020B0502020202020204" pitchFamily="34" charset="0"/>
                        </a:rPr>
                        <a:t>DÉVELOPPEMENT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1699392616"/>
                  </a:ext>
                </a:extLst>
              </a:tr>
              <a:tr h="289567">
                <a:tc>
                  <a:txBody>
                    <a:bodyPr/>
                    <a:lstStyle/>
                    <a:p>
                      <a:pPr rtl="0">
                        <a:lnSpc>
                          <a:spcPct val="100000"/>
                        </a:lnSpc>
                      </a:pPr>
                      <a:r>
                        <a:rPr lang="fr-FR" sz="900">
                          <a:solidFill>
                            <a:schemeClr val="tx1"/>
                          </a:solidFill>
                          <a:latin typeface="Century Gothic" panose="020B0502020202020204" pitchFamily="34" charset="0"/>
                        </a:rPr>
                        <a:t>Exigences techniques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a:solidFill>
                            <a:schemeClr val="tx1"/>
                          </a:solidFill>
                          <a:latin typeface="Century Gothic" panose="020B0502020202020204" pitchFamily="34" charset="0"/>
                        </a:rPr>
                        <a:t>17/09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a:solidFill>
                            <a:schemeClr val="tx1"/>
                          </a:solidFill>
                          <a:latin typeface="Century Gothic" panose="020B0502020202020204" pitchFamily="34" charset="0"/>
                        </a:rPr>
                        <a:t>21/09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fr-FR" sz="900">
                          <a:solidFill>
                            <a:schemeClr val="tx1"/>
                          </a:solidFill>
                          <a:latin typeface="Century Gothic" panose="020B0502020202020204" pitchFamily="34" charset="0"/>
                        </a:rPr>
                        <a:t>Mylène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102260576"/>
                  </a:ext>
                </a:extLst>
              </a:tr>
              <a:tr h="289567">
                <a:tc>
                  <a:txBody>
                    <a:bodyPr/>
                    <a:lstStyle/>
                    <a:p>
                      <a:pPr rtl="0">
                        <a:lnSpc>
                          <a:spcPct val="100000"/>
                        </a:lnSpc>
                      </a:pPr>
                      <a:r>
                        <a:rPr lang="fr-FR" sz="900" spc="-20" baseline="0" dirty="0">
                          <a:solidFill>
                            <a:schemeClr val="tx1"/>
                          </a:solidFill>
                          <a:latin typeface="Century Gothic" panose="020B0502020202020204" pitchFamily="34" charset="0"/>
                        </a:rPr>
                        <a:t>Développement de bases de données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a:solidFill>
                            <a:schemeClr val="tx1"/>
                          </a:solidFill>
                          <a:latin typeface="Century Gothic" panose="020B0502020202020204" pitchFamily="34" charset="0"/>
                        </a:rPr>
                        <a:t>21/09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fr-FR" sz="900">
                          <a:solidFill>
                            <a:schemeClr val="tx1"/>
                          </a:solidFill>
                          <a:latin typeface="Century Gothic" panose="020B0502020202020204" pitchFamily="34" charset="0"/>
                        </a:rPr>
                        <a:t>23/09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fr-FR" sz="900" dirty="0">
                          <a:solidFill>
                            <a:schemeClr val="tx1"/>
                          </a:solidFill>
                          <a:latin typeface="Century Gothic" panose="020B0502020202020204" pitchFamily="34" charset="0"/>
                        </a:rPr>
                        <a:t>Mylène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885946280"/>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Développement d’API</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23/09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25/09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fr-FR" sz="900">
                          <a:solidFill>
                            <a:schemeClr val="tx1"/>
                          </a:solidFill>
                          <a:latin typeface="Century Gothic" panose="020B0502020202020204" pitchFamily="34" charset="0"/>
                        </a:rPr>
                        <a:t>June 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77369785"/>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Client de l’interface utilisateur</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25/09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29/09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fr-FR" sz="900" dirty="0">
                          <a:solidFill>
                            <a:schemeClr val="tx1"/>
                          </a:solidFill>
                          <a:latin typeface="Century Gothic" panose="020B0502020202020204" pitchFamily="34" charset="0"/>
                        </a:rPr>
                        <a:t>Brent 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89984988"/>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Tests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29/09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02/10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fr-FR" sz="900">
                          <a:solidFill>
                            <a:schemeClr val="tx1"/>
                          </a:solidFill>
                          <a:latin typeface="Century Gothic" panose="020B0502020202020204" pitchFamily="34" charset="0"/>
                        </a:rPr>
                        <a:t>Kirk 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653128129"/>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Développement terminé</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02/10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05/10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fr-FR" sz="900" dirty="0">
                          <a:solidFill>
                            <a:schemeClr val="tx1"/>
                          </a:solidFill>
                          <a:latin typeface="Century Gothic" panose="020B0502020202020204" pitchFamily="34" charset="0"/>
                        </a:rPr>
                        <a:t>June 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66339753"/>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OPÉRATIONS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2932735880"/>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Configuration matérielle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05/10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07/10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fr-FR" sz="900" dirty="0">
                          <a:solidFill>
                            <a:schemeClr val="tx1"/>
                          </a:solidFill>
                          <a:latin typeface="Century Gothic" panose="020B0502020202020204" pitchFamily="34" charset="0"/>
                        </a:rPr>
                        <a:t>Lori 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86850733"/>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Tests du système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07/10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09/10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fr-FR" sz="900" dirty="0">
                          <a:solidFill>
                            <a:schemeClr val="tx1"/>
                          </a:solidFill>
                          <a:latin typeface="Century Gothic" panose="020B0502020202020204" pitchFamily="34" charset="0"/>
                        </a:rPr>
                        <a:t>Lori 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273912285"/>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LANCEMENT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09/10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a:solidFill>
                            <a:schemeClr val="tx1"/>
                          </a:solidFill>
                          <a:latin typeface="Century Gothic" panose="020B0502020202020204" pitchFamily="34" charset="0"/>
                        </a:rPr>
                        <a:t>09/10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l">
                        <a:lnSpc>
                          <a:spcPct val="100000"/>
                        </a:lnSpc>
                      </a:pPr>
                      <a:endParaRPr lang="en-US" sz="9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alpha val="7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alpha val="70000"/>
                      </a:schemeClr>
                    </a:solidFill>
                  </a:tcPr>
                </a:tc>
                <a:extLst>
                  <a:ext uri="{0D108BD9-81ED-4DB2-BD59-A6C34878D82A}">
                    <a16:rowId xmlns:a16="http://schemas.microsoft.com/office/drawing/2014/main" val="4152154133"/>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4800046" y="1083933"/>
            <a:ext cx="182880" cy="18288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45120421-B160-AC44-999E-CFB0721F467F}"/>
              </a:ext>
            </a:extLst>
          </p:cNvPr>
          <p:cNvSpPr/>
          <p:nvPr/>
        </p:nvSpPr>
        <p:spPr>
          <a:xfrm>
            <a:off x="7170624" y="2822343"/>
            <a:ext cx="548640" cy="18288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900">
                <a:solidFill>
                  <a:schemeClr val="tx1"/>
                </a:solidFill>
                <a:latin typeface="Century Gothic" panose="020B0502020202020204" pitchFamily="34" charset="0"/>
              </a:rPr>
              <a:t>20 %</a:t>
            </a:r>
          </a:p>
        </p:txBody>
      </p:sp>
      <p:sp>
        <p:nvSpPr>
          <p:cNvPr id="12" name="Rectangle 11">
            <a:extLst>
              <a:ext uri="{FF2B5EF4-FFF2-40B4-BE49-F238E27FC236}">
                <a16:creationId xmlns:a16="http://schemas.microsoft.com/office/drawing/2014/main" id="{4DA04FFA-D9F8-5249-A153-D5EAF58B72FE}"/>
              </a:ext>
            </a:extLst>
          </p:cNvPr>
          <p:cNvSpPr/>
          <p:nvPr/>
        </p:nvSpPr>
        <p:spPr>
          <a:xfrm>
            <a:off x="6415594" y="2532608"/>
            <a:ext cx="927694" cy="182880"/>
          </a:xfrm>
          <a:prstGeom prst="rect">
            <a:avLst/>
          </a:prstGeom>
          <a:solidFill>
            <a:srgbClr val="51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900">
                <a:solidFill>
                  <a:schemeClr val="tx1"/>
                </a:solidFill>
                <a:latin typeface="Century Gothic" panose="020B0502020202020204" pitchFamily="34" charset="0"/>
              </a:rPr>
              <a:t>70 %</a:t>
            </a:r>
          </a:p>
        </p:txBody>
      </p:sp>
      <p:sp>
        <p:nvSpPr>
          <p:cNvPr id="41" name="Rectangle 40">
            <a:extLst>
              <a:ext uri="{FF2B5EF4-FFF2-40B4-BE49-F238E27FC236}">
                <a16:creationId xmlns:a16="http://schemas.microsoft.com/office/drawing/2014/main" id="{7FE24B6B-A6AC-0A4E-A8D3-E4E3AAED67B1}"/>
              </a:ext>
            </a:extLst>
          </p:cNvPr>
          <p:cNvSpPr/>
          <p:nvPr/>
        </p:nvSpPr>
        <p:spPr>
          <a:xfrm>
            <a:off x="4986839" y="1373668"/>
            <a:ext cx="914400" cy="1828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900">
                <a:solidFill>
                  <a:schemeClr val="tx1"/>
                </a:solidFill>
                <a:latin typeface="Century Gothic" panose="020B0502020202020204" pitchFamily="34" charset="0"/>
              </a:rPr>
              <a:t>100 %</a:t>
            </a:r>
          </a:p>
        </p:txBody>
      </p:sp>
      <p:sp>
        <p:nvSpPr>
          <p:cNvPr id="43" name="Rectangle 42">
            <a:extLst>
              <a:ext uri="{FF2B5EF4-FFF2-40B4-BE49-F238E27FC236}">
                <a16:creationId xmlns:a16="http://schemas.microsoft.com/office/drawing/2014/main" id="{BDF46762-DE84-6D48-99D5-CB3DE0793AB2}"/>
              </a:ext>
            </a:extLst>
          </p:cNvPr>
          <p:cNvSpPr/>
          <p:nvPr/>
        </p:nvSpPr>
        <p:spPr>
          <a:xfrm>
            <a:off x="8614855" y="3981283"/>
            <a:ext cx="548640" cy="1828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BC327E30-6FC2-774C-84E7-84122B7DDF00}"/>
              </a:ext>
            </a:extLst>
          </p:cNvPr>
          <p:cNvSpPr/>
          <p:nvPr/>
        </p:nvSpPr>
        <p:spPr>
          <a:xfrm>
            <a:off x="5699984" y="1953138"/>
            <a:ext cx="548640" cy="1828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900">
                <a:solidFill>
                  <a:schemeClr val="tx1"/>
                </a:solidFill>
                <a:latin typeface="Century Gothic" panose="020B0502020202020204" pitchFamily="34" charset="0"/>
              </a:rPr>
              <a:t>100 %</a:t>
            </a:r>
          </a:p>
        </p:txBody>
      </p:sp>
      <p:sp>
        <p:nvSpPr>
          <p:cNvPr id="45" name="Rectangle 44">
            <a:extLst>
              <a:ext uri="{FF2B5EF4-FFF2-40B4-BE49-F238E27FC236}">
                <a16:creationId xmlns:a16="http://schemas.microsoft.com/office/drawing/2014/main" id="{C6B6796C-A823-9B45-9C7B-E649DE201818}"/>
              </a:ext>
            </a:extLst>
          </p:cNvPr>
          <p:cNvSpPr/>
          <p:nvPr/>
        </p:nvSpPr>
        <p:spPr>
          <a:xfrm>
            <a:off x="6089344" y="2242873"/>
            <a:ext cx="548640" cy="182880"/>
          </a:xfrm>
          <a:prstGeom prst="rect">
            <a:avLst/>
          </a:prstGeom>
          <a:solidFill>
            <a:srgbClr val="51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900">
                <a:solidFill>
                  <a:schemeClr val="tx1"/>
                </a:solidFill>
                <a:latin typeface="Century Gothic" panose="020B0502020202020204" pitchFamily="34" charset="0"/>
              </a:rPr>
              <a:t>70 %</a:t>
            </a:r>
          </a:p>
        </p:txBody>
      </p:sp>
      <p:sp>
        <p:nvSpPr>
          <p:cNvPr id="47" name="Diamond 46">
            <a:extLst>
              <a:ext uri="{FF2B5EF4-FFF2-40B4-BE49-F238E27FC236}">
                <a16:creationId xmlns:a16="http://schemas.microsoft.com/office/drawing/2014/main" id="{099497A0-BE95-9946-9188-270533876201}"/>
              </a:ext>
            </a:extLst>
          </p:cNvPr>
          <p:cNvSpPr>
            <a:spLocks/>
          </p:cNvSpPr>
          <p:nvPr/>
        </p:nvSpPr>
        <p:spPr>
          <a:xfrm>
            <a:off x="4822906" y="1097905"/>
            <a:ext cx="137160" cy="13716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3CF4442-3A25-A143-A9BF-AFB5201BA991}"/>
              </a:ext>
            </a:extLst>
          </p:cNvPr>
          <p:cNvSpPr/>
          <p:nvPr/>
        </p:nvSpPr>
        <p:spPr>
          <a:xfrm>
            <a:off x="8254866" y="3691548"/>
            <a:ext cx="548640"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1ABC308D-07B1-FD4A-BEED-28B4F3507B29}"/>
              </a:ext>
            </a:extLst>
          </p:cNvPr>
          <p:cNvSpPr/>
          <p:nvPr/>
        </p:nvSpPr>
        <p:spPr>
          <a:xfrm>
            <a:off x="7527851" y="3401813"/>
            <a:ext cx="914400" cy="1828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5AE4F840-545A-1847-8EAE-616A7CE709A2}"/>
              </a:ext>
            </a:extLst>
          </p:cNvPr>
          <p:cNvSpPr/>
          <p:nvPr/>
        </p:nvSpPr>
        <p:spPr>
          <a:xfrm>
            <a:off x="11138970" y="5719700"/>
            <a:ext cx="54864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9" name="Rectangle 58">
            <a:extLst>
              <a:ext uri="{FF2B5EF4-FFF2-40B4-BE49-F238E27FC236}">
                <a16:creationId xmlns:a16="http://schemas.microsoft.com/office/drawing/2014/main" id="{270384EF-B199-1743-A80E-61F40AE73E6E}"/>
              </a:ext>
            </a:extLst>
          </p:cNvPr>
          <p:cNvSpPr/>
          <p:nvPr/>
        </p:nvSpPr>
        <p:spPr>
          <a:xfrm>
            <a:off x="8974368" y="4271018"/>
            <a:ext cx="914400" cy="1828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70F4C726-C9AB-294E-90BA-AE1E96B6A59D}"/>
              </a:ext>
            </a:extLst>
          </p:cNvPr>
          <p:cNvSpPr/>
          <p:nvPr/>
        </p:nvSpPr>
        <p:spPr>
          <a:xfrm>
            <a:off x="10775572" y="5429958"/>
            <a:ext cx="5486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9" name="Rectangle 68">
            <a:extLst>
              <a:ext uri="{FF2B5EF4-FFF2-40B4-BE49-F238E27FC236}">
                <a16:creationId xmlns:a16="http://schemas.microsoft.com/office/drawing/2014/main" id="{6ED94480-4265-264B-AFF1-491F84833FFB}"/>
              </a:ext>
            </a:extLst>
          </p:cNvPr>
          <p:cNvSpPr/>
          <p:nvPr/>
        </p:nvSpPr>
        <p:spPr>
          <a:xfrm>
            <a:off x="10242845" y="4850488"/>
            <a:ext cx="731520" cy="1828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D00E212A-2CF7-8F47-B38A-AD77E6B84AA2}"/>
              </a:ext>
            </a:extLst>
          </p:cNvPr>
          <p:cNvSpPr/>
          <p:nvPr/>
        </p:nvSpPr>
        <p:spPr>
          <a:xfrm>
            <a:off x="9695046" y="4560753"/>
            <a:ext cx="731520"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72" name="Rectangle 71">
            <a:extLst>
              <a:ext uri="{FF2B5EF4-FFF2-40B4-BE49-F238E27FC236}">
                <a16:creationId xmlns:a16="http://schemas.microsoft.com/office/drawing/2014/main" id="{428332C4-6B7F-3B45-BC4F-CAAE0FD3C676}"/>
              </a:ext>
            </a:extLst>
          </p:cNvPr>
          <p:cNvSpPr/>
          <p:nvPr/>
        </p:nvSpPr>
        <p:spPr>
          <a:xfrm>
            <a:off x="11504730" y="5995510"/>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8" name="Diamond 57">
            <a:extLst>
              <a:ext uri="{FF2B5EF4-FFF2-40B4-BE49-F238E27FC236}">
                <a16:creationId xmlns:a16="http://schemas.microsoft.com/office/drawing/2014/main" id="{46D0B767-26D2-374C-877A-24511D8F270A}"/>
              </a:ext>
            </a:extLst>
          </p:cNvPr>
          <p:cNvSpPr>
            <a:spLocks/>
          </p:cNvSpPr>
          <p:nvPr/>
        </p:nvSpPr>
        <p:spPr>
          <a:xfrm>
            <a:off x="8259371" y="3968295"/>
            <a:ext cx="182880" cy="18288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589B3DFC-87BA-274E-81FE-D792C4A681F8}"/>
              </a:ext>
            </a:extLst>
          </p:cNvPr>
          <p:cNvCxnSpPr/>
          <p:nvPr/>
        </p:nvCxnSpPr>
        <p:spPr>
          <a:xfrm>
            <a:off x="4805787" y="885626"/>
            <a:ext cx="1098851"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1DAEAD9-00F7-2147-91DF-DA0A5F091E7D}"/>
              </a:ext>
            </a:extLst>
          </p:cNvPr>
          <p:cNvCxnSpPr/>
          <p:nvPr/>
        </p:nvCxnSpPr>
        <p:spPr>
          <a:xfrm>
            <a:off x="5699197" y="1761564"/>
            <a:ext cx="2011680"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A57F997-52E4-544B-8717-0778C70FF4C3}"/>
              </a:ext>
            </a:extLst>
          </p:cNvPr>
          <p:cNvCxnSpPr/>
          <p:nvPr/>
        </p:nvCxnSpPr>
        <p:spPr>
          <a:xfrm>
            <a:off x="7524371" y="3211679"/>
            <a:ext cx="3429000"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D3B2717-BD2B-054D-B530-94B36320607F}"/>
              </a:ext>
            </a:extLst>
          </p:cNvPr>
          <p:cNvCxnSpPr/>
          <p:nvPr/>
        </p:nvCxnSpPr>
        <p:spPr>
          <a:xfrm>
            <a:off x="10774386" y="5249410"/>
            <a:ext cx="914400"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830E72BF-A773-8C4C-8663-F1DA6677DB04}"/>
              </a:ext>
            </a:extLst>
          </p:cNvPr>
          <p:cNvGrpSpPr/>
          <p:nvPr/>
        </p:nvGrpSpPr>
        <p:grpSpPr>
          <a:xfrm>
            <a:off x="6545296" y="166684"/>
            <a:ext cx="548640" cy="6126480"/>
            <a:chOff x="5331873" y="127356"/>
            <a:chExt cx="548640" cy="6126480"/>
          </a:xfrm>
        </p:grpSpPr>
        <p:sp>
          <p:nvSpPr>
            <p:cNvPr id="61" name="Rectangle 60">
              <a:extLst>
                <a:ext uri="{FF2B5EF4-FFF2-40B4-BE49-F238E27FC236}">
                  <a16:creationId xmlns:a16="http://schemas.microsoft.com/office/drawing/2014/main" id="{8BBA4A75-A3AC-9B4F-9F97-B701E3ED88FB}"/>
                </a:ext>
              </a:extLst>
            </p:cNvPr>
            <p:cNvSpPr/>
            <p:nvPr/>
          </p:nvSpPr>
          <p:spPr>
            <a:xfrm>
              <a:off x="5331873" y="133873"/>
              <a:ext cx="548640" cy="228600"/>
            </a:xfrm>
            <a:prstGeom prst="rect">
              <a:avLst/>
            </a:prstGeom>
            <a:gradFill>
              <a:gsLst>
                <a:gs pos="0">
                  <a:schemeClr val="accent1">
                    <a:lumMod val="5000"/>
                    <a:lumOff val="95000"/>
                  </a:schemeClr>
                </a:gs>
                <a:gs pos="83000">
                  <a:srgbClr val="FFC000"/>
                </a:gs>
                <a:gs pos="100000">
                  <a:srgbClr val="F0A622"/>
                </a:gs>
              </a:gsLst>
              <a:lin ang="0" scaled="0"/>
            </a:gradFill>
            <a:ln>
              <a:noFill/>
            </a:ln>
            <a:effectLst>
              <a:outerShdw blurRad="50800" dist="381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800">
                  <a:solidFill>
                    <a:schemeClr val="tx1"/>
                  </a:solidFill>
                  <a:latin typeface="Century Gothic" panose="020B0502020202020204" pitchFamily="34" charset="0"/>
                </a:rPr>
                <a:t>AUJOURD’HUI</a:t>
              </a:r>
            </a:p>
          </p:txBody>
        </p:sp>
        <p:cxnSp>
          <p:nvCxnSpPr>
            <p:cNvPr id="62" name="Straight Connector 61">
              <a:extLst>
                <a:ext uri="{FF2B5EF4-FFF2-40B4-BE49-F238E27FC236}">
                  <a16:creationId xmlns:a16="http://schemas.microsoft.com/office/drawing/2014/main" id="{ACCB5F64-028A-B847-A219-B62BF2CE4C34}"/>
                </a:ext>
              </a:extLst>
            </p:cNvPr>
            <p:cNvCxnSpPr/>
            <p:nvPr/>
          </p:nvCxnSpPr>
          <p:spPr>
            <a:xfrm>
              <a:off x="5331873" y="127356"/>
              <a:ext cx="0" cy="6126480"/>
            </a:xfrm>
            <a:prstGeom prst="line">
              <a:avLst/>
            </a:prstGeom>
            <a:ln w="28575">
              <a:solidFill>
                <a:schemeClr val="bg1"/>
              </a:solidFill>
              <a:prstDash val="sysDot"/>
            </a:ln>
            <a:effectLst>
              <a:outerShdw blurRad="38100" dist="12700" dir="8100000" algn="tr" rotWithShape="0">
                <a:schemeClr val="bg1">
                  <a:lumMod val="50000"/>
                  <a:alpha val="50000"/>
                </a:schemeClr>
              </a:outerShdw>
            </a:effectLst>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127B7BAA-4638-534D-81E4-DAEA32B7847C}"/>
              </a:ext>
            </a:extLst>
          </p:cNvPr>
          <p:cNvSpPr/>
          <p:nvPr/>
        </p:nvSpPr>
        <p:spPr>
          <a:xfrm>
            <a:off x="5646705" y="3938843"/>
            <a:ext cx="2632489"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fr-FR" sz="900" dirty="0">
                <a:solidFill>
                  <a:schemeClr val="tx1"/>
                </a:solidFill>
                <a:latin typeface="Century Gothic" panose="020B0502020202020204" pitchFamily="34" charset="0"/>
              </a:rPr>
              <a:t>RAPPORT DE STATUT DE PROJET 20/09 </a:t>
            </a:r>
          </a:p>
        </p:txBody>
      </p:sp>
      <p:sp>
        <p:nvSpPr>
          <p:cNvPr id="3" name="TextBox 2">
            <a:extLst>
              <a:ext uri="{FF2B5EF4-FFF2-40B4-BE49-F238E27FC236}">
                <a16:creationId xmlns:a16="http://schemas.microsoft.com/office/drawing/2014/main" id="{10086DB2-009B-84EF-1C47-85E9488E8510}"/>
              </a:ext>
            </a:extLst>
          </p:cNvPr>
          <p:cNvSpPr txBox="1"/>
          <p:nvPr/>
        </p:nvSpPr>
        <p:spPr>
          <a:xfrm>
            <a:off x="281941" y="36330"/>
            <a:ext cx="6053941" cy="430887"/>
          </a:xfrm>
          <a:prstGeom prst="rect">
            <a:avLst/>
          </a:prstGeom>
          <a:noFill/>
        </p:spPr>
        <p:txBody>
          <a:bodyPr wrap="square" rtlCol="0">
            <a:spAutoFit/>
          </a:bodyPr>
          <a:lstStyle/>
          <a:p>
            <a:pPr rtl="0"/>
            <a:r>
              <a:rPr lang="fr-FR" sz="2200">
                <a:solidFill>
                  <a:schemeClr val="tx1">
                    <a:lumMod val="65000"/>
                    <a:lumOff val="35000"/>
                  </a:schemeClr>
                </a:solidFill>
                <a:latin typeface="Century Gothic" panose="020B0502020202020204" pitchFamily="34" charset="0"/>
              </a:rPr>
              <a:t>EXEMPLE</a:t>
            </a:r>
          </a:p>
        </p:txBody>
      </p:sp>
    </p:spTree>
    <p:extLst>
      <p:ext uri="{BB962C8B-B14F-4D97-AF65-F5344CB8AC3E}">
        <p14:creationId xmlns:p14="http://schemas.microsoft.com/office/powerpoint/2010/main" val="103672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fournis par Smartsheet sur le site Web sont uniquement donnés à titre de référence.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A8DFDD5-2A6F-4BFE-A6BA-717C795E194E}" vid="{AEA3C6E8-C54C-46AA-B1AD-CB01398813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IC-Software-Development-Timeline-Template_PowerPoint - SR edits</Template>
  <TotalTime>73</TotalTime>
  <Words>411</Words>
  <Application>Microsoft Office PowerPoint</Application>
  <PresentationFormat>Widescreen</PresentationFormat>
  <Paragraphs>122</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Chris Green</cp:lastModifiedBy>
  <cp:revision>6</cp:revision>
  <cp:lastPrinted>2020-08-31T22:23:58Z</cp:lastPrinted>
  <dcterms:created xsi:type="dcterms:W3CDTF">2020-10-13T17:43:59Z</dcterms:created>
  <dcterms:modified xsi:type="dcterms:W3CDTF">2024-11-14T03:16:50Z</dcterms:modified>
</cp:coreProperties>
</file>