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353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F4F2"/>
    <a:srgbClr val="39BDB0"/>
    <a:srgbClr val="A1E3DD"/>
    <a:srgbClr val="2B8D84"/>
    <a:srgbClr val="9CA58C"/>
    <a:srgbClr val="CBD6B5"/>
    <a:srgbClr val="EBD9B6"/>
    <a:srgbClr val="654105"/>
    <a:srgbClr val="7C5008"/>
    <a:srgbClr val="0098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918631-8352-41F9-8896-6695CEEB4A1E}" v="1" dt="2024-02-24T02:55:20.4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814" autoAdjust="0"/>
    <p:restoredTop sz="86447"/>
  </p:normalViewPr>
  <p:slideViewPr>
    <p:cSldViewPr snapToGrid="0" snapToObjects="1">
      <p:cViewPr varScale="1">
        <p:scale>
          <a:sx n="108" d="100"/>
          <a:sy n="108" d="100"/>
        </p:scale>
        <p:origin x="1272" y="10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11918631-8352-41F9-8896-6695CEEB4A1E}"/>
    <pc:docChg chg="undo custSel modSld">
      <pc:chgData name="Bess Dunlevy" userId="dd4b9a8537dbe9d0" providerId="LiveId" clId="{11918631-8352-41F9-8896-6695CEEB4A1E}" dt="2024-02-24T02:57:13.198" v="11" actId="1076"/>
      <pc:docMkLst>
        <pc:docMk/>
      </pc:docMkLst>
      <pc:sldChg chg="addSp modSp mod">
        <pc:chgData name="Bess Dunlevy" userId="dd4b9a8537dbe9d0" providerId="LiveId" clId="{11918631-8352-41F9-8896-6695CEEB4A1E}" dt="2024-02-24T02:57:13.198" v="11" actId="1076"/>
        <pc:sldMkLst>
          <pc:docMk/>
          <pc:sldMk cId="1508588292" sldId="342"/>
        </pc:sldMkLst>
        <pc:picChg chg="add mod modCrop">
          <ac:chgData name="Bess Dunlevy" userId="dd4b9a8537dbe9d0" providerId="LiveId" clId="{11918631-8352-41F9-8896-6695CEEB4A1E}" dt="2024-02-24T02:57:13.198" v="11" actId="1076"/>
          <ac:picMkLst>
            <pc:docMk/>
            <pc:sldMk cId="1508588292" sldId="342"/>
            <ac:picMk id="3" creationId="{14D284F9-C583-3FFA-F68C-AC0429EAC02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4423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s://fr.smartsheet.com/try-it?trp=1814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oints de couleur">
            <a:extLst>
              <a:ext uri="{FF2B5EF4-FFF2-40B4-BE49-F238E27FC236}">
                <a16:creationId xmlns:a16="http://schemas.microsoft.com/office/drawing/2014/main" id="{35ECA764-2C21-3D04-E6A6-6560C79E44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6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7882" b="7796"/>
          <a:stretch/>
        </p:blipFill>
        <p:spPr>
          <a:xfrm>
            <a:off x="-1" y="0"/>
            <a:ext cx="12202525" cy="68580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300447" y="400145"/>
            <a:ext cx="832864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MODÈLE DE DIAPOSITIVE D’ÉNONCÉ DE PROBLÈME </a:t>
            </a:r>
            <a:b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fr-FR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CLIENT EN CERCLE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7A3371-9EA4-4C46-A817-F8A47B8962FF}"/>
              </a:ext>
            </a:extLst>
          </p:cNvPr>
          <p:cNvSpPr txBox="1"/>
          <p:nvPr/>
        </p:nvSpPr>
        <p:spPr>
          <a:xfrm>
            <a:off x="300448" y="5462692"/>
            <a:ext cx="609808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CRÉÉ PAR</a:t>
            </a:r>
          </a:p>
          <a:p>
            <a:pPr rtl="0"/>
            <a:r>
              <a:rPr lang="fr-FR" sz="140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</a:rPr>
              <a:t>NOM</a:t>
            </a:r>
          </a:p>
          <a:p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</a:endParaRPr>
          </a:p>
          <a:p>
            <a:pPr rtl="0"/>
            <a:r>
              <a:rPr lang="fr-FR" sz="14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Date de création : JJ/MM/AA</a:t>
            </a:r>
          </a:p>
          <a:p>
            <a:pPr rtl="0"/>
            <a:r>
              <a:rPr lang="fr-FR" sz="14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D284F9-C583-3FFA-F68C-AC0429EAC02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416" r="17416"/>
          <a:stretch/>
        </p:blipFill>
        <p:spPr>
          <a:xfrm>
            <a:off x="4732718" y="2260524"/>
            <a:ext cx="3614329" cy="3119718"/>
          </a:xfrm>
          <a:prstGeom prst="rect">
            <a:avLst/>
          </a:prstGeom>
        </p:spPr>
      </p:pic>
      <p:pic>
        <p:nvPicPr>
          <p:cNvPr id="2" name="Picture 1" descr="A blue background with white text&#10;&#10;Description automatically generated">
            <a:hlinkClick r:id="rId4"/>
            <a:extLst>
              <a:ext uri="{FF2B5EF4-FFF2-40B4-BE49-F238E27FC236}">
                <a16:creationId xmlns:a16="http://schemas.microsoft.com/office/drawing/2014/main" id="{64602BF7-E28A-F685-F665-275C9F0FF2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24659" y="317165"/>
            <a:ext cx="2758095" cy="54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58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Points de couleur">
            <a:extLst>
              <a:ext uri="{FF2B5EF4-FFF2-40B4-BE49-F238E27FC236}">
                <a16:creationId xmlns:a16="http://schemas.microsoft.com/office/drawing/2014/main" id="{917F1519-864E-DFF6-AE2B-B8AA94ACE64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6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7882" b="7796"/>
          <a:stretch/>
        </p:blipFill>
        <p:spPr>
          <a:xfrm>
            <a:off x="-10525" y="0"/>
            <a:ext cx="12202525" cy="6858000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79AF2740-736D-E954-D230-397870DE6C98}"/>
              </a:ext>
            </a:extLst>
          </p:cNvPr>
          <p:cNvSpPr/>
          <p:nvPr/>
        </p:nvSpPr>
        <p:spPr>
          <a:xfrm>
            <a:off x="3090421" y="627173"/>
            <a:ext cx="6011158" cy="6011158"/>
          </a:xfrm>
          <a:prstGeom prst="ellipse">
            <a:avLst/>
          </a:prstGeom>
          <a:solidFill>
            <a:srgbClr val="DCF4F2"/>
          </a:solidFill>
          <a:ln w="2857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E760FD-6E50-FD4F-B597-7E228EDE51FD}"/>
              </a:ext>
            </a:extLst>
          </p:cNvPr>
          <p:cNvSpPr txBox="1"/>
          <p:nvPr/>
        </p:nvSpPr>
        <p:spPr>
          <a:xfrm>
            <a:off x="4491873" y="3125309"/>
            <a:ext cx="3208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fr-FR" sz="2800" spc="600">
                <a:solidFill>
                  <a:srgbClr val="2B8D84"/>
                </a:solidFill>
                <a:latin typeface="Century Gothic" panose="020B0502020202020204" pitchFamily="34" charset="0"/>
              </a:rPr>
              <a:t>ÉNONCÉ DU </a:t>
            </a:r>
            <a:br>
              <a:rPr lang="en-US" sz="2800" spc="600" dirty="0">
                <a:solidFill>
                  <a:srgbClr val="2B8D84"/>
                </a:solidFill>
                <a:latin typeface="Century Gothic" panose="020B0502020202020204" pitchFamily="34" charset="0"/>
              </a:rPr>
            </a:br>
            <a:r>
              <a:rPr lang="fr-FR" sz="2800" spc="600">
                <a:solidFill>
                  <a:srgbClr val="2B8D84"/>
                </a:solidFill>
                <a:latin typeface="Century Gothic" panose="020B0502020202020204" pitchFamily="34" charset="0"/>
              </a:rPr>
              <a:t>PROBLÈME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DF2C3CF-6E63-B09C-AC49-F37D24DF9A29}"/>
              </a:ext>
            </a:extLst>
          </p:cNvPr>
          <p:cNvSpPr/>
          <p:nvPr/>
        </p:nvSpPr>
        <p:spPr>
          <a:xfrm>
            <a:off x="3006569" y="4280577"/>
            <a:ext cx="2357754" cy="2357754"/>
          </a:xfrm>
          <a:prstGeom prst="ellipse">
            <a:avLst/>
          </a:prstGeom>
          <a:solidFill>
            <a:srgbClr val="2B8D8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076B30B-F61D-ECD7-C30D-E5BEF3076E80}"/>
              </a:ext>
            </a:extLst>
          </p:cNvPr>
          <p:cNvSpPr/>
          <p:nvPr/>
        </p:nvSpPr>
        <p:spPr>
          <a:xfrm>
            <a:off x="2245536" y="1398546"/>
            <a:ext cx="2357754" cy="2357754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0EA5EBE-1538-F9F5-B649-66D88555C120}"/>
              </a:ext>
            </a:extLst>
          </p:cNvPr>
          <p:cNvSpPr/>
          <p:nvPr/>
        </p:nvSpPr>
        <p:spPr>
          <a:xfrm>
            <a:off x="4917123" y="81888"/>
            <a:ext cx="2357754" cy="2357754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0B44B27-6347-0961-6D75-0E60C1177959}"/>
              </a:ext>
            </a:extLst>
          </p:cNvPr>
          <p:cNvSpPr/>
          <p:nvPr/>
        </p:nvSpPr>
        <p:spPr>
          <a:xfrm>
            <a:off x="7588711" y="1398546"/>
            <a:ext cx="2357754" cy="2357754"/>
          </a:xfrm>
          <a:prstGeom prst="ellipse">
            <a:avLst/>
          </a:prstGeom>
          <a:solidFill>
            <a:srgbClr val="39BDB0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689EB35-8915-333A-C146-9D47DB1976AF}"/>
              </a:ext>
            </a:extLst>
          </p:cNvPr>
          <p:cNvSpPr/>
          <p:nvPr/>
        </p:nvSpPr>
        <p:spPr>
          <a:xfrm>
            <a:off x="6827677" y="4280577"/>
            <a:ext cx="2357754" cy="2357754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67AC83-9607-8BDF-2297-B5AAFDBFDE3B}"/>
              </a:ext>
            </a:extLst>
          </p:cNvPr>
          <p:cNvSpPr txBox="1"/>
          <p:nvPr/>
        </p:nvSpPr>
        <p:spPr>
          <a:xfrm>
            <a:off x="5123311" y="304007"/>
            <a:ext cx="19453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b="1" spc="-50">
                <a:solidFill>
                  <a:schemeClr val="bg1"/>
                </a:solidFill>
                <a:latin typeface="Century Gothic" panose="020B0502020202020204" pitchFamily="34" charset="0"/>
              </a:rPr>
              <a:t>Qui est le client 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02C332-D150-45B3-E931-38574B5CF9D0}"/>
              </a:ext>
            </a:extLst>
          </p:cNvPr>
          <p:cNvSpPr txBox="1"/>
          <p:nvPr/>
        </p:nvSpPr>
        <p:spPr>
          <a:xfrm>
            <a:off x="5123310" y="1141874"/>
            <a:ext cx="19453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200">
                <a:solidFill>
                  <a:schemeClr val="bg1"/>
                </a:solidFill>
                <a:latin typeface="Century Gothic" panose="020B0502020202020204" pitchFamily="34" charset="0"/>
              </a:rPr>
              <a:t>Description…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8B76D2-534A-281C-A777-20B71BAD2B1D}"/>
              </a:ext>
            </a:extLst>
          </p:cNvPr>
          <p:cNvSpPr txBox="1"/>
          <p:nvPr/>
        </p:nvSpPr>
        <p:spPr>
          <a:xfrm>
            <a:off x="7616993" y="1601775"/>
            <a:ext cx="23294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b="1" spc="-50">
                <a:solidFill>
                  <a:schemeClr val="bg1"/>
                </a:solidFill>
                <a:latin typeface="Century Gothic" panose="020B0502020202020204" pitchFamily="34" charset="0"/>
              </a:rPr>
              <a:t>Qu’essaie-t-il</a:t>
            </a:r>
            <a:br>
              <a:rPr lang="en-US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fr-FR" b="1" spc="-50">
                <a:solidFill>
                  <a:schemeClr val="bg1"/>
                </a:solidFill>
                <a:latin typeface="Century Gothic" panose="020B0502020202020204" pitchFamily="34" charset="0"/>
              </a:rPr>
              <a:t>de faire 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655A3E-B580-0A6F-454F-164BB380744B}"/>
              </a:ext>
            </a:extLst>
          </p:cNvPr>
          <p:cNvSpPr txBox="1"/>
          <p:nvPr/>
        </p:nvSpPr>
        <p:spPr>
          <a:xfrm>
            <a:off x="7839800" y="2439642"/>
            <a:ext cx="19453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200">
                <a:solidFill>
                  <a:schemeClr val="bg1"/>
                </a:solidFill>
                <a:latin typeface="Century Gothic" panose="020B0502020202020204" pitchFamily="34" charset="0"/>
              </a:rPr>
              <a:t>Description…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D71A3B-101D-ACC7-DDAB-041DEF87DEB1}"/>
              </a:ext>
            </a:extLst>
          </p:cNvPr>
          <p:cNvSpPr txBox="1"/>
          <p:nvPr/>
        </p:nvSpPr>
        <p:spPr>
          <a:xfrm>
            <a:off x="6845879" y="4540392"/>
            <a:ext cx="23577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b="1" spc="-50">
                <a:solidFill>
                  <a:schemeClr val="bg1"/>
                </a:solidFill>
                <a:latin typeface="Century Gothic" panose="020B0502020202020204" pitchFamily="34" charset="0"/>
              </a:rPr>
              <a:t>Quels défis</a:t>
            </a:r>
            <a:br>
              <a:rPr lang="en-US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fr-FR" b="1" spc="-50">
                <a:solidFill>
                  <a:schemeClr val="bg1"/>
                </a:solidFill>
                <a:latin typeface="Century Gothic" panose="020B0502020202020204" pitchFamily="34" charset="0"/>
              </a:rPr>
              <a:t>rencontre-t-il 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09FB05-D4C0-AC50-3821-07063AB17675}"/>
              </a:ext>
            </a:extLst>
          </p:cNvPr>
          <p:cNvSpPr txBox="1"/>
          <p:nvPr/>
        </p:nvSpPr>
        <p:spPr>
          <a:xfrm>
            <a:off x="7068687" y="5378259"/>
            <a:ext cx="19453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200">
                <a:solidFill>
                  <a:schemeClr val="bg1"/>
                </a:solidFill>
                <a:latin typeface="Century Gothic" panose="020B0502020202020204" pitchFamily="34" charset="0"/>
              </a:rPr>
              <a:t>Description…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B67AF2-73E5-A42B-9C4F-E2449DFC56AC}"/>
              </a:ext>
            </a:extLst>
          </p:cNvPr>
          <p:cNvSpPr txBox="1"/>
          <p:nvPr/>
        </p:nvSpPr>
        <p:spPr>
          <a:xfrm>
            <a:off x="3024772" y="4543944"/>
            <a:ext cx="235775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  <a:t>Quelle </a:t>
            </a:r>
            <a:br>
              <a:rPr lang="fr-FR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fr-FR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  <a:t>est l’origine </a:t>
            </a:r>
            <a:br>
              <a:rPr lang="en-US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fr-FR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  <a:t>de ces défis 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2900B5-3D5B-D6C1-EBC9-6E20297E5D23}"/>
              </a:ext>
            </a:extLst>
          </p:cNvPr>
          <p:cNvSpPr txBox="1"/>
          <p:nvPr/>
        </p:nvSpPr>
        <p:spPr>
          <a:xfrm>
            <a:off x="3247580" y="5665897"/>
            <a:ext cx="19453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Description…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AE1B06B-6852-76D2-14ED-9C2EC445501A}"/>
              </a:ext>
            </a:extLst>
          </p:cNvPr>
          <p:cNvSpPr txBox="1"/>
          <p:nvPr/>
        </p:nvSpPr>
        <p:spPr>
          <a:xfrm>
            <a:off x="2245536" y="1692778"/>
            <a:ext cx="23577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  <a:t>Que</a:t>
            </a:r>
            <a:br>
              <a:rPr lang="en-US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fr-FR" b="1" spc="-50" dirty="0">
                <a:solidFill>
                  <a:schemeClr val="bg1"/>
                </a:solidFill>
                <a:latin typeface="Century Gothic" panose="020B0502020202020204" pitchFamily="34" charset="0"/>
              </a:rPr>
              <a:t>ressent-il 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14ED117-075F-C617-6B94-5024AC4E6A2C}"/>
              </a:ext>
            </a:extLst>
          </p:cNvPr>
          <p:cNvSpPr txBox="1"/>
          <p:nvPr/>
        </p:nvSpPr>
        <p:spPr>
          <a:xfrm>
            <a:off x="2468343" y="2530645"/>
            <a:ext cx="19453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fr-FR" sz="1200">
                <a:solidFill>
                  <a:schemeClr val="bg1"/>
                </a:solidFill>
                <a:latin typeface="Century Gothic" panose="020B0502020202020204" pitchFamily="34" charset="0"/>
              </a:rPr>
              <a:t>Description…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2FA6A5A-C6CA-D4AE-5EA4-FEEBBFB20053}"/>
              </a:ext>
            </a:extLst>
          </p:cNvPr>
          <p:cNvGrpSpPr/>
          <p:nvPr/>
        </p:nvGrpSpPr>
        <p:grpSpPr>
          <a:xfrm>
            <a:off x="2179886" y="104839"/>
            <a:ext cx="2936578" cy="702735"/>
            <a:chOff x="2313093" y="78128"/>
            <a:chExt cx="2936578" cy="702735"/>
          </a:xfrm>
        </p:grpSpPr>
        <p:sp>
          <p:nvSpPr>
            <p:cNvPr id="21" name="Callout: Right Arrow 20">
              <a:extLst>
                <a:ext uri="{FF2B5EF4-FFF2-40B4-BE49-F238E27FC236}">
                  <a16:creationId xmlns:a16="http://schemas.microsoft.com/office/drawing/2014/main" id="{AC97D1D3-69B5-00F6-E717-CA9D513C5C23}"/>
                </a:ext>
              </a:extLst>
            </p:cNvPr>
            <p:cNvSpPr/>
            <p:nvPr/>
          </p:nvSpPr>
          <p:spPr>
            <a:xfrm>
              <a:off x="2540031" y="78128"/>
              <a:ext cx="2709640" cy="702735"/>
            </a:xfrm>
            <a:prstGeom prst="rightArrowCallout">
              <a:avLst/>
            </a:prstGeom>
            <a:solidFill>
              <a:srgbClr val="DCF4F2"/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A16FD20-AF3E-CE4A-4481-F3CC4113F1D2}"/>
                </a:ext>
              </a:extLst>
            </p:cNvPr>
            <p:cNvSpPr txBox="1"/>
            <p:nvPr/>
          </p:nvSpPr>
          <p:spPr>
            <a:xfrm>
              <a:off x="2313093" y="97791"/>
              <a:ext cx="218158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0"/>
              <a:r>
                <a:rPr lang="fr-FR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COMMENCER </a:t>
              </a:r>
              <a:br>
                <a:rPr lang="fr-FR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</a:br>
              <a:r>
                <a:rPr lang="fr-FR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entury Gothic" panose="020B0502020202020204" pitchFamily="34" charset="0"/>
                </a:rPr>
                <a:t>ICI</a:t>
              </a:r>
            </a:p>
          </p:txBody>
        </p:sp>
      </p:grp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694518FC-5718-ECDA-580B-A89C92188D0F}"/>
              </a:ext>
            </a:extLst>
          </p:cNvPr>
          <p:cNvSpPr/>
          <p:nvPr/>
        </p:nvSpPr>
        <p:spPr>
          <a:xfrm rot="2097663">
            <a:off x="7483312" y="924581"/>
            <a:ext cx="433633" cy="339365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819C4EEA-6626-A397-8269-C700F6CE981F}"/>
              </a:ext>
            </a:extLst>
          </p:cNvPr>
          <p:cNvSpPr/>
          <p:nvPr/>
        </p:nvSpPr>
        <p:spPr>
          <a:xfrm rot="5858679">
            <a:off x="8791208" y="4092364"/>
            <a:ext cx="433633" cy="339365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BD74CFF3-3495-8AAA-85A4-298A891A24F7}"/>
              </a:ext>
            </a:extLst>
          </p:cNvPr>
          <p:cNvSpPr/>
          <p:nvPr/>
        </p:nvSpPr>
        <p:spPr>
          <a:xfrm rot="10800000">
            <a:off x="5992392" y="6468648"/>
            <a:ext cx="433633" cy="339365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614CAA5F-10F1-A131-A347-EB891F2C24A6}"/>
              </a:ext>
            </a:extLst>
          </p:cNvPr>
          <p:cNvSpPr/>
          <p:nvPr/>
        </p:nvSpPr>
        <p:spPr>
          <a:xfrm rot="15293037">
            <a:off x="2943826" y="4010314"/>
            <a:ext cx="433633" cy="339365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A1BC7B33-FB6C-5B5C-AB1D-A5C9CDDE2535}"/>
              </a:ext>
            </a:extLst>
          </p:cNvPr>
          <p:cNvSpPr/>
          <p:nvPr/>
        </p:nvSpPr>
        <p:spPr>
          <a:xfrm rot="19058537">
            <a:off x="4218997" y="968336"/>
            <a:ext cx="433633" cy="339365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924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990342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EXCLUSION DE RESPONSABILITÉ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Tous les articles, modèles ou informations fournis par Smartsheet sur le site Web sont uniquement communiqués à titre de référence. Bien que nous nous efforcions de maintenir l’information à jour et exacte, nous ne faisons aucune déclaration, ni n’offrons aucune garantie, de quelque nature que ce soit, expresse ou implicite, quant à l’exhaustivité, l’exactitude, la fiabilité, la pertinence ou la disponibilité du site Web, ou des informations, articles, modèles ou graphiques liés, contenus sur le site. Toute la confiance que vous accordez à ces informations relève par conséquent de votre propre responsabilité.</a:t>
                      </a:r>
                    </a:p>
                  </a:txBody>
                  <a:tcPr marL="36576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Brand-Strategy-Presentation-Template_PowerPoint" id="{5072B8BC-F743-2846-A5C9-5085C99AD20D}" vid="{9A97CBCC-1D55-0744-816E-F1A204A0548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Office</Template>
  <TotalTime>248</TotalTime>
  <Words>182</Words>
  <Application>Microsoft Office PowerPoint</Application>
  <PresentationFormat>Widescreen</PresentationFormat>
  <Paragraphs>23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Waite</dc:creator>
  <cp:lastModifiedBy>Ricky Nan</cp:lastModifiedBy>
  <cp:revision>25</cp:revision>
  <dcterms:created xsi:type="dcterms:W3CDTF">2022-05-22T18:55:25Z</dcterms:created>
  <dcterms:modified xsi:type="dcterms:W3CDTF">2024-12-10T02:11:15Z</dcterms:modified>
</cp:coreProperties>
</file>