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408" r:id="rId2"/>
    <p:sldId id="353" r:id="rId3"/>
    <p:sldId id="416" r:id="rId4"/>
    <p:sldId id="4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86447"/>
  </p:normalViewPr>
  <p:slideViewPr>
    <p:cSldViewPr snapToGrid="0" snapToObjects="1">
      <p:cViewPr varScale="1">
        <p:scale>
          <a:sx n="127" d="100"/>
          <a:sy n="127" d="100"/>
        </p:scale>
        <p:origin x="1192" y="192"/>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27555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smartsheet.com/try-it?trp=1814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fr-FR" b="1">
                <a:solidFill>
                  <a:schemeClr val="bg1"/>
                </a:solidFill>
                <a:latin typeface="Century Gothic" panose="020B0502020202020204" pitchFamily="34" charset="0"/>
                <a:ea typeface="Arial" charset="0"/>
                <a:cs typeface="Arial" charset="0"/>
              </a:rPr>
              <a:t>RAPPORT DE PROJET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rtl="0"/>
            <a:r>
              <a:rPr lang="fr-FR">
                <a:solidFill>
                  <a:schemeClr val="bg1"/>
                </a:solidFill>
                <a:latin typeface="Century Gothic" panose="020B0502020202020204" pitchFamily="34" charset="0"/>
              </a:rPr>
              <a:t>PRÉSENTATION DU MODÈLE DE LA MATRICE D’ÉVALUATION DES RISQUES DE CONFORMITÉ</a:t>
            </a: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rcRect/>
          <a:stretch/>
        </p:blipFill>
        <p:spPr>
          <a:xfrm>
            <a:off x="8648238" y="291588"/>
            <a:ext cx="3276541"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5674225" cy="1708160"/>
          </a:xfrm>
          <a:prstGeom prst="rect">
            <a:avLst/>
          </a:prstGeom>
          <a:noFill/>
        </p:spPr>
        <p:txBody>
          <a:bodyPr wrap="square" rtlCol="0">
            <a:spAutoFit/>
          </a:bodyPr>
          <a:lstStyle/>
          <a:p>
            <a:pPr rtl="0"/>
            <a:r>
              <a:rPr lang="fr-FR" sz="3500" b="1" dirty="0">
                <a:solidFill>
                  <a:schemeClr val="tx1">
                    <a:lumMod val="65000"/>
                    <a:lumOff val="35000"/>
                  </a:schemeClr>
                </a:solidFill>
                <a:latin typeface="Century Gothic" panose="020B0502020202020204" pitchFamily="34" charset="0"/>
              </a:rPr>
              <a:t>MODÈLE DE MATRICE D’ÉVALUATION DES RISQUES DE CONFORMITÉ</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230146811"/>
              </p:ext>
            </p:extLst>
          </p:nvPr>
        </p:nvGraphicFramePr>
        <p:xfrm>
          <a:off x="474605" y="5178380"/>
          <a:ext cx="11412595" cy="1007737"/>
        </p:xfrm>
        <a:graphic>
          <a:graphicData uri="http://schemas.openxmlformats.org/drawingml/2006/table">
            <a:tbl>
              <a:tblPr/>
              <a:tblGrid>
                <a:gridCol w="5043992">
                  <a:extLst>
                    <a:ext uri="{9D8B030D-6E8A-4147-A177-3AD203B41FA5}">
                      <a16:colId xmlns:a16="http://schemas.microsoft.com/office/drawing/2014/main" val="1531615838"/>
                    </a:ext>
                  </a:extLst>
                </a:gridCol>
                <a:gridCol w="6368603">
                  <a:extLst>
                    <a:ext uri="{9D8B030D-6E8A-4147-A177-3AD203B41FA5}">
                      <a16:colId xmlns:a16="http://schemas.microsoft.com/office/drawing/2014/main" val="947185427"/>
                    </a:ext>
                  </a:extLst>
                </a:gridCol>
              </a:tblGrid>
              <a:tr h="547570">
                <a:tc>
                  <a:txBody>
                    <a:bodyPr/>
                    <a:lstStyle/>
                    <a:p>
                      <a:pPr algn="r" rtl="0" fontAlgn="ctr"/>
                      <a:r>
                        <a:rPr lang="fr-FR" sz="900" b="0" i="0" u="none" strike="noStrike">
                          <a:solidFill>
                            <a:srgbClr val="000000"/>
                          </a:solidFill>
                          <a:effectLst/>
                          <a:latin typeface="Century Gothic" panose="020B0502020202020204" pitchFamily="34" charset="0"/>
                        </a:rPr>
                        <a:t>NOM, TITRE DE L’ÉVALUATEUR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fr-FR" sz="1400" b="0" i="0" u="none" strike="noStrike">
                          <a:solidFill>
                            <a:schemeClr val="accent5">
                              <a:lumMod val="75000"/>
                            </a:schemeClr>
                          </a:solidFill>
                          <a:effectLst/>
                          <a:latin typeface="Century Gothic" panose="020B0502020202020204" pitchFamily="34" charset="0"/>
                        </a:rPr>
                        <a:t>NOM</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rtl="0" fontAlgn="ctr"/>
                      <a:r>
                        <a:rPr lang="fr-FR" sz="900" b="0" i="0" u="none" strike="noStrike">
                          <a:solidFill>
                            <a:srgbClr val="000000"/>
                          </a:solidFill>
                          <a:effectLst/>
                          <a:latin typeface="Century Gothic" panose="020B0502020202020204" pitchFamily="34" charset="0"/>
                        </a:rPr>
                        <a:t>DATE DE L’ÉVALUATION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fr-FR" sz="1400" b="0" i="0" u="none" strike="noStrike">
                          <a:solidFill>
                            <a:schemeClr val="accent5">
                              <a:lumMod val="75000"/>
                            </a:schemeClr>
                          </a:solidFill>
                          <a:effectLst/>
                          <a:latin typeface="Century Gothic" panose="020B0502020202020204" pitchFamily="34" charset="0"/>
                        </a:rPr>
                        <a:t>JJ/MM/AA</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50616" y="2890896"/>
            <a:ext cx="6844948" cy="738664"/>
          </a:xfrm>
          <a:prstGeom prst="rect">
            <a:avLst/>
          </a:prstGeom>
          <a:noFill/>
        </p:spPr>
        <p:txBody>
          <a:bodyPr wrap="square" rtlCol="0">
            <a:spAutoFit/>
          </a:bodyPr>
          <a:lstStyle/>
          <a:p>
            <a:pPr rtl="0"/>
            <a:r>
              <a:rPr lang="fr-FR" sz="4200">
                <a:solidFill>
                  <a:schemeClr val="accent5">
                    <a:lumMod val="75000"/>
                  </a:schemeClr>
                </a:solidFill>
                <a:latin typeface="Century Gothic" panose="020B0502020202020204" pitchFamily="34" charset="0"/>
              </a:rPr>
              <a:t>NOM DU PROJET</a:t>
            </a:r>
          </a:p>
        </p:txBody>
      </p:sp>
      <p:graphicFrame>
        <p:nvGraphicFramePr>
          <p:cNvPr id="10" name="Table 9">
            <a:extLst>
              <a:ext uri="{FF2B5EF4-FFF2-40B4-BE49-F238E27FC236}">
                <a16:creationId xmlns:a16="http://schemas.microsoft.com/office/drawing/2014/main" id="{697E2981-4593-3C6A-E775-AD7C10F4F6FC}"/>
              </a:ext>
            </a:extLst>
          </p:cNvPr>
          <p:cNvGraphicFramePr>
            <a:graphicFrameLocks noGrp="1"/>
          </p:cNvGraphicFramePr>
          <p:nvPr>
            <p:extLst>
              <p:ext uri="{D42A27DB-BD31-4B8C-83A1-F6EECF244321}">
                <p14:modId xmlns:p14="http://schemas.microsoft.com/office/powerpoint/2010/main" val="1540328998"/>
              </p:ext>
            </p:extLst>
          </p:nvPr>
        </p:nvGraphicFramePr>
        <p:xfrm>
          <a:off x="5042251" y="2407289"/>
          <a:ext cx="6844949" cy="2397308"/>
        </p:xfrm>
        <a:graphic>
          <a:graphicData uri="http://schemas.openxmlformats.org/drawingml/2006/table">
            <a:tbl>
              <a:tblPr/>
              <a:tblGrid>
                <a:gridCol w="433525">
                  <a:extLst>
                    <a:ext uri="{9D8B030D-6E8A-4147-A177-3AD203B41FA5}">
                      <a16:colId xmlns:a16="http://schemas.microsoft.com/office/drawing/2014/main" val="2086811508"/>
                    </a:ext>
                  </a:extLst>
                </a:gridCol>
                <a:gridCol w="743485">
                  <a:extLst>
                    <a:ext uri="{9D8B030D-6E8A-4147-A177-3AD203B41FA5}">
                      <a16:colId xmlns:a16="http://schemas.microsoft.com/office/drawing/2014/main" val="2344828372"/>
                    </a:ext>
                  </a:extLst>
                </a:gridCol>
                <a:gridCol w="743485">
                  <a:extLst>
                    <a:ext uri="{9D8B030D-6E8A-4147-A177-3AD203B41FA5}">
                      <a16:colId xmlns:a16="http://schemas.microsoft.com/office/drawing/2014/main" val="979717048"/>
                    </a:ext>
                  </a:extLst>
                </a:gridCol>
                <a:gridCol w="743485">
                  <a:extLst>
                    <a:ext uri="{9D8B030D-6E8A-4147-A177-3AD203B41FA5}">
                      <a16:colId xmlns:a16="http://schemas.microsoft.com/office/drawing/2014/main" val="827486462"/>
                    </a:ext>
                  </a:extLst>
                </a:gridCol>
                <a:gridCol w="231772">
                  <a:extLst>
                    <a:ext uri="{9D8B030D-6E8A-4147-A177-3AD203B41FA5}">
                      <a16:colId xmlns:a16="http://schemas.microsoft.com/office/drawing/2014/main" val="3951678311"/>
                    </a:ext>
                  </a:extLst>
                </a:gridCol>
                <a:gridCol w="743485">
                  <a:extLst>
                    <a:ext uri="{9D8B030D-6E8A-4147-A177-3AD203B41FA5}">
                      <a16:colId xmlns:a16="http://schemas.microsoft.com/office/drawing/2014/main" val="851830168"/>
                    </a:ext>
                  </a:extLst>
                </a:gridCol>
                <a:gridCol w="743485">
                  <a:extLst>
                    <a:ext uri="{9D8B030D-6E8A-4147-A177-3AD203B41FA5}">
                      <a16:colId xmlns:a16="http://schemas.microsoft.com/office/drawing/2014/main" val="1855793651"/>
                    </a:ext>
                  </a:extLst>
                </a:gridCol>
                <a:gridCol w="231772">
                  <a:extLst>
                    <a:ext uri="{9D8B030D-6E8A-4147-A177-3AD203B41FA5}">
                      <a16:colId xmlns:a16="http://schemas.microsoft.com/office/drawing/2014/main" val="2882538606"/>
                    </a:ext>
                  </a:extLst>
                </a:gridCol>
                <a:gridCol w="743485">
                  <a:extLst>
                    <a:ext uri="{9D8B030D-6E8A-4147-A177-3AD203B41FA5}">
                      <a16:colId xmlns:a16="http://schemas.microsoft.com/office/drawing/2014/main" val="1031004389"/>
                    </a:ext>
                  </a:extLst>
                </a:gridCol>
                <a:gridCol w="743485">
                  <a:extLst>
                    <a:ext uri="{9D8B030D-6E8A-4147-A177-3AD203B41FA5}">
                      <a16:colId xmlns:a16="http://schemas.microsoft.com/office/drawing/2014/main" val="428229816"/>
                    </a:ext>
                  </a:extLst>
                </a:gridCol>
                <a:gridCol w="743485">
                  <a:extLst>
                    <a:ext uri="{9D8B030D-6E8A-4147-A177-3AD203B41FA5}">
                      <a16:colId xmlns:a16="http://schemas.microsoft.com/office/drawing/2014/main" val="2510215678"/>
                    </a:ext>
                  </a:extLst>
                </a:gridCol>
              </a:tblGrid>
              <a:tr h="93020">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fr-FR" sz="500" b="0" i="0" u="none" strike="noStrike">
                          <a:solidFill>
                            <a:srgbClr val="000000"/>
                          </a:solidFill>
                          <a:effectLst/>
                          <a:latin typeface="Century Gothic" panose="020B0502020202020204" pitchFamily="34" charset="0"/>
                        </a:rPr>
                        <a:t>ÉVALUATION DES RISQUES</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3190695"/>
                  </a:ext>
                </a:extLst>
              </a:tr>
              <a:tr h="265176">
                <a:tc>
                  <a:txBody>
                    <a:bodyPr/>
                    <a:lstStyle/>
                    <a:p>
                      <a:pPr algn="l" rtl="0" fontAlgn="ctr"/>
                      <a:r>
                        <a:rPr lang="fr-FR" sz="400" b="0" i="0" u="none" strike="noStrike">
                          <a:solidFill>
                            <a:srgbClr val="000000"/>
                          </a:solidFill>
                          <a:effectLst/>
                          <a:latin typeface="Century Gothic" panose="020B0502020202020204" pitchFamily="34" charset="0"/>
                        </a:rPr>
                        <a:t>THÈME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400" b="0" i="0" u="none" strike="noStrike">
                          <a:solidFill>
                            <a:srgbClr val="000000"/>
                          </a:solidFill>
                          <a:effectLst/>
                          <a:latin typeface="Century Gothic" panose="020B0502020202020204" pitchFamily="34" charset="0"/>
                        </a:rPr>
                        <a:t>RISQUE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400" b="0" i="0" u="none" strike="noStrike" dirty="0">
                          <a:solidFill>
                            <a:srgbClr val="000000"/>
                          </a:solidFill>
                          <a:effectLst/>
                          <a:latin typeface="Century Gothic" panose="020B0502020202020204" pitchFamily="34" charset="0"/>
                        </a:rPr>
                        <a:t>EXIGENCES EN MATIÈRE D’ÉVALUATION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400" b="0" i="0" u="none" strike="noStrike">
                          <a:solidFill>
                            <a:srgbClr val="000000"/>
                          </a:solidFill>
                          <a:effectLst/>
                          <a:latin typeface="Century Gothic" panose="020B0502020202020204" pitchFamily="34" charset="0"/>
                        </a:rPr>
                        <a:t>FRÉQUENCE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fr-FR" sz="400" b="0" i="0" u="none" strike="noStrike">
                          <a:solidFill>
                            <a:srgbClr val="000000"/>
                          </a:solidFill>
                          <a:effectLst/>
                          <a:latin typeface="Century Gothic" panose="020B0502020202020204" pitchFamily="34" charset="0"/>
                        </a:rPr>
                        <a:t>CONFIRMER SI LE RISQUE EST QUANTIFIÉ OU NON ET 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400" b="0" i="0" u="none" strike="noStrike">
                          <a:solidFill>
                            <a:srgbClr val="000000"/>
                          </a:solidFill>
                          <a:effectLst/>
                          <a:latin typeface="Century Gothic" panose="020B0502020202020204" pitchFamily="34" charset="0"/>
                        </a:rPr>
                        <a:t>MESURES RECOMMANDÉES UTILISÉES POUR MESURER LA CONFORMITÉ ET LES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fr-FR" sz="400" b="0" i="0" u="none" strike="noStrike">
                          <a:solidFill>
                            <a:srgbClr val="000000"/>
                          </a:solidFill>
                          <a:effectLst/>
                          <a:latin typeface="Century Gothic" panose="020B0502020202020204" pitchFamily="34" charset="0"/>
                        </a:rPr>
                        <a:t>CONFIRMER S’IL FAUT OU NON SURVEILLER LES CHANGEMENTS DE NIVEAU DE RISQUE AU FIL DU TEMPS ET 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400" b="0" i="0" u="none" strike="noStrike">
                          <a:solidFill>
                            <a:srgbClr val="000000"/>
                          </a:solidFill>
                          <a:effectLst/>
                          <a:latin typeface="Century Gothic" panose="020B0502020202020204" pitchFamily="34" charset="0"/>
                        </a:rPr>
                        <a:t>UTILISATION PRÉVUE DE LA CONFORMITÉ ET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400" b="0" i="0" u="none" strike="noStrike">
                          <a:solidFill>
                            <a:srgbClr val="000000"/>
                          </a:solidFill>
                          <a:effectLst/>
                          <a:latin typeface="Century Gothic" panose="020B0502020202020204" pitchFamily="34" charset="0"/>
                        </a:rPr>
                        <a:t>OUTILS D’INFRASTRUCTURE UTILISÉS POUR LA CONFORMITÉ ET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63424826"/>
                  </a:ext>
                </a:extLst>
              </a:tr>
              <a:tr h="384048">
                <a:tc>
                  <a:txBody>
                    <a:bodyPr/>
                    <a:lstStyle/>
                    <a:p>
                      <a:pPr algn="l" rtl="0" fontAlgn="ctr"/>
                      <a:r>
                        <a:rPr lang="fr-FR" sz="300" b="0" i="0" u="none" strike="noStrike" dirty="0">
                          <a:solidFill>
                            <a:srgbClr val="000000"/>
                          </a:solidFill>
                          <a:effectLst/>
                          <a:latin typeface="Century Gothic" panose="020B0502020202020204" pitchFamily="34" charset="0"/>
                        </a:rPr>
                        <a:t>NORMES DE SÉCURITÉ ÉLECTRIQUE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Le non-respect des normes de sécurité électrique peut entraîner des incendies, des chocs électriques ou d’autres risques qui pourraient nuire aux utilisateurs, endommager les biens et exposer l’entreprise à une responsabilité importante et à une publicité négative.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Évaluez l’intégrité, la mise à la terre et l’isolation de tous les composants électriques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Deux fois par an et après toute maintenance ou mise à niveau.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dirty="0">
                          <a:solidFill>
                            <a:srgbClr val="000000"/>
                          </a:solidFill>
                          <a:effectLst/>
                          <a:latin typeface="Century Gothic" panose="020B0502020202020204" pitchFamily="34" charset="0"/>
                        </a:rPr>
                        <a:t>Pour veiller à ce que les mesures de sécurité soient conformes aux normes de l’industrie.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Nombre d’incidents (incendies, chocs) ; taux de réussite des inspections.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dirty="0">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dirty="0">
                          <a:solidFill>
                            <a:srgbClr val="000000"/>
                          </a:solidFill>
                          <a:effectLst/>
                          <a:latin typeface="Century Gothic" panose="020B0502020202020204" pitchFamily="34" charset="0"/>
                        </a:rPr>
                        <a:t>Pour identifier l’usure potentielle ou les problèmes systémiques.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Pour assurer la sécurité des utilisateurs et réduire la responsabilité.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Code national de l’électricité (NEC) ; normes de sécurité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54061140"/>
                  </a:ext>
                </a:extLst>
              </a:tr>
              <a:tr h="384048">
                <a:tc>
                  <a:txBody>
                    <a:bodyPr/>
                    <a:lstStyle/>
                    <a:p>
                      <a:pPr algn="l" rtl="0" fontAlgn="ctr"/>
                      <a:r>
                        <a:rPr lang="fr-FR" sz="300" b="0" i="0" u="none" strike="noStrike">
                          <a:solidFill>
                            <a:srgbClr val="000000"/>
                          </a:solidFill>
                          <a:effectLst/>
                          <a:latin typeface="Century Gothic" panose="020B0502020202020204" pitchFamily="34" charset="0"/>
                        </a:rPr>
                        <a:t>NORMES D’INTERCONNEXION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Si les normes d’interconnexion ne sont pas respectées, il existe un risque d’instabilité du réseau. Cela peut entraîner des interruptions de service, des amendes éventuelles de la part des organismes de réglementation et des dommages à l’infrastructure du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Évaluez la qualité et la stabilité de la connectivité au réseau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Une fois par an.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Pour assurer une intégration transparente avec le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Durée d’indisponibilité du réseau ; qualité des scores de connexion.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Surtout en cas d’expansion ou lorsque le réseau subit des changements importants.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Pour assurer un service stable et éviter les pénalités.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Normes IEEE ; réglementations locales en matière de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30230434"/>
                  </a:ext>
                </a:extLst>
              </a:tr>
              <a:tr h="438912">
                <a:tc>
                  <a:txBody>
                    <a:bodyPr/>
                    <a:lstStyle/>
                    <a:p>
                      <a:pPr algn="l" rtl="0" fontAlgn="ctr"/>
                      <a:r>
                        <a:rPr lang="fr-FR" sz="300" b="0" i="0" u="none" strike="noStrike">
                          <a:solidFill>
                            <a:srgbClr val="000000"/>
                          </a:solidFill>
                          <a:effectLst/>
                          <a:latin typeface="Century Gothic" panose="020B0502020202020204" pitchFamily="34" charset="0"/>
                        </a:rPr>
                        <a:t>ACCESSIBILITÉ ET CONFORMITÉ À L’ADA (AMERICANS WITH DISABILITIES ACT) (OU LÉGISLATION ÉQUIVALENTE DANS D’AUTRES JURIDICTIONS)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Le fait de ne pas garantir l’accessibilité aux bornes de recharge peut entraîner des plaintes juridiques, des amendes potentielles et nuire à la réputation de l’entreprise en raison de son manque d’inclusivité.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Vérifiez que les stations de recharge sont faciles d’accès et conformes aux normes ADA.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Une fois par an et après tout changement structurel.</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NON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fr-FR" sz="300" b="0" i="0" u="none" strike="noStrike">
                          <a:solidFill>
                            <a:srgbClr val="000000"/>
                          </a:solidFill>
                          <a:effectLst/>
                          <a:latin typeface="Century Gothic" panose="020B0502020202020204" pitchFamily="34" charset="0"/>
                        </a:rPr>
                        <a:t>La conformité est binaire (soit conforme, soit non conforme).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Nombre de plaintes relatives à l’accessibilité ; taux de réussite à l’inspection.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Pour garantir une accessibilité continue.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Pour éviter les poursuites judiciaires et favoriser l’inclusion.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Lignes directrices de l’ADA ; normes d’accessibilité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6423269"/>
                  </a:ext>
                </a:extLst>
              </a:tr>
              <a:tr h="448056">
                <a:tc>
                  <a:txBody>
                    <a:bodyPr/>
                    <a:lstStyle/>
                    <a:p>
                      <a:pPr algn="l" rtl="0" fontAlgn="ctr"/>
                      <a:r>
                        <a:rPr lang="fr-FR" sz="300" b="0" i="0" u="none" strike="noStrike">
                          <a:solidFill>
                            <a:srgbClr val="000000"/>
                          </a:solidFill>
                          <a:effectLst/>
                          <a:latin typeface="Century Gothic" panose="020B0502020202020204" pitchFamily="34" charset="0"/>
                        </a:rPr>
                        <a:t>SÉCURITÉ DES DONNÉES ET PROTECTION DE LA VIE PRIVÉE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Si les données des clients (comme les informations de paiement ou les statistiques d’utilisation) ne sont pas traitées en toute sécurité, l’entreprise peut être confrontée à des violations de données, entraînant des poursuites judiciaires, des pénalités financières et une perte de confiance de la part des clients.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Évaluez les protocoles de stockage, de transfert et de protection des données.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Chaque trimestre ou après toute mise à jour du système.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Pour mesurer les vulnérabilités potentielles.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Nombre de violations de sécurité ; scores de vulnérabilité du système.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En raison de l’évolution des cybermenaces.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Pour protéger les données des clients et la réputation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ISO/IEC 27001 ; cadre de cybersécurité NIST.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02242946"/>
                  </a:ext>
                </a:extLst>
              </a:tr>
              <a:tr h="384048">
                <a:tc>
                  <a:txBody>
                    <a:bodyPr/>
                    <a:lstStyle/>
                    <a:p>
                      <a:pPr algn="l" rtl="0" fontAlgn="ctr"/>
                      <a:r>
                        <a:rPr lang="fr-FR" sz="300" b="0" i="0" u="none" strike="noStrike" dirty="0">
                          <a:solidFill>
                            <a:srgbClr val="000000"/>
                          </a:solidFill>
                          <a:effectLst/>
                          <a:latin typeface="Century Gothic" panose="020B0502020202020204" pitchFamily="34" charset="0"/>
                        </a:rPr>
                        <a:t>RÉGLEMENTATION </a:t>
                      </a:r>
                      <a:br>
                        <a:rPr lang="fr-FR" sz="300" b="0" i="0" u="none" strike="noStrike" dirty="0">
                          <a:solidFill>
                            <a:srgbClr val="000000"/>
                          </a:solidFill>
                          <a:effectLst/>
                          <a:latin typeface="Century Gothic" panose="020B0502020202020204" pitchFamily="34" charset="0"/>
                        </a:rPr>
                      </a:br>
                      <a:r>
                        <a:rPr lang="fr-FR" sz="300" b="0" i="0" u="none" strike="noStrike" dirty="0">
                          <a:solidFill>
                            <a:srgbClr val="000000"/>
                          </a:solidFill>
                          <a:effectLst/>
                          <a:latin typeface="Century Gothic" panose="020B0502020202020204" pitchFamily="34" charset="0"/>
                        </a:rPr>
                        <a:t>EN MATIÈRE D’ENVIRONNEMENT ET DE ZONAGE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L’installation d’une infrastructure de recharge sans respecter les lois locales en matière d’environnement et de zonage peut entraîner le retrait forcé des stations de recharge, des actions en justice, des amendes et des retards dans l’extension du réseau de recharge.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Vérifiez que les sites d’installation sont conformes aux lois sur l’environnement et le zonage.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Une fois par an et avant l’établissement d’une nouvelle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NON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fr-FR" sz="300" b="0" i="0" u="none" strike="noStrike">
                          <a:solidFill>
                            <a:srgbClr val="000000"/>
                          </a:solidFill>
                          <a:effectLst/>
                          <a:latin typeface="Century Gothic" panose="020B0502020202020204" pitchFamily="34" charset="0"/>
                        </a:rPr>
                        <a:t>La conformité est basée sur le respect des lois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Nombre de plaintes juridiques ; amendes encourues.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3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300" b="0" i="0" u="none" strike="noStrike">
                          <a:solidFill>
                            <a:srgbClr val="000000"/>
                          </a:solidFill>
                          <a:effectLst/>
                          <a:latin typeface="Century Gothic" panose="020B0502020202020204" pitchFamily="34" charset="0"/>
                        </a:rPr>
                        <a:t>Surtout lorsque les réglementations changent.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a:solidFill>
                            <a:srgbClr val="000000"/>
                          </a:solidFill>
                          <a:effectLst/>
                          <a:latin typeface="Century Gothic" panose="020B0502020202020204" pitchFamily="34" charset="0"/>
                        </a:rPr>
                        <a:t>Pour éviter les problèmes juridiques et maintenir les relations avec la communauté.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300" b="0" i="0" u="none" strike="noStrike" dirty="0">
                          <a:solidFill>
                            <a:srgbClr val="000000"/>
                          </a:solidFill>
                          <a:effectLst/>
                          <a:latin typeface="Century Gothic" panose="020B0502020202020204" pitchFamily="34" charset="0"/>
                        </a:rPr>
                        <a:t>Zonage local et réglementation environnementale ; lignes directrices de l’EPA.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8633706"/>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fr-FR" b="1">
                <a:solidFill>
                  <a:schemeClr val="bg1"/>
                </a:solidFill>
                <a:latin typeface="Century Gothic" panose="020B0502020202020204" pitchFamily="34" charset="0"/>
                <a:ea typeface="Arial" charset="0"/>
                <a:cs typeface="Arial" charset="0"/>
              </a:rPr>
              <a:t>RAPPORT DE PROJET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6829114" cy="430887"/>
          </a:xfrm>
          <a:prstGeom prst="rect">
            <a:avLst/>
          </a:prstGeom>
          <a:noFill/>
        </p:spPr>
        <p:txBody>
          <a:bodyPr wrap="none" rtlCol="0">
            <a:spAutoFit/>
          </a:bodyPr>
          <a:lstStyle/>
          <a:p>
            <a:pPr rtl="0"/>
            <a:r>
              <a:rPr lang="fr-FR" sz="2200">
                <a:solidFill>
                  <a:schemeClr val="tx1">
                    <a:lumMod val="65000"/>
                    <a:lumOff val="35000"/>
                  </a:schemeClr>
                </a:solidFill>
                <a:latin typeface="Century Gothic" panose="020B0502020202020204" pitchFamily="34" charset="0"/>
              </a:rPr>
              <a:t>EXEMPLE DE MATRICE D’ÉVALUATION DES RISQUES DE CONFORMITÉ</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1250231588"/>
              </p:ext>
            </p:extLst>
          </p:nvPr>
        </p:nvGraphicFramePr>
        <p:xfrm>
          <a:off x="126960" y="626841"/>
          <a:ext cx="11945808" cy="6122758"/>
        </p:xfrm>
        <a:graphic>
          <a:graphicData uri="http://schemas.openxmlformats.org/drawingml/2006/table">
            <a:tbl>
              <a:tblPr/>
              <a:tblGrid>
                <a:gridCol w="859536">
                  <a:extLst>
                    <a:ext uri="{9D8B030D-6E8A-4147-A177-3AD203B41FA5}">
                      <a16:colId xmlns:a16="http://schemas.microsoft.com/office/drawing/2014/main" val="2086546374"/>
                    </a:ext>
                  </a:extLst>
                </a:gridCol>
                <a:gridCol w="1312050">
                  <a:extLst>
                    <a:ext uri="{9D8B030D-6E8A-4147-A177-3AD203B41FA5}">
                      <a16:colId xmlns:a16="http://schemas.microsoft.com/office/drawing/2014/main" val="3615409365"/>
                    </a:ext>
                  </a:extLst>
                </a:gridCol>
                <a:gridCol w="1225296">
                  <a:extLst>
                    <a:ext uri="{9D8B030D-6E8A-4147-A177-3AD203B41FA5}">
                      <a16:colId xmlns:a16="http://schemas.microsoft.com/office/drawing/2014/main" val="1556044992"/>
                    </a:ext>
                  </a:extLst>
                </a:gridCol>
                <a:gridCol w="1312050">
                  <a:extLst>
                    <a:ext uri="{9D8B030D-6E8A-4147-A177-3AD203B41FA5}">
                      <a16:colId xmlns:a16="http://schemas.microsoft.com/office/drawing/2014/main" val="2429664166"/>
                    </a:ext>
                  </a:extLst>
                </a:gridCol>
                <a:gridCol w="409014">
                  <a:extLst>
                    <a:ext uri="{9D8B030D-6E8A-4147-A177-3AD203B41FA5}">
                      <a16:colId xmlns:a16="http://schemas.microsoft.com/office/drawing/2014/main" val="2941516027"/>
                    </a:ext>
                  </a:extLst>
                </a:gridCol>
                <a:gridCol w="1312050">
                  <a:extLst>
                    <a:ext uri="{9D8B030D-6E8A-4147-A177-3AD203B41FA5}">
                      <a16:colId xmlns:a16="http://schemas.microsoft.com/office/drawing/2014/main" val="2282491068"/>
                    </a:ext>
                  </a:extLst>
                </a:gridCol>
                <a:gridCol w="1312050">
                  <a:extLst>
                    <a:ext uri="{9D8B030D-6E8A-4147-A177-3AD203B41FA5}">
                      <a16:colId xmlns:a16="http://schemas.microsoft.com/office/drawing/2014/main" val="239157984"/>
                    </a:ext>
                  </a:extLst>
                </a:gridCol>
                <a:gridCol w="409014">
                  <a:extLst>
                    <a:ext uri="{9D8B030D-6E8A-4147-A177-3AD203B41FA5}">
                      <a16:colId xmlns:a16="http://schemas.microsoft.com/office/drawing/2014/main" val="1475820660"/>
                    </a:ext>
                  </a:extLst>
                </a:gridCol>
                <a:gridCol w="1312050">
                  <a:extLst>
                    <a:ext uri="{9D8B030D-6E8A-4147-A177-3AD203B41FA5}">
                      <a16:colId xmlns:a16="http://schemas.microsoft.com/office/drawing/2014/main" val="3543181367"/>
                    </a:ext>
                  </a:extLst>
                </a:gridCol>
                <a:gridCol w="1312050">
                  <a:extLst>
                    <a:ext uri="{9D8B030D-6E8A-4147-A177-3AD203B41FA5}">
                      <a16:colId xmlns:a16="http://schemas.microsoft.com/office/drawing/2014/main" val="1415242032"/>
                    </a:ext>
                  </a:extLst>
                </a:gridCol>
                <a:gridCol w="1170648">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fr-FR" sz="800" b="0" i="0" u="none" strike="noStrike">
                          <a:solidFill>
                            <a:srgbClr val="000000"/>
                          </a:solidFill>
                          <a:effectLst/>
                          <a:latin typeface="Century Gothic" panose="020B0502020202020204" pitchFamily="34" charset="0"/>
                        </a:rPr>
                        <a:t>ÉVALUATION DES RISQUES</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rtl="0" fontAlgn="ctr"/>
                      <a:r>
                        <a:rPr lang="fr-FR" sz="800" b="0" i="0" u="none" strike="noStrike" dirty="0">
                          <a:solidFill>
                            <a:srgbClr val="000000"/>
                          </a:solidFill>
                          <a:effectLst/>
                          <a:latin typeface="Century Gothic" panose="020B0502020202020204" pitchFamily="34" charset="0"/>
                        </a:rPr>
                        <a:t>THÈME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a:solidFill>
                            <a:srgbClr val="000000"/>
                          </a:solidFill>
                          <a:effectLst/>
                          <a:latin typeface="Century Gothic" panose="020B0502020202020204" pitchFamily="34" charset="0"/>
                        </a:rPr>
                        <a:t>RISQUE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dirty="0">
                          <a:solidFill>
                            <a:srgbClr val="000000"/>
                          </a:solidFill>
                          <a:effectLst/>
                          <a:latin typeface="Century Gothic" panose="020B0502020202020204" pitchFamily="34" charset="0"/>
                        </a:rPr>
                        <a:t>EXIGENCES EN MATIÈRE D’ÉVALUATION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dirty="0">
                          <a:solidFill>
                            <a:srgbClr val="000000"/>
                          </a:solidFill>
                          <a:effectLst/>
                          <a:latin typeface="Century Gothic" panose="020B0502020202020204" pitchFamily="34" charset="0"/>
                        </a:rPr>
                        <a:t>FRÉQUENCE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fr-FR" sz="800" b="0" i="0" u="none" strike="noStrike" dirty="0">
                          <a:solidFill>
                            <a:srgbClr val="000000"/>
                          </a:solidFill>
                          <a:effectLst/>
                          <a:latin typeface="Century Gothic" panose="020B0502020202020204" pitchFamily="34" charset="0"/>
                        </a:rPr>
                        <a:t>CONFIRMER SI LE RISQUE EST QUANTIFIÉ OU NON ET </a:t>
                      </a:r>
                      <a:br>
                        <a:rPr lang="fr-FR" sz="800" b="0" i="0" u="none" strike="noStrike" dirty="0">
                          <a:solidFill>
                            <a:srgbClr val="000000"/>
                          </a:solidFill>
                          <a:effectLst/>
                          <a:latin typeface="Century Gothic" panose="020B0502020202020204" pitchFamily="34" charset="0"/>
                        </a:rPr>
                      </a:br>
                      <a:r>
                        <a:rPr lang="fr-FR" sz="800" b="0" i="0" u="none" strike="noStrike" dirty="0">
                          <a:solidFill>
                            <a:srgbClr val="000000"/>
                          </a:solidFill>
                          <a:effectLst/>
                          <a:latin typeface="Century Gothic" panose="020B0502020202020204" pitchFamily="34" charset="0"/>
                        </a:rPr>
                        <a:t>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800" b="0" i="0" u="none" strike="noStrike">
                          <a:solidFill>
                            <a:srgbClr val="000000"/>
                          </a:solidFill>
                          <a:effectLst/>
                          <a:latin typeface="Century Gothic" panose="020B0502020202020204" pitchFamily="34" charset="0"/>
                        </a:rPr>
                        <a:t>MESURES RECOMMANDÉES UTILISÉES POUR MESURER LA CONFORMITÉ ET LES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fr-FR" sz="800" b="0" i="0" u="none" strike="noStrike" dirty="0">
                          <a:solidFill>
                            <a:srgbClr val="000000"/>
                          </a:solidFill>
                          <a:effectLst/>
                          <a:latin typeface="Century Gothic" panose="020B0502020202020204" pitchFamily="34" charset="0"/>
                        </a:rPr>
                        <a:t>CONFIRMER S’IL FAUT OU NON SURVEILLER LES CHANGEMENTS </a:t>
                      </a:r>
                      <a:br>
                        <a:rPr lang="fr-FR" sz="800" b="0" i="0" u="none" strike="noStrike" dirty="0">
                          <a:solidFill>
                            <a:srgbClr val="000000"/>
                          </a:solidFill>
                          <a:effectLst/>
                          <a:latin typeface="Century Gothic" panose="020B0502020202020204" pitchFamily="34" charset="0"/>
                        </a:rPr>
                      </a:br>
                      <a:r>
                        <a:rPr lang="fr-FR" sz="800" b="0" i="0" u="none" strike="noStrike" dirty="0">
                          <a:solidFill>
                            <a:srgbClr val="000000"/>
                          </a:solidFill>
                          <a:effectLst/>
                          <a:latin typeface="Century Gothic" panose="020B0502020202020204" pitchFamily="34" charset="0"/>
                        </a:rPr>
                        <a:t>DE NIVEAU DE RISQUE AU FIL DU TEMPS ET 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800" b="0" i="0" u="none" strike="noStrike">
                          <a:solidFill>
                            <a:srgbClr val="000000"/>
                          </a:solidFill>
                          <a:effectLst/>
                          <a:latin typeface="Century Gothic" panose="020B0502020202020204" pitchFamily="34" charset="0"/>
                        </a:rPr>
                        <a:t>UTILISATION PRÉVUE DE LA CONFORMITÉ ET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a:solidFill>
                            <a:srgbClr val="000000"/>
                          </a:solidFill>
                          <a:effectLst/>
                          <a:latin typeface="Century Gothic" panose="020B0502020202020204" pitchFamily="34" charset="0"/>
                        </a:rPr>
                        <a:t>OUTILS D’INFRASTRUCTURE UTILISÉS POUR LA CONFORMITÉ ET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rtl="0" fontAlgn="ctr"/>
                      <a:r>
                        <a:rPr lang="fr-FR" sz="600" b="0" i="0" u="none" strike="noStrike" dirty="0">
                          <a:solidFill>
                            <a:srgbClr val="000000"/>
                          </a:solidFill>
                          <a:effectLst/>
                          <a:latin typeface="Century Gothic" panose="020B0502020202020204" pitchFamily="34" charset="0"/>
                        </a:rPr>
                        <a:t>NORMES DE SÉCURITÉ ÉLECTRIQUE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Le non-respect des normes de sécurité électrique peut entraîner des incendies, des chocs électriques ou d’autres risques qui pourraient nuire aux utilisateurs, endommager les biens et exposer l’entreprise à une responsabilité importante et à une publicité négative.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Évaluez l’intégrité, la mise à la terre et l’isolation de tous les composants électriques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Deux fois par an et après toute maintenance ou mise à niveau.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a:solidFill>
                            <a:srgbClr val="000000"/>
                          </a:solidFill>
                          <a:effectLst/>
                          <a:latin typeface="Century Gothic" panose="020B0502020202020204" pitchFamily="34" charset="0"/>
                        </a:rPr>
                        <a:t>Pour veiller à ce que les mesures de sécurité soient conformes aux normes de l’industrie.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Nombre d’incidents (incendies, chocs) ; taux de réussite des inspections.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a:solidFill>
                            <a:srgbClr val="000000"/>
                          </a:solidFill>
                          <a:effectLst/>
                          <a:latin typeface="Century Gothic" panose="020B0502020202020204" pitchFamily="34" charset="0"/>
                        </a:rPr>
                        <a:t>Pour identifier l’usure potentielle ou les problèmes systémiques.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Pour assurer la sécurité des utilisateurs et réduire la responsabilité.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Code national de l’électricité (NEC) ; normes de sécurité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rtl="0" fontAlgn="ctr"/>
                      <a:r>
                        <a:rPr lang="fr-FR" sz="600" b="0" i="0" u="none" strike="noStrike" dirty="0">
                          <a:solidFill>
                            <a:srgbClr val="000000"/>
                          </a:solidFill>
                          <a:effectLst/>
                          <a:latin typeface="Century Gothic" panose="020B0502020202020204" pitchFamily="34" charset="0"/>
                        </a:rPr>
                        <a:t>NORMES D’INTERCONNEXION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Si les normes d’interconnexion ne sont pas respectées, il existe un risque d’instabilité du réseau. Cela peut entraîner des interruptions de service, des amendes éventuelles de la part des organismes de réglementation et des dommages à l’infrastructure du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Évaluez la qualité et la stabilité de la connectivité au réseau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Une fois par an.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dirty="0">
                          <a:solidFill>
                            <a:srgbClr val="000000"/>
                          </a:solidFill>
                          <a:effectLst/>
                          <a:latin typeface="Century Gothic" panose="020B0502020202020204" pitchFamily="34" charset="0"/>
                        </a:rPr>
                        <a:t>Pour assurer une intégration transparente avec le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Durée d’indisponibilité du réseau ; qualité des scores de connexion.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dirty="0">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dirty="0">
                          <a:solidFill>
                            <a:srgbClr val="000000"/>
                          </a:solidFill>
                          <a:effectLst/>
                          <a:latin typeface="Century Gothic" panose="020B0502020202020204" pitchFamily="34" charset="0"/>
                        </a:rPr>
                        <a:t>Surtout en cas d’expansion ou lorsque le réseau subit des changements importants.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Pour assurer un service stable et éviter les pénalités.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Normes IEEE ; réglementations locales en matière de réseau.</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rtl="0" fontAlgn="ctr"/>
                      <a:r>
                        <a:rPr lang="fr-FR" sz="600" b="0" i="0" u="none" strike="noStrike" dirty="0">
                          <a:solidFill>
                            <a:srgbClr val="000000"/>
                          </a:solidFill>
                          <a:effectLst/>
                          <a:latin typeface="Century Gothic" panose="020B0502020202020204" pitchFamily="34" charset="0"/>
                        </a:rPr>
                        <a:t>ACCESSIBILITÉ ET CONFORMITÉ À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L’ADA (AMERICANS WITH DISABILITIES ACT)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(OU LÉGISLATION ÉQUIVALENTE DANS D’AUTRES JURIDICTIONS)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Le fait de ne pas garantir l’accessibilité aux bornes de recharge peut entraîner des plaintes juridiques, des amendes potentielles et nuire à la réputation de l’entreprise en raison de son manque d’inclusivité.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Vérifiez que les stations de recharge sont faciles d’accès et conformes aux normes ADA.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Une fois par an et après tout changement structurel.</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NON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fr-FR" sz="600" b="0" i="0" u="none" strike="noStrike">
                          <a:solidFill>
                            <a:srgbClr val="000000"/>
                          </a:solidFill>
                          <a:effectLst/>
                          <a:latin typeface="Century Gothic" panose="020B0502020202020204" pitchFamily="34" charset="0"/>
                        </a:rPr>
                        <a:t>La conformité est binaire (soit conforme, soit non conforme).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Nombre de plaintes relatives à l’accessibilité ; taux de réussite à l’inspection.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dirty="0">
                          <a:solidFill>
                            <a:srgbClr val="000000"/>
                          </a:solidFill>
                          <a:effectLst/>
                          <a:latin typeface="Century Gothic" panose="020B0502020202020204" pitchFamily="34" charset="0"/>
                        </a:rPr>
                        <a:t>Pour garantir une accessibilité continue.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Pour éviter les poursuites judiciaires et favoriser l’inclusion.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Lignes directrices de l’ADA ; normes d’accessibilité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rtl="0" fontAlgn="ctr"/>
                      <a:r>
                        <a:rPr lang="fr-FR" sz="600" b="0" i="0" u="none" strike="noStrike" dirty="0">
                          <a:solidFill>
                            <a:srgbClr val="000000"/>
                          </a:solidFill>
                          <a:effectLst/>
                          <a:latin typeface="Century Gothic" panose="020B0502020202020204" pitchFamily="34" charset="0"/>
                        </a:rPr>
                        <a:t>SÉCURITÉ DES DONNÉES ET PROTECTION DE LA VIE PRIVÉE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Si les données des clients (comme les informations de paiement ou les statistiques d’utilisation) ne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sont pas traitées en toute sécurité, l’entreprise peut être confrontée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à des violations de données, entraînant des poursuites judiciaires, des pénalités financières et une perte de confiance de la part des clients.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Évaluez les protocoles de stockage, de transfert et de protection des données.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Chaque trimestre ou après toute mise à jour du système.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a:solidFill>
                            <a:srgbClr val="000000"/>
                          </a:solidFill>
                          <a:effectLst/>
                          <a:latin typeface="Century Gothic" panose="020B0502020202020204" pitchFamily="34" charset="0"/>
                        </a:rPr>
                        <a:t>Pour mesurer les vulnérabilités potentielles.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Nombre de violations de sécurité ; scores de vulnérabilité du système.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a:solidFill>
                            <a:srgbClr val="000000"/>
                          </a:solidFill>
                          <a:effectLst/>
                          <a:latin typeface="Century Gothic" panose="020B0502020202020204" pitchFamily="34" charset="0"/>
                        </a:rPr>
                        <a:t>En raison de l’évolution des cybermenaces.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Pour protéger les données des clients et la réputation de l’entreprise.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ISO/IEC 27001 ; cadre de cybersécurité NIST.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rtl="0" fontAlgn="ctr"/>
                      <a:r>
                        <a:rPr lang="fr-FR" sz="600" b="0" i="0" u="none" strike="noStrike" dirty="0">
                          <a:solidFill>
                            <a:srgbClr val="000000"/>
                          </a:solidFill>
                          <a:effectLst/>
                          <a:latin typeface="Century Gothic" panose="020B0502020202020204" pitchFamily="34" charset="0"/>
                        </a:rPr>
                        <a:t>RÉGLEMENTATION EN MATIÈRE D’ENVIRONNEMENT ET DE ZONAGE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L’installation d’une infrastructure de recharge sans respecter les lois locales en matière d’environnement et de zonage peut entraîner le retrait forcé des stations de recharge, des actions en justice, des amendes et des retards dans l’extension du réseau de recharge.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Vérifiez que les sites d’installation sont conformes aux lois sur l’environnement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et le zonage.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Une fois par an et avant l’établissement d’une nouvelle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NON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fr-FR" sz="600" b="0" i="0" u="none" strike="noStrike">
                          <a:solidFill>
                            <a:srgbClr val="000000"/>
                          </a:solidFill>
                          <a:effectLst/>
                          <a:latin typeface="Century Gothic" panose="020B0502020202020204" pitchFamily="34" charset="0"/>
                        </a:rPr>
                        <a:t>La conformité est basée sur le respect des lois locales.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Nombre de plaintes juridiques ; amendes encourues.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fr-FR" sz="600" b="0" i="0" u="none" strike="noStrike">
                          <a:solidFill>
                            <a:srgbClr val="000000"/>
                          </a:solidFill>
                          <a:effectLst/>
                          <a:latin typeface="Century Gothic" panose="020B0502020202020204" pitchFamily="34" charset="0"/>
                        </a:rPr>
                        <a:t>OUI</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fr-FR" sz="600" b="0" i="0" u="none" strike="noStrike">
                          <a:solidFill>
                            <a:srgbClr val="000000"/>
                          </a:solidFill>
                          <a:effectLst/>
                          <a:latin typeface="Century Gothic" panose="020B0502020202020204" pitchFamily="34" charset="0"/>
                        </a:rPr>
                        <a:t>Surtout lorsque les réglementations changent.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a:solidFill>
                            <a:srgbClr val="000000"/>
                          </a:solidFill>
                          <a:effectLst/>
                          <a:latin typeface="Century Gothic" panose="020B0502020202020204" pitchFamily="34" charset="0"/>
                        </a:rPr>
                        <a:t>Pour éviter les problèmes juridiques et maintenir les relations avec la communauté.</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fr-FR" sz="600" b="0" i="0" u="none" strike="noStrike" dirty="0">
                          <a:solidFill>
                            <a:srgbClr val="000000"/>
                          </a:solidFill>
                          <a:effectLst/>
                          <a:latin typeface="Century Gothic" panose="020B0502020202020204" pitchFamily="34" charset="0"/>
                        </a:rPr>
                        <a:t>Zonage local et réglementation environnementale ; </a:t>
                      </a:r>
                      <a:br>
                        <a:rPr lang="fr-FR" sz="600" b="0" i="0" u="none" strike="noStrike" dirty="0">
                          <a:solidFill>
                            <a:srgbClr val="000000"/>
                          </a:solidFill>
                          <a:effectLst/>
                          <a:latin typeface="Century Gothic" panose="020B0502020202020204" pitchFamily="34" charset="0"/>
                        </a:rPr>
                      </a:br>
                      <a:r>
                        <a:rPr lang="fr-FR" sz="600" b="0" i="0" u="none" strike="noStrike" dirty="0">
                          <a:solidFill>
                            <a:srgbClr val="000000"/>
                          </a:solidFill>
                          <a:effectLst/>
                          <a:latin typeface="Century Gothic" panose="020B0502020202020204" pitchFamily="34" charset="0"/>
                        </a:rPr>
                        <a:t>lignes directrices de l’EPA.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fr-FR" b="1">
                <a:solidFill>
                  <a:schemeClr val="bg1"/>
                </a:solidFill>
                <a:latin typeface="Century Gothic" panose="020B0502020202020204" pitchFamily="34" charset="0"/>
                <a:ea typeface="Arial" charset="0"/>
                <a:cs typeface="Arial" charset="0"/>
              </a:rPr>
              <a:t>RAPPORT DE PROJET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5513048" cy="430887"/>
          </a:xfrm>
          <a:prstGeom prst="rect">
            <a:avLst/>
          </a:prstGeom>
          <a:noFill/>
        </p:spPr>
        <p:txBody>
          <a:bodyPr wrap="none" rtlCol="0">
            <a:spAutoFit/>
          </a:bodyPr>
          <a:lstStyle/>
          <a:p>
            <a:pPr rtl="0"/>
            <a:r>
              <a:rPr lang="fr-FR" sz="2200">
                <a:solidFill>
                  <a:schemeClr val="tx1">
                    <a:lumMod val="65000"/>
                    <a:lumOff val="35000"/>
                  </a:schemeClr>
                </a:solidFill>
                <a:latin typeface="Century Gothic" panose="020B0502020202020204" pitchFamily="34" charset="0"/>
              </a:rPr>
              <a:t>MATRICE D’ÉVALUATION DES RISQUES DE CONFORMITÉ</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3415137106"/>
              </p:ext>
            </p:extLst>
          </p:nvPr>
        </p:nvGraphicFramePr>
        <p:xfrm>
          <a:off x="126960" y="626842"/>
          <a:ext cx="11942696" cy="6122758"/>
        </p:xfrm>
        <a:graphic>
          <a:graphicData uri="http://schemas.openxmlformats.org/drawingml/2006/table">
            <a:tbl>
              <a:tblPr/>
              <a:tblGrid>
                <a:gridCol w="850392">
                  <a:extLst>
                    <a:ext uri="{9D8B030D-6E8A-4147-A177-3AD203B41FA5}">
                      <a16:colId xmlns:a16="http://schemas.microsoft.com/office/drawing/2014/main" val="2086546374"/>
                    </a:ext>
                  </a:extLst>
                </a:gridCol>
                <a:gridCol w="1296692">
                  <a:extLst>
                    <a:ext uri="{9D8B030D-6E8A-4147-A177-3AD203B41FA5}">
                      <a16:colId xmlns:a16="http://schemas.microsoft.com/office/drawing/2014/main" val="3615409365"/>
                    </a:ext>
                  </a:extLst>
                </a:gridCol>
                <a:gridCol w="1207008">
                  <a:extLst>
                    <a:ext uri="{9D8B030D-6E8A-4147-A177-3AD203B41FA5}">
                      <a16:colId xmlns:a16="http://schemas.microsoft.com/office/drawing/2014/main" val="1556044992"/>
                    </a:ext>
                  </a:extLst>
                </a:gridCol>
                <a:gridCol w="1296692">
                  <a:extLst>
                    <a:ext uri="{9D8B030D-6E8A-4147-A177-3AD203B41FA5}">
                      <a16:colId xmlns:a16="http://schemas.microsoft.com/office/drawing/2014/main" val="2429664166"/>
                    </a:ext>
                  </a:extLst>
                </a:gridCol>
                <a:gridCol w="404226">
                  <a:extLst>
                    <a:ext uri="{9D8B030D-6E8A-4147-A177-3AD203B41FA5}">
                      <a16:colId xmlns:a16="http://schemas.microsoft.com/office/drawing/2014/main" val="2941516027"/>
                    </a:ext>
                  </a:extLst>
                </a:gridCol>
                <a:gridCol w="1296692">
                  <a:extLst>
                    <a:ext uri="{9D8B030D-6E8A-4147-A177-3AD203B41FA5}">
                      <a16:colId xmlns:a16="http://schemas.microsoft.com/office/drawing/2014/main" val="2282491068"/>
                    </a:ext>
                  </a:extLst>
                </a:gridCol>
                <a:gridCol w="1296692">
                  <a:extLst>
                    <a:ext uri="{9D8B030D-6E8A-4147-A177-3AD203B41FA5}">
                      <a16:colId xmlns:a16="http://schemas.microsoft.com/office/drawing/2014/main" val="239157984"/>
                    </a:ext>
                  </a:extLst>
                </a:gridCol>
                <a:gridCol w="404226">
                  <a:extLst>
                    <a:ext uri="{9D8B030D-6E8A-4147-A177-3AD203B41FA5}">
                      <a16:colId xmlns:a16="http://schemas.microsoft.com/office/drawing/2014/main" val="1475820660"/>
                    </a:ext>
                  </a:extLst>
                </a:gridCol>
                <a:gridCol w="1296692">
                  <a:extLst>
                    <a:ext uri="{9D8B030D-6E8A-4147-A177-3AD203B41FA5}">
                      <a16:colId xmlns:a16="http://schemas.microsoft.com/office/drawing/2014/main" val="3543181367"/>
                    </a:ext>
                  </a:extLst>
                </a:gridCol>
                <a:gridCol w="1296692">
                  <a:extLst>
                    <a:ext uri="{9D8B030D-6E8A-4147-A177-3AD203B41FA5}">
                      <a16:colId xmlns:a16="http://schemas.microsoft.com/office/drawing/2014/main" val="1415242032"/>
                    </a:ext>
                  </a:extLst>
                </a:gridCol>
                <a:gridCol w="1296692">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fr-FR" sz="800" b="0" i="0" u="none" strike="noStrike">
                          <a:solidFill>
                            <a:srgbClr val="000000"/>
                          </a:solidFill>
                          <a:effectLst/>
                          <a:latin typeface="Century Gothic" panose="020B0502020202020204" pitchFamily="34" charset="0"/>
                        </a:rPr>
                        <a:t>ÉVALUATION DES RISQUES</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rtl="0" fontAlgn="ctr"/>
                      <a:r>
                        <a:rPr lang="fr-FR" sz="800" b="0" i="0" u="none" strike="noStrike" dirty="0">
                          <a:solidFill>
                            <a:srgbClr val="000000"/>
                          </a:solidFill>
                          <a:effectLst/>
                          <a:latin typeface="Century Gothic" panose="020B0502020202020204" pitchFamily="34" charset="0"/>
                        </a:rPr>
                        <a:t>THÈME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a:solidFill>
                            <a:srgbClr val="000000"/>
                          </a:solidFill>
                          <a:effectLst/>
                          <a:latin typeface="Century Gothic" panose="020B0502020202020204" pitchFamily="34" charset="0"/>
                        </a:rPr>
                        <a:t>RISQUE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dirty="0">
                          <a:solidFill>
                            <a:srgbClr val="000000"/>
                          </a:solidFill>
                          <a:effectLst/>
                          <a:latin typeface="Century Gothic" panose="020B0502020202020204" pitchFamily="34" charset="0"/>
                        </a:rPr>
                        <a:t>EXIGENCES EN MATIÈRE D’ÉVALUATION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dirty="0">
                          <a:solidFill>
                            <a:srgbClr val="000000"/>
                          </a:solidFill>
                          <a:effectLst/>
                          <a:latin typeface="Century Gothic" panose="020B0502020202020204" pitchFamily="34" charset="0"/>
                        </a:rPr>
                        <a:t>FRÉQUENCE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fr-FR" sz="800" b="0" i="0" u="none" strike="noStrike" dirty="0">
                          <a:solidFill>
                            <a:srgbClr val="000000"/>
                          </a:solidFill>
                          <a:effectLst/>
                          <a:latin typeface="Century Gothic" panose="020B0502020202020204" pitchFamily="34" charset="0"/>
                        </a:rPr>
                        <a:t>CONFIRMER SI LE RISQUE EST QUANTIFIÉ OU NON ET </a:t>
                      </a:r>
                      <a:br>
                        <a:rPr lang="fr-FR" sz="800" b="0" i="0" u="none" strike="noStrike" dirty="0">
                          <a:solidFill>
                            <a:srgbClr val="000000"/>
                          </a:solidFill>
                          <a:effectLst/>
                          <a:latin typeface="Century Gothic" panose="020B0502020202020204" pitchFamily="34" charset="0"/>
                        </a:rPr>
                      </a:br>
                      <a:r>
                        <a:rPr lang="fr-FR" sz="800" b="0" i="0" u="none" strike="noStrike" dirty="0">
                          <a:solidFill>
                            <a:srgbClr val="000000"/>
                          </a:solidFill>
                          <a:effectLst/>
                          <a:latin typeface="Century Gothic" panose="020B0502020202020204" pitchFamily="34" charset="0"/>
                        </a:rPr>
                        <a:t>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800" b="0" i="0" u="none" strike="noStrike">
                          <a:solidFill>
                            <a:srgbClr val="000000"/>
                          </a:solidFill>
                          <a:effectLst/>
                          <a:latin typeface="Century Gothic" panose="020B0502020202020204" pitchFamily="34" charset="0"/>
                        </a:rPr>
                        <a:t>MESURES RECOMMANDÉES UTILISÉES POUR MESURER LA CONFORMITÉ ET LES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fr-FR" sz="800" b="0" i="0" u="none" strike="noStrike" dirty="0">
                          <a:solidFill>
                            <a:srgbClr val="000000"/>
                          </a:solidFill>
                          <a:effectLst/>
                          <a:latin typeface="Century Gothic" panose="020B0502020202020204" pitchFamily="34" charset="0"/>
                        </a:rPr>
                        <a:t>CONFIRMER S’IL FAUT OU NON SURVEILLER LES CHANGEMENTS </a:t>
                      </a:r>
                      <a:br>
                        <a:rPr lang="fr-FR" sz="800" b="0" i="0" u="none" strike="noStrike" dirty="0">
                          <a:solidFill>
                            <a:srgbClr val="000000"/>
                          </a:solidFill>
                          <a:effectLst/>
                          <a:latin typeface="Century Gothic" panose="020B0502020202020204" pitchFamily="34" charset="0"/>
                        </a:rPr>
                      </a:br>
                      <a:r>
                        <a:rPr lang="fr-FR" sz="800" b="0" i="0" u="none" strike="noStrike" dirty="0">
                          <a:solidFill>
                            <a:srgbClr val="000000"/>
                          </a:solidFill>
                          <a:effectLst/>
                          <a:latin typeface="Century Gothic" panose="020B0502020202020204" pitchFamily="34" charset="0"/>
                        </a:rPr>
                        <a:t>DE NIVEAU DE RISQUE AU FIL DU TEMPS ET POURQUOI</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fr-FR" sz="800" b="0" i="0" u="none" strike="noStrike" dirty="0">
                          <a:solidFill>
                            <a:srgbClr val="000000"/>
                          </a:solidFill>
                          <a:effectLst/>
                          <a:latin typeface="Century Gothic" panose="020B0502020202020204" pitchFamily="34" charset="0"/>
                        </a:rPr>
                        <a:t>UTILISATION PRÉVUE DE </a:t>
                      </a:r>
                      <a:br>
                        <a:rPr lang="fr-FR" sz="800" b="0" i="0" u="none" strike="noStrike" dirty="0">
                          <a:solidFill>
                            <a:srgbClr val="000000"/>
                          </a:solidFill>
                          <a:effectLst/>
                          <a:latin typeface="Century Gothic" panose="020B0502020202020204" pitchFamily="34" charset="0"/>
                        </a:rPr>
                      </a:br>
                      <a:r>
                        <a:rPr lang="fr-FR" sz="800" b="0" i="0" u="none" strike="noStrike" dirty="0">
                          <a:solidFill>
                            <a:srgbClr val="000000"/>
                          </a:solidFill>
                          <a:effectLst/>
                          <a:latin typeface="Century Gothic" panose="020B0502020202020204" pitchFamily="34" charset="0"/>
                        </a:rPr>
                        <a:t>LA CONFORMITÉ ET DE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fr-FR" sz="800" b="0" i="0" u="none" strike="noStrike">
                          <a:solidFill>
                            <a:srgbClr val="000000"/>
                          </a:solidFill>
                          <a:effectLst/>
                          <a:latin typeface="Century Gothic" panose="020B0502020202020204" pitchFamily="34" charset="0"/>
                        </a:rPr>
                        <a:t>OUTILS D’INFRASTRUCTURE UTILISÉS POUR LA CONFORMITÉ ET L’ÉVALUATION DES RISQUES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64667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fr-FR" b="1">
                <a:solidFill>
                  <a:schemeClr val="bg1"/>
                </a:solidFill>
                <a:latin typeface="Century Gothic" panose="020B0502020202020204" pitchFamily="34" charset="0"/>
                <a:ea typeface="Arial" charset="0"/>
                <a:cs typeface="Arial" charset="0"/>
              </a:rPr>
              <a:t>RAPPORT DE PROJET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fr-FR" sz="1600" b="1" dirty="0">
                          <a:solidFill>
                            <a:schemeClr val="tx1"/>
                          </a:solidFill>
                          <a:effectLst/>
                          <a:latin typeface="Century Gothic" panose="020B0502020202020204" pitchFamily="34" charset="0"/>
                        </a:rPr>
                        <a:t>EXCLUSION DE RESPONSABILITÉ</a:t>
                      </a:r>
                    </a:p>
                    <a:p>
                      <a:pPr marL="0" marR="0" rtl="0">
                        <a:spcBef>
                          <a:spcPts val="0"/>
                        </a:spcBef>
                        <a:spcAft>
                          <a:spcPts val="0"/>
                        </a:spcAft>
                      </a:pPr>
                      <a:r>
                        <a:rPr lang="fr-FR" sz="1200" b="0" dirty="0">
                          <a:solidFill>
                            <a:schemeClr val="tx1"/>
                          </a:solidFill>
                          <a:effectLst/>
                          <a:latin typeface="Century Gothic" panose="020B0502020202020204" pitchFamily="34" charset="0"/>
                        </a:rPr>
                        <a:t> </a:t>
                      </a:r>
                    </a:p>
                    <a:p>
                      <a:pPr marL="0" marR="0" rtl="0">
                        <a:spcBef>
                          <a:spcPts val="0"/>
                        </a:spcBef>
                        <a:spcAft>
                          <a:spcPts val="0"/>
                        </a:spcAft>
                      </a:pPr>
                      <a:r>
                        <a:rPr lang="fr-FR" sz="1600" b="0" dirty="0">
                          <a:solidFill>
                            <a:schemeClr val="tx1"/>
                          </a:solidFill>
                          <a:effectLst/>
                          <a:latin typeface="Century Gothic" panose="020B0502020202020204" pitchFamily="34" charset="0"/>
                        </a:rPr>
                        <a:t>Tous les articles, modèles ou informations proposés par </a:t>
                      </a:r>
                      <a:r>
                        <a:rPr lang="fr-FR" sz="1600" b="0" dirty="0" err="1">
                          <a:solidFill>
                            <a:schemeClr val="tx1"/>
                          </a:solidFill>
                          <a:effectLst/>
                          <a:latin typeface="Century Gothic" panose="020B0502020202020204" pitchFamily="34" charset="0"/>
                        </a:rPr>
                        <a:t>Smartsheet</a:t>
                      </a:r>
                      <a:r>
                        <a:rPr lang="fr-FR" sz="1600" b="0" dirty="0">
                          <a:solidFill>
                            <a:schemeClr val="tx1"/>
                          </a:solidFill>
                          <a:effectLst/>
                          <a:latin typeface="Century Gothic" panose="020B0502020202020204" pitchFamily="34" charset="0"/>
                        </a:rPr>
                        <a:t> sur le site Web sont fournis à titre de référence uniquement. Bien que nous nous efforcions de maintenir l’information à jour et exacte, nous ne faisons aucune déclaration, ni n’offrons aucune garantie, de quelque nature que ce soit, expresse ou implicite, quant à l’exhaustivité, l’exactitude, la fiabilité, la pertinence ou la disponibilité du site Web, ou des informations, articles, modèles ou graphiques liés, contenus sur le site. La confiance que vous accordez à ces informations relève de votre propre responsabilité, à vos propres risques.</a:t>
                      </a: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5174</TotalTime>
  <Words>1716</Words>
  <Application>Microsoft Macintosh PowerPoint</Application>
  <PresentationFormat>Widescreen</PresentationFormat>
  <Paragraphs>160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Allison Okonczak</cp:lastModifiedBy>
  <cp:revision>52</cp:revision>
  <dcterms:created xsi:type="dcterms:W3CDTF">2022-01-31T17:15:25Z</dcterms:created>
  <dcterms:modified xsi:type="dcterms:W3CDTF">2025-05-02T13:52:38Z</dcterms:modified>
</cp:coreProperties>
</file>