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81" r:id="rId3"/>
    <p:sldId id="38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C"/>
    <a:srgbClr val="CAEB2E"/>
    <a:srgbClr val="89D2FF"/>
    <a:srgbClr val="FF6F17"/>
    <a:srgbClr val="00EBF1"/>
    <a:srgbClr val="7DD44D"/>
    <a:srgbClr val="FFC000"/>
    <a:srgbClr val="98F5F4"/>
    <a:srgbClr val="F59C00"/>
    <a:srgbClr val="FF7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6058"/>
  </p:normalViewPr>
  <p:slideViewPr>
    <p:cSldViewPr snapToGrid="0" snapToObjects="1">
      <p:cViewPr varScale="1">
        <p:scale>
          <a:sx n="108" d="100"/>
          <a:sy n="108" d="100"/>
        </p:scale>
        <p:origin x="105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Série 1</c:v>
                </c:pt>
              </c:strCache>
            </c:strRef>
          </c:tx>
          <c:spPr>
            <a:solidFill>
              <a:schemeClr val="accent1"/>
            </a:solidFill>
            <a:ln>
              <a:noFill/>
            </a:ln>
            <a:effectLst/>
          </c:spPr>
          <c:invertIfNegative val="0"/>
          <c:dPt>
            <c:idx val="0"/>
            <c:invertIfNegative val="0"/>
            <c:bubble3D val="0"/>
            <c:spPr>
              <a:solidFill>
                <a:srgbClr val="7DD44D"/>
              </a:solidFill>
              <a:ln>
                <a:noFill/>
              </a:ln>
              <a:effectLst/>
            </c:spPr>
            <c:extLst>
              <c:ext xmlns:c16="http://schemas.microsoft.com/office/drawing/2014/chart" uri="{C3380CC4-5D6E-409C-BE32-E72D297353CC}">
                <c16:uniqueId val="{00000003-3546-1742-A436-3E9F2CDA73AC}"/>
              </c:ext>
            </c:extLst>
          </c:dPt>
          <c:dPt>
            <c:idx val="1"/>
            <c:invertIfNegative val="0"/>
            <c:bubble3D val="0"/>
            <c:spPr>
              <a:solidFill>
                <a:srgbClr val="00EBF1"/>
              </a:solidFill>
              <a:ln>
                <a:noFill/>
              </a:ln>
              <a:effectLst/>
            </c:spPr>
            <c:extLst>
              <c:ext xmlns:c16="http://schemas.microsoft.com/office/drawing/2014/chart" uri="{C3380CC4-5D6E-409C-BE32-E72D297353CC}">
                <c16:uniqueId val="{00000004-3546-1742-A436-3E9F2CDA73AC}"/>
              </c:ext>
            </c:extLst>
          </c:dPt>
          <c:dPt>
            <c:idx val="2"/>
            <c:invertIfNegative val="0"/>
            <c:bubble3D val="0"/>
            <c:spPr>
              <a:solidFill>
                <a:srgbClr val="FF6F17"/>
              </a:solidFill>
              <a:ln>
                <a:noFill/>
              </a:ln>
              <a:effectLst/>
            </c:spPr>
            <c:extLst>
              <c:ext xmlns:c16="http://schemas.microsoft.com/office/drawing/2014/chart" uri="{C3380CC4-5D6E-409C-BE32-E72D297353CC}">
                <c16:uniqueId val="{00000005-3546-1742-A436-3E9F2CDA73AC}"/>
              </c:ext>
            </c:extLst>
          </c:dPt>
          <c:dPt>
            <c:idx val="3"/>
            <c:invertIfNegative val="0"/>
            <c:bubble3D val="0"/>
            <c:spPr>
              <a:solidFill>
                <a:srgbClr val="FFBA3C"/>
              </a:solidFill>
              <a:ln>
                <a:noFill/>
              </a:ln>
              <a:effectLst/>
            </c:spPr>
            <c:extLst>
              <c:ext xmlns:c16="http://schemas.microsoft.com/office/drawing/2014/chart" uri="{C3380CC4-5D6E-409C-BE32-E72D297353CC}">
                <c16:uniqueId val="{00000006-3546-1742-A436-3E9F2CDA73A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Gains rapides</c:v>
                </c:pt>
                <c:pt idx="1">
                  <c:v>Tâches complémentaires</c:v>
                </c:pt>
                <c:pt idx="2">
                  <c:v>Projets importants</c:v>
                </c:pt>
                <c:pt idx="3">
                  <c:v>Tâches ingrates</c:v>
                </c:pt>
              </c:strCache>
            </c:strRef>
          </c:cat>
          <c:val>
            <c:numRef>
              <c:f>Sheet1!$B$2:$B$5</c:f>
              <c:numCache>
                <c:formatCode>General</c:formatCode>
                <c:ptCount val="4"/>
                <c:pt idx="0">
                  <c:v>4</c:v>
                </c:pt>
                <c:pt idx="1">
                  <c:v>2</c:v>
                </c:pt>
                <c:pt idx="2">
                  <c:v>3</c:v>
                </c:pt>
                <c:pt idx="3">
                  <c:v>2</c:v>
                </c:pt>
              </c:numCache>
            </c:numRef>
          </c:val>
          <c:extLst>
            <c:ext xmlns:c16="http://schemas.microsoft.com/office/drawing/2014/chart" uri="{C3380CC4-5D6E-409C-BE32-E72D297353CC}">
              <c16:uniqueId val="{00000000-3546-1742-A436-3E9F2CDA73AC}"/>
            </c:ext>
          </c:extLst>
        </c:ser>
        <c:dLbls>
          <c:showLegendKey val="0"/>
          <c:showVal val="0"/>
          <c:showCatName val="0"/>
          <c:showSerName val="0"/>
          <c:showPercent val="0"/>
          <c:showBubbleSize val="0"/>
        </c:dLbls>
        <c:gapWidth val="50"/>
        <c:overlap val="-27"/>
        <c:axId val="1783556479"/>
        <c:axId val="882561872"/>
      </c:barChart>
      <c:catAx>
        <c:axId val="1783556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882561872"/>
        <c:crosses val="autoZero"/>
        <c:auto val="1"/>
        <c:lblAlgn val="ctr"/>
        <c:lblOffset val="100"/>
        <c:noMultiLvlLbl val="0"/>
      </c:catAx>
      <c:valAx>
        <c:axId val="88256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78355647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Série 1</c:v>
                </c:pt>
              </c:strCache>
            </c:strRef>
          </c:tx>
          <c:dPt>
            <c:idx val="0"/>
            <c:bubble3D val="0"/>
            <c:spPr>
              <a:solidFill>
                <a:schemeClr val="bg2">
                  <a:lumMod val="75000"/>
                </a:schemeClr>
              </a:solidFill>
              <a:ln>
                <a:noFill/>
              </a:ln>
              <a:effectLst/>
            </c:spPr>
            <c:extLst>
              <c:ext xmlns:c16="http://schemas.microsoft.com/office/drawing/2014/chart" uri="{C3380CC4-5D6E-409C-BE32-E72D297353CC}">
                <c16:uniqueId val="{00000001-0532-5546-935A-95C44D0518A6}"/>
              </c:ext>
            </c:extLst>
          </c:dPt>
          <c:dPt>
            <c:idx val="1"/>
            <c:bubble3D val="0"/>
            <c:spPr>
              <a:solidFill>
                <a:srgbClr val="CAEB2E"/>
              </a:solidFill>
              <a:ln>
                <a:noFill/>
              </a:ln>
              <a:effectLst/>
            </c:spPr>
            <c:extLst>
              <c:ext xmlns:c16="http://schemas.microsoft.com/office/drawing/2014/chart" uri="{C3380CC4-5D6E-409C-BE32-E72D297353CC}">
                <c16:uniqueId val="{00000003-0532-5546-935A-95C44D0518A6}"/>
              </c:ext>
            </c:extLst>
          </c:dPt>
          <c:dPt>
            <c:idx val="2"/>
            <c:bubble3D val="0"/>
            <c:spPr>
              <a:solidFill>
                <a:srgbClr val="89D2FF"/>
              </a:solidFill>
              <a:ln>
                <a:noFill/>
              </a:ln>
              <a:effectLst/>
            </c:spPr>
            <c:extLst>
              <c:ext xmlns:c16="http://schemas.microsoft.com/office/drawing/2014/chart" uri="{C3380CC4-5D6E-409C-BE32-E72D297353CC}">
                <c16:uniqueId val="{00000005-0532-5546-935A-95C44D0518A6}"/>
              </c:ext>
            </c:extLst>
          </c:dPt>
          <c:dPt>
            <c:idx val="3"/>
            <c:bubble3D val="0"/>
            <c:spPr>
              <a:solidFill>
                <a:srgbClr val="FFBA3C"/>
              </a:solidFill>
              <a:ln>
                <a:noFill/>
              </a:ln>
              <a:effectLst/>
            </c:spPr>
            <c:extLst>
              <c:ext xmlns:c16="http://schemas.microsoft.com/office/drawing/2014/chart" uri="{C3380CC4-5D6E-409C-BE32-E72D297353CC}">
                <c16:uniqueId val="{00000007-0532-5546-935A-95C44D0518A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 démarrée</c:v>
                </c:pt>
                <c:pt idx="1">
                  <c:v>En cours</c:v>
                </c:pt>
                <c:pt idx="2">
                  <c:v>Terminée</c:v>
                </c:pt>
              </c:strCache>
            </c:strRef>
          </c:cat>
          <c:val>
            <c:numRef>
              <c:f>Sheet1!$B$2:$B$4</c:f>
              <c:numCache>
                <c:formatCode>General</c:formatCode>
                <c:ptCount val="3"/>
                <c:pt idx="0">
                  <c:v>4</c:v>
                </c:pt>
                <c:pt idx="1">
                  <c:v>2</c:v>
                </c:pt>
                <c:pt idx="2">
                  <c:v>6</c:v>
                </c:pt>
              </c:numCache>
            </c:numRef>
          </c:val>
          <c:extLst>
            <c:ext xmlns:c16="http://schemas.microsoft.com/office/drawing/2014/chart" uri="{C3380CC4-5D6E-409C-BE32-E72D297353CC}">
              <c16:uniqueId val="{00000008-0532-5546-935A-95C44D0518A6}"/>
            </c:ext>
          </c:extLst>
        </c:ser>
        <c:dLbls>
          <c:showLegendKey val="0"/>
          <c:showVal val="0"/>
          <c:showCatName val="0"/>
          <c:showSerName val="0"/>
          <c:showPercent val="0"/>
          <c:showBubbleSize val="0"/>
          <c:showLeaderLines val="1"/>
        </c:dLbls>
        <c:firstSliceAng val="0"/>
        <c:holeSize val="37"/>
      </c:doughnutChart>
      <c:spPr>
        <a:noFill/>
        <a:ln>
          <a:noFill/>
        </a:ln>
        <a:effectLst/>
      </c:spPr>
    </c:plotArea>
    <c:legend>
      <c:legendPos val="b"/>
      <c:layout>
        <c:manualLayout>
          <c:xMode val="edge"/>
          <c:yMode val="edge"/>
          <c:x val="5.000000000000001E-2"/>
          <c:y val="0.90037143821533971"/>
          <c:w val="0.9"/>
          <c:h val="5.275356466821083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112046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smartsheet.com/try-it?trp=18137"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www.smartsheet.com/content/eisenhower-matrix-templates"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9" name="Group 478">
            <a:extLst>
              <a:ext uri="{FF2B5EF4-FFF2-40B4-BE49-F238E27FC236}">
                <a16:creationId xmlns:a16="http://schemas.microsoft.com/office/drawing/2014/main" id="{15AC4688-794A-805B-9D51-32019E2C8546}"/>
              </a:ext>
            </a:extLst>
          </p:cNvPr>
          <p:cNvGrpSpPr/>
          <p:nvPr/>
        </p:nvGrpSpPr>
        <p:grpSpPr>
          <a:xfrm rot="10800000">
            <a:off x="101958" y="4347963"/>
            <a:ext cx="2531424" cy="2387288"/>
            <a:chOff x="4301836" y="1542184"/>
            <a:chExt cx="4242954" cy="4001365"/>
          </a:xfrm>
          <a:solidFill>
            <a:srgbClr val="F5F5F5"/>
          </a:solidFill>
        </p:grpSpPr>
        <p:sp>
          <p:nvSpPr>
            <p:cNvPr id="480" name="Freeform 479">
              <a:extLst>
                <a:ext uri="{FF2B5EF4-FFF2-40B4-BE49-F238E27FC236}">
                  <a16:creationId xmlns:a16="http://schemas.microsoft.com/office/drawing/2014/main" id="{5DDA4B7B-43B3-D978-9CE2-5E3DAB3498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1" name="Freeform 480">
              <a:extLst>
                <a:ext uri="{FF2B5EF4-FFF2-40B4-BE49-F238E27FC236}">
                  <a16:creationId xmlns:a16="http://schemas.microsoft.com/office/drawing/2014/main" id="{3ABB4425-05A7-9FBA-0BFA-E3C073C965B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2" name="Freeform 481">
              <a:extLst>
                <a:ext uri="{FF2B5EF4-FFF2-40B4-BE49-F238E27FC236}">
                  <a16:creationId xmlns:a16="http://schemas.microsoft.com/office/drawing/2014/main" id="{15B37EBB-B64F-7779-B207-5DC98A66CA2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3" name="Freeform 482">
              <a:extLst>
                <a:ext uri="{FF2B5EF4-FFF2-40B4-BE49-F238E27FC236}">
                  <a16:creationId xmlns:a16="http://schemas.microsoft.com/office/drawing/2014/main" id="{8A672EE4-BE93-3EF4-C7CC-574B2D60375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4" name="Freeform 483">
              <a:extLst>
                <a:ext uri="{FF2B5EF4-FFF2-40B4-BE49-F238E27FC236}">
                  <a16:creationId xmlns:a16="http://schemas.microsoft.com/office/drawing/2014/main" id="{7EF3AF29-0BCE-496F-A27A-B63CCD08F89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5" name="Freeform 484">
              <a:extLst>
                <a:ext uri="{FF2B5EF4-FFF2-40B4-BE49-F238E27FC236}">
                  <a16:creationId xmlns:a16="http://schemas.microsoft.com/office/drawing/2014/main" id="{EAA34AC0-3463-62F8-ED01-F2F9202EA2FB}"/>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6" name="Freeform 485">
              <a:extLst>
                <a:ext uri="{FF2B5EF4-FFF2-40B4-BE49-F238E27FC236}">
                  <a16:creationId xmlns:a16="http://schemas.microsoft.com/office/drawing/2014/main" id="{F498A419-62D8-D54F-2D62-BFA13027A009}"/>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7" name="Freeform 486">
              <a:extLst>
                <a:ext uri="{FF2B5EF4-FFF2-40B4-BE49-F238E27FC236}">
                  <a16:creationId xmlns:a16="http://schemas.microsoft.com/office/drawing/2014/main" id="{2706032B-0A11-634A-2F74-F830ABB6F081}"/>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8" name="Freeform 487">
              <a:extLst>
                <a:ext uri="{FF2B5EF4-FFF2-40B4-BE49-F238E27FC236}">
                  <a16:creationId xmlns:a16="http://schemas.microsoft.com/office/drawing/2014/main" id="{26F266DB-5441-B96E-DAF6-6CD68EE50113}"/>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89" name="Freeform 488">
              <a:extLst>
                <a:ext uri="{FF2B5EF4-FFF2-40B4-BE49-F238E27FC236}">
                  <a16:creationId xmlns:a16="http://schemas.microsoft.com/office/drawing/2014/main" id="{86AEFA7F-5611-181C-D50B-678248BAEA24}"/>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0" name="Freeform 489">
              <a:extLst>
                <a:ext uri="{FF2B5EF4-FFF2-40B4-BE49-F238E27FC236}">
                  <a16:creationId xmlns:a16="http://schemas.microsoft.com/office/drawing/2014/main" id="{5CD2B344-0E57-048A-B482-DE423ABB681F}"/>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E996A5D7-F78C-F9D3-76D0-B06D18E6767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2" name="Freeform 491">
              <a:extLst>
                <a:ext uri="{FF2B5EF4-FFF2-40B4-BE49-F238E27FC236}">
                  <a16:creationId xmlns:a16="http://schemas.microsoft.com/office/drawing/2014/main" id="{11B2324B-8190-0733-1D7C-C878E8C33787}"/>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3" name="Freeform 492">
              <a:extLst>
                <a:ext uri="{FF2B5EF4-FFF2-40B4-BE49-F238E27FC236}">
                  <a16:creationId xmlns:a16="http://schemas.microsoft.com/office/drawing/2014/main" id="{0C2267F8-A013-27A0-A2FA-3D5ABDD49870}"/>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494" name="Freeform 493">
              <a:extLst>
                <a:ext uri="{FF2B5EF4-FFF2-40B4-BE49-F238E27FC236}">
                  <a16:creationId xmlns:a16="http://schemas.microsoft.com/office/drawing/2014/main" id="{074C698E-6568-C365-7916-3965CE2CAB5F}"/>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5" name="Freeform 494">
              <a:extLst>
                <a:ext uri="{FF2B5EF4-FFF2-40B4-BE49-F238E27FC236}">
                  <a16:creationId xmlns:a16="http://schemas.microsoft.com/office/drawing/2014/main" id="{7F146833-75D7-B592-9498-4A7B24EFC49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6" name="Freeform 495">
              <a:extLst>
                <a:ext uri="{FF2B5EF4-FFF2-40B4-BE49-F238E27FC236}">
                  <a16:creationId xmlns:a16="http://schemas.microsoft.com/office/drawing/2014/main" id="{582394BE-2E44-9020-DC94-5246D04D2315}"/>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7" name="Freeform 496">
              <a:extLst>
                <a:ext uri="{FF2B5EF4-FFF2-40B4-BE49-F238E27FC236}">
                  <a16:creationId xmlns:a16="http://schemas.microsoft.com/office/drawing/2014/main" id="{1309710A-F3A9-0DAC-6EB7-C9517D4C8F9E}"/>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8" name="Freeform 497">
              <a:extLst>
                <a:ext uri="{FF2B5EF4-FFF2-40B4-BE49-F238E27FC236}">
                  <a16:creationId xmlns:a16="http://schemas.microsoft.com/office/drawing/2014/main" id="{BCD9E22C-66F0-B3B7-21E2-681A85572A0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99" name="Freeform 498">
              <a:extLst>
                <a:ext uri="{FF2B5EF4-FFF2-40B4-BE49-F238E27FC236}">
                  <a16:creationId xmlns:a16="http://schemas.microsoft.com/office/drawing/2014/main" id="{583D716B-E80B-12E6-3DCB-93A8578040B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0" name="Freeform 499">
              <a:extLst>
                <a:ext uri="{FF2B5EF4-FFF2-40B4-BE49-F238E27FC236}">
                  <a16:creationId xmlns:a16="http://schemas.microsoft.com/office/drawing/2014/main" id="{0CC80CA8-2D9F-4E0D-8132-C1F0BF8A7725}"/>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1" name="Freeform 500">
              <a:extLst>
                <a:ext uri="{FF2B5EF4-FFF2-40B4-BE49-F238E27FC236}">
                  <a16:creationId xmlns:a16="http://schemas.microsoft.com/office/drawing/2014/main" id="{B3323BCB-3405-724D-E2C0-255028F31D62}"/>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2" name="Freeform 501">
              <a:extLst>
                <a:ext uri="{FF2B5EF4-FFF2-40B4-BE49-F238E27FC236}">
                  <a16:creationId xmlns:a16="http://schemas.microsoft.com/office/drawing/2014/main" id="{B3EC28B7-ACC9-0D30-4548-6CB314C7618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3" name="Freeform 502">
              <a:extLst>
                <a:ext uri="{FF2B5EF4-FFF2-40B4-BE49-F238E27FC236}">
                  <a16:creationId xmlns:a16="http://schemas.microsoft.com/office/drawing/2014/main" id="{94F32BD4-BE8E-2305-6EA3-D58FF8660C5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4" name="Freeform 503">
              <a:extLst>
                <a:ext uri="{FF2B5EF4-FFF2-40B4-BE49-F238E27FC236}">
                  <a16:creationId xmlns:a16="http://schemas.microsoft.com/office/drawing/2014/main" id="{6D183A71-60D1-C099-ED77-639EAC371AB3}"/>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5" name="Freeform 504">
              <a:extLst>
                <a:ext uri="{FF2B5EF4-FFF2-40B4-BE49-F238E27FC236}">
                  <a16:creationId xmlns:a16="http://schemas.microsoft.com/office/drawing/2014/main" id="{972AF7A1-3B1F-7176-9507-DE02C5658EA1}"/>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6" name="Freeform 505">
              <a:extLst>
                <a:ext uri="{FF2B5EF4-FFF2-40B4-BE49-F238E27FC236}">
                  <a16:creationId xmlns:a16="http://schemas.microsoft.com/office/drawing/2014/main" id="{15620576-383E-1E91-5B4A-44BC111B42E4}"/>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7" name="Freeform 506">
              <a:extLst>
                <a:ext uri="{FF2B5EF4-FFF2-40B4-BE49-F238E27FC236}">
                  <a16:creationId xmlns:a16="http://schemas.microsoft.com/office/drawing/2014/main" id="{FB4D26D0-452F-E26A-CD3B-8725B742B6A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0400CDD2-4E20-4714-110D-004F494C916B}"/>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9" name="Freeform 508">
              <a:extLst>
                <a:ext uri="{FF2B5EF4-FFF2-40B4-BE49-F238E27FC236}">
                  <a16:creationId xmlns:a16="http://schemas.microsoft.com/office/drawing/2014/main" id="{54F3A635-52E9-6949-14CA-54908322D3D6}"/>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0" name="Freeform 509">
              <a:extLst>
                <a:ext uri="{FF2B5EF4-FFF2-40B4-BE49-F238E27FC236}">
                  <a16:creationId xmlns:a16="http://schemas.microsoft.com/office/drawing/2014/main" id="{6E6C9E84-819D-0B0D-6883-E6D25FF823A6}"/>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1" name="Freeform 510">
              <a:extLst>
                <a:ext uri="{FF2B5EF4-FFF2-40B4-BE49-F238E27FC236}">
                  <a16:creationId xmlns:a16="http://schemas.microsoft.com/office/drawing/2014/main" id="{870D976B-2030-A56E-1822-554047117C5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2" name="Freeform 511">
              <a:extLst>
                <a:ext uri="{FF2B5EF4-FFF2-40B4-BE49-F238E27FC236}">
                  <a16:creationId xmlns:a16="http://schemas.microsoft.com/office/drawing/2014/main" id="{391E0606-0EF3-09DA-86CD-222931CB6174}"/>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3" name="Freeform 512">
              <a:extLst>
                <a:ext uri="{FF2B5EF4-FFF2-40B4-BE49-F238E27FC236}">
                  <a16:creationId xmlns:a16="http://schemas.microsoft.com/office/drawing/2014/main" id="{4907557E-AD18-A449-0918-5C27D80CCA03}"/>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4" name="Freeform 513">
              <a:extLst>
                <a:ext uri="{FF2B5EF4-FFF2-40B4-BE49-F238E27FC236}">
                  <a16:creationId xmlns:a16="http://schemas.microsoft.com/office/drawing/2014/main" id="{A1448170-BD86-2A8C-9495-6DA6CA9A0AC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5" name="Freeform 514">
              <a:extLst>
                <a:ext uri="{FF2B5EF4-FFF2-40B4-BE49-F238E27FC236}">
                  <a16:creationId xmlns:a16="http://schemas.microsoft.com/office/drawing/2014/main" id="{EABD5EAB-A3FB-A4D9-38F1-1FB4BEAC8E91}"/>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6" name="Freeform 515">
              <a:extLst>
                <a:ext uri="{FF2B5EF4-FFF2-40B4-BE49-F238E27FC236}">
                  <a16:creationId xmlns:a16="http://schemas.microsoft.com/office/drawing/2014/main" id="{76245B6A-07E7-B528-102C-0736DE62C8B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7" name="Freeform 516">
              <a:extLst>
                <a:ext uri="{FF2B5EF4-FFF2-40B4-BE49-F238E27FC236}">
                  <a16:creationId xmlns:a16="http://schemas.microsoft.com/office/drawing/2014/main" id="{603F8B18-059B-AE0E-8631-CBF92E9BF0DC}"/>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8" name="Freeform 517">
              <a:extLst>
                <a:ext uri="{FF2B5EF4-FFF2-40B4-BE49-F238E27FC236}">
                  <a16:creationId xmlns:a16="http://schemas.microsoft.com/office/drawing/2014/main" id="{195731AA-3980-AAAF-47BA-48854DA20A4E}"/>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19" name="Freeform 518">
              <a:extLst>
                <a:ext uri="{FF2B5EF4-FFF2-40B4-BE49-F238E27FC236}">
                  <a16:creationId xmlns:a16="http://schemas.microsoft.com/office/drawing/2014/main" id="{F68A2C51-E66F-1119-DB1A-2A0A5222BB92}"/>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0" name="Freeform 519">
              <a:extLst>
                <a:ext uri="{FF2B5EF4-FFF2-40B4-BE49-F238E27FC236}">
                  <a16:creationId xmlns:a16="http://schemas.microsoft.com/office/drawing/2014/main" id="{A4D8124B-2715-8988-E7F1-21CF60074A8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21" name="Freeform 520">
              <a:extLst>
                <a:ext uri="{FF2B5EF4-FFF2-40B4-BE49-F238E27FC236}">
                  <a16:creationId xmlns:a16="http://schemas.microsoft.com/office/drawing/2014/main" id="{D9B82B78-9EA7-D5DD-D900-CD93F8C7A8F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2" name="Freeform 521">
              <a:extLst>
                <a:ext uri="{FF2B5EF4-FFF2-40B4-BE49-F238E27FC236}">
                  <a16:creationId xmlns:a16="http://schemas.microsoft.com/office/drawing/2014/main" id="{03E9D1D1-07A6-DBB8-3C55-3A2502CA05C6}"/>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3" name="Freeform 522">
              <a:extLst>
                <a:ext uri="{FF2B5EF4-FFF2-40B4-BE49-F238E27FC236}">
                  <a16:creationId xmlns:a16="http://schemas.microsoft.com/office/drawing/2014/main" id="{4BD85C7C-5927-332E-F21D-4F15D2046CC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4" name="Freeform 523">
              <a:extLst>
                <a:ext uri="{FF2B5EF4-FFF2-40B4-BE49-F238E27FC236}">
                  <a16:creationId xmlns:a16="http://schemas.microsoft.com/office/drawing/2014/main" id="{7B2A5731-751E-1781-D4A9-7E89BFB3E7D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5" name="Freeform 524">
              <a:extLst>
                <a:ext uri="{FF2B5EF4-FFF2-40B4-BE49-F238E27FC236}">
                  <a16:creationId xmlns:a16="http://schemas.microsoft.com/office/drawing/2014/main" id="{8E742A54-AD6A-7143-DD8D-CD48DEC631CB}"/>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6" name="Freeform 525">
              <a:extLst>
                <a:ext uri="{FF2B5EF4-FFF2-40B4-BE49-F238E27FC236}">
                  <a16:creationId xmlns:a16="http://schemas.microsoft.com/office/drawing/2014/main" id="{0B57A05E-FC7B-6722-FFE5-C9313920F3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7" name="Freeform 526">
              <a:extLst>
                <a:ext uri="{FF2B5EF4-FFF2-40B4-BE49-F238E27FC236}">
                  <a16:creationId xmlns:a16="http://schemas.microsoft.com/office/drawing/2014/main" id="{F5777616-AC65-B988-CD9A-C401897904C3}"/>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8" name="Freeform 527">
              <a:extLst>
                <a:ext uri="{FF2B5EF4-FFF2-40B4-BE49-F238E27FC236}">
                  <a16:creationId xmlns:a16="http://schemas.microsoft.com/office/drawing/2014/main" id="{40CBA1D9-BD7A-294A-E761-477D1ED53424}"/>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29" name="Freeform 528">
              <a:extLst>
                <a:ext uri="{FF2B5EF4-FFF2-40B4-BE49-F238E27FC236}">
                  <a16:creationId xmlns:a16="http://schemas.microsoft.com/office/drawing/2014/main" id="{0DF6A728-6D4E-F825-8467-AE8AC80A83FA}"/>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0" name="Freeform 529">
              <a:extLst>
                <a:ext uri="{FF2B5EF4-FFF2-40B4-BE49-F238E27FC236}">
                  <a16:creationId xmlns:a16="http://schemas.microsoft.com/office/drawing/2014/main" id="{EEA093E0-439B-A8D8-AE9C-6280A20BA6BC}"/>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1" name="Freeform 530">
              <a:extLst>
                <a:ext uri="{FF2B5EF4-FFF2-40B4-BE49-F238E27FC236}">
                  <a16:creationId xmlns:a16="http://schemas.microsoft.com/office/drawing/2014/main" id="{D5F5BB4E-DC54-2118-0620-1839300860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2" name="Freeform 531">
              <a:extLst>
                <a:ext uri="{FF2B5EF4-FFF2-40B4-BE49-F238E27FC236}">
                  <a16:creationId xmlns:a16="http://schemas.microsoft.com/office/drawing/2014/main" id="{33E2DC08-7C2D-2672-C453-35B8F3BE97A4}"/>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33" name="Freeform 532">
              <a:extLst>
                <a:ext uri="{FF2B5EF4-FFF2-40B4-BE49-F238E27FC236}">
                  <a16:creationId xmlns:a16="http://schemas.microsoft.com/office/drawing/2014/main" id="{9EA84934-01FE-2B54-D54E-63CDC75631AC}"/>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4" name="Freeform 533">
              <a:extLst>
                <a:ext uri="{FF2B5EF4-FFF2-40B4-BE49-F238E27FC236}">
                  <a16:creationId xmlns:a16="http://schemas.microsoft.com/office/drawing/2014/main" id="{2CC3729D-A398-2598-D26F-724D503438FD}"/>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5" name="Freeform 534">
              <a:extLst>
                <a:ext uri="{FF2B5EF4-FFF2-40B4-BE49-F238E27FC236}">
                  <a16:creationId xmlns:a16="http://schemas.microsoft.com/office/drawing/2014/main" id="{1C55D904-ABDA-DA17-2541-8D68CA1E806E}"/>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6" name="Freeform 535">
              <a:extLst>
                <a:ext uri="{FF2B5EF4-FFF2-40B4-BE49-F238E27FC236}">
                  <a16:creationId xmlns:a16="http://schemas.microsoft.com/office/drawing/2014/main" id="{88A55F3A-DCDE-11D1-7E65-C32C8FFA1EA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7" name="Freeform 536">
              <a:extLst>
                <a:ext uri="{FF2B5EF4-FFF2-40B4-BE49-F238E27FC236}">
                  <a16:creationId xmlns:a16="http://schemas.microsoft.com/office/drawing/2014/main" id="{F8C4209A-AC38-8810-AD11-985C08F4FA4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8" name="Freeform 537">
              <a:extLst>
                <a:ext uri="{FF2B5EF4-FFF2-40B4-BE49-F238E27FC236}">
                  <a16:creationId xmlns:a16="http://schemas.microsoft.com/office/drawing/2014/main" id="{3002BA02-387B-7A73-1702-0AB48473289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39" name="Freeform 538">
              <a:extLst>
                <a:ext uri="{FF2B5EF4-FFF2-40B4-BE49-F238E27FC236}">
                  <a16:creationId xmlns:a16="http://schemas.microsoft.com/office/drawing/2014/main" id="{B70D35BE-F64D-0F5B-C2A7-1AD1734AEFC5}"/>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0" name="Freeform 539">
              <a:extLst>
                <a:ext uri="{FF2B5EF4-FFF2-40B4-BE49-F238E27FC236}">
                  <a16:creationId xmlns:a16="http://schemas.microsoft.com/office/drawing/2014/main" id="{90A16DC8-30E6-CB63-C772-B20404051374}"/>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1" name="Freeform 540">
              <a:extLst>
                <a:ext uri="{FF2B5EF4-FFF2-40B4-BE49-F238E27FC236}">
                  <a16:creationId xmlns:a16="http://schemas.microsoft.com/office/drawing/2014/main" id="{BFC20124-DBC1-EF0E-E21F-689F1EE518C2}"/>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2" name="Freeform 541">
              <a:extLst>
                <a:ext uri="{FF2B5EF4-FFF2-40B4-BE49-F238E27FC236}">
                  <a16:creationId xmlns:a16="http://schemas.microsoft.com/office/drawing/2014/main" id="{5AB0F6A1-C339-E7CF-87D3-887D3C6BA0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3" name="Freeform 542">
              <a:extLst>
                <a:ext uri="{FF2B5EF4-FFF2-40B4-BE49-F238E27FC236}">
                  <a16:creationId xmlns:a16="http://schemas.microsoft.com/office/drawing/2014/main" id="{F50F8246-853E-1597-64FA-39776F46ED1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44" name="Freeform 543">
              <a:extLst>
                <a:ext uri="{FF2B5EF4-FFF2-40B4-BE49-F238E27FC236}">
                  <a16:creationId xmlns:a16="http://schemas.microsoft.com/office/drawing/2014/main" id="{3000671A-3855-CACC-8F49-B689EB0FF25C}"/>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5" name="Freeform 544">
              <a:extLst>
                <a:ext uri="{FF2B5EF4-FFF2-40B4-BE49-F238E27FC236}">
                  <a16:creationId xmlns:a16="http://schemas.microsoft.com/office/drawing/2014/main" id="{52BBB6E5-27FC-D720-0BB7-9B4843BED1E6}"/>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6" name="Freeform 545">
              <a:extLst>
                <a:ext uri="{FF2B5EF4-FFF2-40B4-BE49-F238E27FC236}">
                  <a16:creationId xmlns:a16="http://schemas.microsoft.com/office/drawing/2014/main" id="{DC17EE62-CBA3-A194-AF66-0B95E44AE568}"/>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7" name="Freeform 546">
              <a:extLst>
                <a:ext uri="{FF2B5EF4-FFF2-40B4-BE49-F238E27FC236}">
                  <a16:creationId xmlns:a16="http://schemas.microsoft.com/office/drawing/2014/main" id="{963E02D8-7952-A7CD-EF72-793E5FC0C03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8" name="Freeform 547">
              <a:extLst>
                <a:ext uri="{FF2B5EF4-FFF2-40B4-BE49-F238E27FC236}">
                  <a16:creationId xmlns:a16="http://schemas.microsoft.com/office/drawing/2014/main" id="{B2980465-DF05-0DE2-7156-58DEBB5B2F07}"/>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49" name="Freeform 548">
              <a:extLst>
                <a:ext uri="{FF2B5EF4-FFF2-40B4-BE49-F238E27FC236}">
                  <a16:creationId xmlns:a16="http://schemas.microsoft.com/office/drawing/2014/main" id="{CE41626B-46F1-7AF2-9FAD-5906E73E3A92}"/>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0" name="Freeform 549">
              <a:extLst>
                <a:ext uri="{FF2B5EF4-FFF2-40B4-BE49-F238E27FC236}">
                  <a16:creationId xmlns:a16="http://schemas.microsoft.com/office/drawing/2014/main" id="{72B51541-414D-A9BC-1FFB-7050916F8446}"/>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1" name="Freeform 550">
              <a:extLst>
                <a:ext uri="{FF2B5EF4-FFF2-40B4-BE49-F238E27FC236}">
                  <a16:creationId xmlns:a16="http://schemas.microsoft.com/office/drawing/2014/main" id="{8FFD9620-23F4-1381-1F08-95657B05EA39}"/>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2" name="Freeform 551">
              <a:extLst>
                <a:ext uri="{FF2B5EF4-FFF2-40B4-BE49-F238E27FC236}">
                  <a16:creationId xmlns:a16="http://schemas.microsoft.com/office/drawing/2014/main" id="{28C6C448-131D-A11F-0345-CECF8D10E457}"/>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3" name="Freeform 552">
              <a:extLst>
                <a:ext uri="{FF2B5EF4-FFF2-40B4-BE49-F238E27FC236}">
                  <a16:creationId xmlns:a16="http://schemas.microsoft.com/office/drawing/2014/main" id="{CF8842EA-7555-E7DA-8C02-54E946892A6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54" name="Freeform 553">
              <a:extLst>
                <a:ext uri="{FF2B5EF4-FFF2-40B4-BE49-F238E27FC236}">
                  <a16:creationId xmlns:a16="http://schemas.microsoft.com/office/drawing/2014/main" id="{6801C52A-991C-7AFC-C512-36544D042B2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5" name="Freeform 554">
              <a:extLst>
                <a:ext uri="{FF2B5EF4-FFF2-40B4-BE49-F238E27FC236}">
                  <a16:creationId xmlns:a16="http://schemas.microsoft.com/office/drawing/2014/main" id="{FEF99556-B9BE-B492-F076-841DA2947B5E}"/>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6" name="Freeform 555">
              <a:extLst>
                <a:ext uri="{FF2B5EF4-FFF2-40B4-BE49-F238E27FC236}">
                  <a16:creationId xmlns:a16="http://schemas.microsoft.com/office/drawing/2014/main" id="{582E31CA-3442-9A10-9D3A-513F1A73791F}"/>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7" name="Freeform 556">
              <a:extLst>
                <a:ext uri="{FF2B5EF4-FFF2-40B4-BE49-F238E27FC236}">
                  <a16:creationId xmlns:a16="http://schemas.microsoft.com/office/drawing/2014/main" id="{CEB1700E-9D3E-4A9E-A70B-F9EFDD8724EB}"/>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8" name="Freeform 557">
              <a:extLst>
                <a:ext uri="{FF2B5EF4-FFF2-40B4-BE49-F238E27FC236}">
                  <a16:creationId xmlns:a16="http://schemas.microsoft.com/office/drawing/2014/main" id="{DD89DBD5-7895-0FCB-7C6F-BD8CC4E2CEF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59" name="Freeform 558">
              <a:extLst>
                <a:ext uri="{FF2B5EF4-FFF2-40B4-BE49-F238E27FC236}">
                  <a16:creationId xmlns:a16="http://schemas.microsoft.com/office/drawing/2014/main" id="{ADE7A3FD-850D-D189-8D6A-808FDB96EE8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0" name="Freeform 559">
              <a:extLst>
                <a:ext uri="{FF2B5EF4-FFF2-40B4-BE49-F238E27FC236}">
                  <a16:creationId xmlns:a16="http://schemas.microsoft.com/office/drawing/2014/main" id="{3B79A217-DAE8-9CA6-F8E9-FCB83F05D7E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1" name="Freeform 560">
              <a:extLst>
                <a:ext uri="{FF2B5EF4-FFF2-40B4-BE49-F238E27FC236}">
                  <a16:creationId xmlns:a16="http://schemas.microsoft.com/office/drawing/2014/main" id="{B232D5A7-990B-69EB-06FB-EAEE894B356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2" name="Freeform 561">
              <a:extLst>
                <a:ext uri="{FF2B5EF4-FFF2-40B4-BE49-F238E27FC236}">
                  <a16:creationId xmlns:a16="http://schemas.microsoft.com/office/drawing/2014/main" id="{DD2CDEE2-AEE3-0785-D2A8-55FD46FE83B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63" name="Freeform 562">
              <a:extLst>
                <a:ext uri="{FF2B5EF4-FFF2-40B4-BE49-F238E27FC236}">
                  <a16:creationId xmlns:a16="http://schemas.microsoft.com/office/drawing/2014/main" id="{D4DB8D2C-9EF6-35C9-E74F-D0E33D35060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4" name="Freeform 563">
              <a:extLst>
                <a:ext uri="{FF2B5EF4-FFF2-40B4-BE49-F238E27FC236}">
                  <a16:creationId xmlns:a16="http://schemas.microsoft.com/office/drawing/2014/main" id="{929C7CDB-F6B8-D879-C071-E55DC945AEC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5" name="Freeform 564">
              <a:extLst>
                <a:ext uri="{FF2B5EF4-FFF2-40B4-BE49-F238E27FC236}">
                  <a16:creationId xmlns:a16="http://schemas.microsoft.com/office/drawing/2014/main" id="{24F4CEDD-4122-7D3F-B1FC-49727D1E628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6" name="Freeform 565">
              <a:extLst>
                <a:ext uri="{FF2B5EF4-FFF2-40B4-BE49-F238E27FC236}">
                  <a16:creationId xmlns:a16="http://schemas.microsoft.com/office/drawing/2014/main" id="{BC29FA68-5A04-DBC0-0D3F-B196369C5A8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7" name="Freeform 566">
              <a:extLst>
                <a:ext uri="{FF2B5EF4-FFF2-40B4-BE49-F238E27FC236}">
                  <a16:creationId xmlns:a16="http://schemas.microsoft.com/office/drawing/2014/main" id="{72B2FB24-3BEC-3444-FCE9-E50082B09AB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8" name="Freeform 567">
              <a:extLst>
                <a:ext uri="{FF2B5EF4-FFF2-40B4-BE49-F238E27FC236}">
                  <a16:creationId xmlns:a16="http://schemas.microsoft.com/office/drawing/2014/main" id="{A720D055-9F08-3D42-EC18-896030752DD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69" name="Freeform 568">
              <a:extLst>
                <a:ext uri="{FF2B5EF4-FFF2-40B4-BE49-F238E27FC236}">
                  <a16:creationId xmlns:a16="http://schemas.microsoft.com/office/drawing/2014/main" id="{B1B9A486-ECC7-CCD8-7B47-46C71849919B}"/>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0" name="Freeform 569">
              <a:extLst>
                <a:ext uri="{FF2B5EF4-FFF2-40B4-BE49-F238E27FC236}">
                  <a16:creationId xmlns:a16="http://schemas.microsoft.com/office/drawing/2014/main" id="{FBB6C00C-3090-BB2C-730F-3BFCCE6957C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1" name="Freeform 570">
              <a:extLst>
                <a:ext uri="{FF2B5EF4-FFF2-40B4-BE49-F238E27FC236}">
                  <a16:creationId xmlns:a16="http://schemas.microsoft.com/office/drawing/2014/main" id="{9C1CEAC7-C5FA-3EA8-CE27-85AC1506D92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2" name="Freeform 571">
              <a:extLst>
                <a:ext uri="{FF2B5EF4-FFF2-40B4-BE49-F238E27FC236}">
                  <a16:creationId xmlns:a16="http://schemas.microsoft.com/office/drawing/2014/main" id="{4BF47AB5-F5FA-4200-9559-95657DC9B109}"/>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3" name="Freeform 572">
              <a:extLst>
                <a:ext uri="{FF2B5EF4-FFF2-40B4-BE49-F238E27FC236}">
                  <a16:creationId xmlns:a16="http://schemas.microsoft.com/office/drawing/2014/main" id="{D480D7B1-D862-8280-CE2C-B90D9426D958}"/>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4" name="Freeform 573">
              <a:extLst>
                <a:ext uri="{FF2B5EF4-FFF2-40B4-BE49-F238E27FC236}">
                  <a16:creationId xmlns:a16="http://schemas.microsoft.com/office/drawing/2014/main" id="{6DBFFFF4-C82C-D32D-058F-60CC4FD98120}"/>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5" name="Freeform 574">
              <a:extLst>
                <a:ext uri="{FF2B5EF4-FFF2-40B4-BE49-F238E27FC236}">
                  <a16:creationId xmlns:a16="http://schemas.microsoft.com/office/drawing/2014/main" id="{F0DD5CEA-1763-552D-751F-AAB0D5B481BD}"/>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C04C0F9-B334-64B3-B64B-C5B0641A349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2BD125E2-3A1F-BEBB-E59A-C8321E4AF5D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F3B16177-3ABC-D4B5-FFB8-D287D92A6B5B}"/>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8C479231-9205-148D-D0A2-82894C0AFFA0}"/>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944ED069-E464-535E-0351-C1F7D1E1A46E}"/>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C62556F-EAB7-01E8-DC9E-362A28A2E2D6}"/>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6F44827-B0A9-352C-15B3-05055614BAF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EB2BC182-6FBA-83E8-6221-8A0C6B06827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9291149F-10E1-A171-B341-476DA9A4EAE9}"/>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0859EA00-4442-651C-9CB3-AF4A30FC39D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BFC421FE-F96A-F649-5E03-7EE416570F10}"/>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87" name="Freeform 586">
              <a:extLst>
                <a:ext uri="{FF2B5EF4-FFF2-40B4-BE49-F238E27FC236}">
                  <a16:creationId xmlns:a16="http://schemas.microsoft.com/office/drawing/2014/main" id="{7904E719-A6E6-D730-7775-F74C5B36535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55A56D03-A6A8-55BA-9F1B-5F9EAC82C38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88B3E9E2-5908-7861-2510-771B605530C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B936FF37-E15B-0E96-B988-DAAD650B621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0009DC66-92BE-5DED-1C76-10D73DA5E472}"/>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A8151A8B-0B40-A575-30E0-F0BAC46E565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11D6515E-6E9B-688A-6FB6-3EF1C02BB05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5DA0263A-0939-4492-3F18-37C95FB2E509}"/>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9A2346FE-D17B-40E8-035B-77CD340DB75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B34C1A7-D8D2-F539-62B3-CA4D2D65FDB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5CBEA5C0-2042-6279-C1F8-EA7D97812EA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495D8E0D-2A07-6ACA-3FEB-082820F4F33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6F77A066-39F3-B4A5-2E6F-E66BC5BBB160}"/>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grpSp>
        <p:nvGrpSpPr>
          <p:cNvPr id="177" name="Group 176">
            <a:extLst>
              <a:ext uri="{FF2B5EF4-FFF2-40B4-BE49-F238E27FC236}">
                <a16:creationId xmlns:a16="http://schemas.microsoft.com/office/drawing/2014/main" id="{9F51DCFA-DED4-7971-1718-49F680971DE4}"/>
              </a:ext>
            </a:extLst>
          </p:cNvPr>
          <p:cNvGrpSpPr/>
          <p:nvPr/>
        </p:nvGrpSpPr>
        <p:grpSpPr>
          <a:xfrm>
            <a:off x="9554900" y="122557"/>
            <a:ext cx="2531424" cy="2387288"/>
            <a:chOff x="4301836" y="1542184"/>
            <a:chExt cx="4242954" cy="4001365"/>
          </a:xfrm>
          <a:solidFill>
            <a:schemeClr val="accent4">
              <a:lumMod val="20000"/>
              <a:lumOff val="80000"/>
            </a:schemeClr>
          </a:solidFill>
        </p:grpSpPr>
        <p:sp>
          <p:nvSpPr>
            <p:cNvPr id="178" name="Freeform 177">
              <a:extLst>
                <a:ext uri="{FF2B5EF4-FFF2-40B4-BE49-F238E27FC236}">
                  <a16:creationId xmlns:a16="http://schemas.microsoft.com/office/drawing/2014/main" id="{E4F930A6-8776-A46B-9B3F-2D467D5617BF}"/>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73879201-FD09-5EAB-C2BB-531359608608}"/>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5A30DF1-08F4-C971-B91D-699168F7082B}"/>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4293AB8-85B9-3745-348B-1BA77BB909B3}"/>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13349E85-431D-31BF-98FC-E789914872DF}"/>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F6E615D4-9FCE-961F-46DF-5C1BCEB79A3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AE034B19-799F-636B-F716-9099F67DD3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8C99C33B-2769-37DC-482D-C42A10E44287}"/>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EE9D4E12-903A-6EB3-7055-34E5B5AB34A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073713D8-55F1-E680-055D-D46DCD9004EF}"/>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A714D65F-4B28-10CE-7BFE-6FB5D203DFC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22518B31-CBFB-205D-24AA-F857D756BBC6}"/>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F35A879-D7F3-A3B7-7076-FB523F36FFE0}"/>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4BF598B8-2423-4D12-580E-A0C9687FE332}"/>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52484ADA-9484-7E36-A6EA-27562EE2D441}"/>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7E860E7C-9DA4-CBCA-CFEE-F478E0FBA9B3}"/>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55BFD6F3-BD90-E459-FA38-800E3961489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131B814E-977D-17F5-97CC-73C9E735E3F3}"/>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15E75FC5-ABF4-4618-417A-BEF4E32730F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824F93CE-6613-E497-19D8-5FE65B968F2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2BEE66E8-ED51-5738-AE64-3521A15502C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DD0B656-08E5-F20D-F5E6-3D06250F5FA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32C69CF0-D01B-7994-9ADF-BBAA474C67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9F97B5DC-4121-4052-6488-8DCEFAE21A73}"/>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9D7427AC-3CDF-C97E-ACF5-9B0743825F3D}"/>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EB167399-1B1A-113D-26DD-6219E4986C0D}"/>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D44685B-A6D6-84BF-6D46-D333D12EF628}"/>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4763DA71-5E9E-041D-B1FB-7136010A7701}"/>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63193F25-BAD7-B058-6B7E-DFB102E278F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376BF983-0904-D0AA-2BEC-18F6686ED1C3}"/>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0B63B0E7-825E-B1AE-C079-788F6337CF93}"/>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2B13646B-57A3-46E7-3FEC-9C65C6FC32D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C5DA3235-BFC0-CBAE-9CFF-B0E597133919}"/>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78BFB6F1-CCA9-4E35-3660-F94DEB99816E}"/>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632AA6B4-21B9-E6C8-1371-3E2F088D0DF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1165EA4-7181-44D9-7389-C0FC8B0C87C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A47BF64E-1789-FFF4-804F-E8CA66A7E6D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E73EFA8-50EC-742B-DE43-40DA1CA5DB7B}"/>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A1A7597C-2834-DB0F-AF26-493548752881}"/>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AE6CD26-103C-18B9-64C8-1150BD8EBA2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6F11F28D-FD5D-0E97-0E9E-A52E578DD1C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F30B8235-F7B4-EAE7-CC00-3F396BC9BDFC}"/>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6CDC43E-0DAE-7C60-CCCE-9FAF066696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C5C34E7D-DBB9-8D62-DC6F-786E1E3B190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B7E5845-E8A5-9093-C20D-DAFEC8867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B25286BF-9E42-5451-F371-A75084FD31A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1632E4F5-FDB0-2308-6767-11E42709E36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889DD3F8-F298-80C0-AF77-0FE36EE11D04}"/>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A4EEAB51-4D4F-342F-7F2D-44894B1C97D8}"/>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8D2237C5-EEB8-D1BF-6837-395B2BAFDABD}"/>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7016BE78-C261-683B-4665-72A4F0C29E48}"/>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D6FE862A-B757-4A5F-F11B-AEF88B97AF78}"/>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74EF7038-7986-B569-DC48-2BEA3D90C8C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BA62533-6758-BDD0-1BCD-C7C9AD718518}"/>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648C2463-A1A3-590F-6513-8A025BA3A1E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CB392916-7673-74FC-885C-15D1FA5C2F3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6F882100-3FE0-389F-E08E-BF7E16414527}"/>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BAA2523A-EADA-2B31-9D0A-73CA2D8E2EE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24217284-9697-18EC-C312-29BA53E8A9C6}"/>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ACCC2F8F-A5DA-2851-59F7-3C665559DDD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DCC4CF53-C3A2-53F2-3291-CB40F9703F9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E305458D-E6A7-0453-D21F-5B0937AC2F0C}"/>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B03332D-B3AA-0462-DD7D-8D45C0A5CA57}"/>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27D6B24E-18A8-6259-B84F-1FA1EE67867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7D659062-70C5-D3BF-7D23-409B16D353F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994D379-25FF-98E0-06B6-ACD3AF27DA0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94E1E0B-6D65-F794-93EC-0FDCD528174B}"/>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CCA038F-5DB1-8532-436C-5E09B709AC6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BB4F164B-BAC1-71D7-2F79-5997881474CC}"/>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AF6F5DC2-739B-AC98-FCEE-244E2A8BF3B9}"/>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330DBC-015E-2DBC-BD87-94E84DB3F00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69134F9-6598-99EB-75AC-0D8500CCA46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6D606DF-EA92-8CEC-FA6E-AED74E13B5EF}"/>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D374B234-FB44-0268-66D4-E9D316BA210C}"/>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4AD3DC6E-EF65-DB97-F342-D1A34AA7535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D959CE7-2888-D0A8-D6F9-E5245E890771}"/>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2F1E522-319D-6D46-42A0-881805F0DC2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84EE535F-D3C9-F574-FFAD-4D4703381BC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917450B-6C16-AB3F-86F0-434DD1612D76}"/>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9FFAE86-7440-B37A-2C3F-49191CB93652}"/>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F35FB0D0-234A-47D1-FF39-265D752C855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57632EA9-2428-ED65-46F2-7ABEDF3B2F24}"/>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C3974CA-DFB3-8DFF-AC82-A5574411849C}"/>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696BEC58-D40D-227F-CE62-2AEF9C1A9EF9}"/>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2CFF0BE-F818-F497-3E1A-4E19EBC93EF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E5E9C16-4F53-9BFF-4265-04FF9723C2AB}"/>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43A33135-090A-4368-75CF-40D3C2E07DE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3E06B788-6802-871D-4109-F86D5454553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E490CA07-DDF8-4D24-1957-91C3B2DA5D4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FF72127-B56F-6845-CCEB-90F93C83522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A3A7-A1FB-DCA3-FB36-382057A125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4564BDA0-3CE3-3991-BD13-4723C29AC2B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3528000C-C52D-C681-7354-5E0C1C08F5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404D2888-CA26-CE10-9306-CF10CFB5151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6A18EB0-95E8-3A64-4162-5B0B9D6D328A}"/>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5699DEC6-EF2D-C33B-803D-86AAD0F87D6C}"/>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CEF0E7C7-B9BA-E7BE-AEE5-522987FCC35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C028DC98-5DB5-FD13-0592-03086329D74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7FC8578C-4D23-BB47-72BC-A380EF32EC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7FA7A27-C6A4-6817-E399-AE3CFB343428}"/>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1CDF6FFD-74E4-ACAE-D473-BA4A6D89719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0F938FC2-77EE-C5B6-F7EC-A760E4EDD41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EE83CCF2-0158-4871-52ED-13464CEF774A}"/>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E361E83-669B-D88C-82D1-9A455E4CDB64}"/>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93BEC57-90BE-EBAD-C3B8-5A5B8C9CA044}"/>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67A7841B-1A8F-50EA-20A4-CCA64CC90E5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415D39-B1D1-8122-0F1B-AD660978E53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847931E-DC27-F3E1-FB66-CC296E27C6F5}"/>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A988B645-A1D6-CD01-D799-5B6A7DD647C3}"/>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6291B1B-345E-23C3-C0F8-EDDA34DD3C9E}"/>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544CAE3-8C68-7AE3-FF82-53DA025462FC}"/>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961FFE8E-6A02-80E9-030C-0362821C0EC9}"/>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5463BBF-4C22-3D72-8AEC-AEBB685912CF}"/>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462DD35-2FAE-ED07-21F3-F7C5E8631937}"/>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A7FC4D47-21C0-B79A-3D6D-42F8C69494C0}"/>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54FD9BD9-6579-B955-8A18-F37B9ED2880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263AE0A-BFBC-DA23-6EFE-E0F3BFBC8251}"/>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9758646-3646-7CA7-2556-01F6A7A89EF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D1354923-DEA4-D658-A118-A48385DBBA6E}"/>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4CD4F0B-ABF5-AFFD-115D-6BF1C0509B1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3893F1B0-D8E0-1318-EACD-C96140D00B6F}"/>
              </a:ext>
            </a:extLst>
          </p:cNvPr>
          <p:cNvSpPr txBox="1"/>
          <p:nvPr/>
        </p:nvSpPr>
        <p:spPr>
          <a:xfrm>
            <a:off x="249648" y="328833"/>
            <a:ext cx="5571290" cy="1077218"/>
          </a:xfrm>
          <a:prstGeom prst="rect">
            <a:avLst/>
          </a:prstGeom>
          <a:noFill/>
          <a:effectLst/>
        </p:spPr>
        <p:txBody>
          <a:bodyPr wrap="square" rtlCol="0">
            <a:spAutoFit/>
          </a:bodyPr>
          <a:lstStyle/>
          <a:p>
            <a:pPr rtl="0"/>
            <a:r>
              <a:rPr lang="fr-FR" sz="3200" b="1">
                <a:solidFill>
                  <a:schemeClr val="tx1">
                    <a:lumMod val="65000"/>
                    <a:lumOff val="35000"/>
                  </a:schemeClr>
                </a:solidFill>
                <a:latin typeface="Century Gothic" panose="020B0502020202020204" pitchFamily="34" charset="0"/>
              </a:rPr>
              <a:t>MODÈLE D'ANALYSE IMPACT/EFFORT - EXEMPLE</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377944" y="322032"/>
            <a:ext cx="2979143" cy="592537"/>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5527794" cy="5043240"/>
          </a:xfrm>
          <a:prstGeom prst="rect">
            <a:avLst/>
          </a:prstGeom>
          <a:noFill/>
        </p:spPr>
        <p:txBody>
          <a:bodyPr wrap="square" rtlCol="0">
            <a:spAutoFit/>
          </a:bodyPr>
          <a:lstStyle/>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Quand utiliser ce modèle :</a:t>
            </a:r>
            <a:r>
              <a:rPr lang="fr-FR" sz="1200" b="0" i="0" u="none" strike="noStrike" dirty="0">
                <a:solidFill>
                  <a:srgbClr val="000000"/>
                </a:solidFill>
                <a:effectLst/>
                <a:latin typeface="Century Gothic" panose="020B0502020202020204" pitchFamily="34" charset="0"/>
              </a:rPr>
              <a:t> ce modèle d'analyse Impact/Effort avec ou sans exemple de données est une ressource incontournable pour les responsables des opérations et les analystes métier qui ont besoin d'évaluations complètes des projets et des processus. Il est particulièrement utile pour examiner l'impact sur les opérations globales, ce qui en fait un outil clé pour une analyse opérationnelle approfondie.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fr-FR" sz="1200" b="1" i="0" u="none" strike="noStrike" dirty="0">
                <a:solidFill>
                  <a:srgbClr val="000000"/>
                </a:solidFill>
                <a:effectLst/>
                <a:latin typeface="Century Gothic" panose="020B0502020202020204" pitchFamily="34" charset="0"/>
              </a:rPr>
              <a:t>Caractéristiques notables du modèle : </a:t>
            </a:r>
            <a:r>
              <a:rPr lang="fr-FR" sz="1200" b="0" i="0" u="none" strike="noStrike" dirty="0">
                <a:solidFill>
                  <a:srgbClr val="000000"/>
                </a:solidFill>
                <a:effectLst/>
                <a:latin typeface="Century Gothic" panose="020B0502020202020204" pitchFamily="34" charset="0"/>
              </a:rPr>
              <a:t>ce modèle se distingue par sa comparaison de l'effort requis pour accomplir diverses tâches opérationnelles avec l'impact qui en résulte. Il décompose les processus complexes en composantes évaluables et permet aux utilisateurs de hiérarchiser efficacement les tâches, de rationaliser les flux de travail opérationnels et d'améliorer la productivité. </a:t>
            </a:r>
          </a:p>
          <a:p>
            <a:pPr algn="l" rtl="0">
              <a:lnSpc>
                <a:spcPct val="150000"/>
              </a:lnSpc>
              <a:spcBef>
                <a:spcPts val="0"/>
              </a:spcBef>
              <a:spcAft>
                <a:spcPts val="0"/>
              </a:spcAft>
            </a:pPr>
            <a:endParaRPr lang="en-US" sz="1200" b="0" i="0" u="none" strike="noStrike" dirty="0">
              <a:solidFill>
                <a:srgbClr val="000000"/>
              </a:solidFill>
              <a:effectLst/>
              <a:latin typeface="Century Gothic" panose="020B0502020202020204" pitchFamily="34" charset="0"/>
            </a:endParaRPr>
          </a:p>
          <a:p>
            <a:pPr rtl="0">
              <a:lnSpc>
                <a:spcPct val="150000"/>
              </a:lnSpc>
            </a:pPr>
            <a:r>
              <a:rPr lang="fr-FR" sz="1200" b="0" i="0" u="none" strike="noStrike" dirty="0">
                <a:solidFill>
                  <a:srgbClr val="000000"/>
                </a:solidFill>
                <a:effectLst/>
                <a:latin typeface="Century Gothic" panose="020B0502020202020204" pitchFamily="34" charset="0"/>
              </a:rPr>
              <a:t>Parcourez ces </a:t>
            </a:r>
            <a:r>
              <a:rPr lang="fr-FR" sz="1200" b="0" i="0" u="sng" strike="noStrike" dirty="0">
                <a:solidFill>
                  <a:srgbClr val="1155CC"/>
                </a:solidFill>
                <a:effectLst/>
                <a:latin typeface="Century Gothic" panose="020B0502020202020204" pitchFamily="34" charset="0"/>
                <a:hlinkClick r:id="rId5"/>
              </a:rPr>
              <a:t>modèles gratuits de matrice d'Eisenhower</a:t>
            </a:r>
            <a:r>
              <a:rPr lang="fr-FR" sz="1200" b="0" i="0" u="none" strike="noStrike" dirty="0">
                <a:solidFill>
                  <a:srgbClr val="000000"/>
                </a:solidFill>
                <a:effectLst/>
                <a:latin typeface="Century Gothic" panose="020B0502020202020204" pitchFamily="34" charset="0"/>
              </a:rPr>
              <a:t>, conçus pour améliorer votre gestion du temps et hiérarchiser les tâches en coordination avec vos objectifs stratégiques et vos besoins de productivité. </a:t>
            </a:r>
          </a:p>
        </p:txBody>
      </p:sp>
      <p:pic>
        <p:nvPicPr>
          <p:cNvPr id="8" name="Picture 7">
            <a:extLst>
              <a:ext uri="{FF2B5EF4-FFF2-40B4-BE49-F238E27FC236}">
                <a16:creationId xmlns:a16="http://schemas.microsoft.com/office/drawing/2014/main" id="{FCB04A03-A2E9-B79E-0E7A-E69A245D69AE}"/>
              </a:ext>
            </a:extLst>
          </p:cNvPr>
          <p:cNvPicPr>
            <a:picLocks noChangeAspect="1"/>
          </p:cNvPicPr>
          <p:nvPr/>
        </p:nvPicPr>
        <p:blipFill>
          <a:blip r:embed="rId6"/>
          <a:srcRect/>
          <a:stretch/>
        </p:blipFill>
        <p:spPr>
          <a:xfrm>
            <a:off x="6089356" y="1214749"/>
            <a:ext cx="5345449" cy="3006815"/>
          </a:xfrm>
          <a:prstGeom prst="rect">
            <a:avLst/>
          </a:prstGeom>
          <a:effectLst>
            <a:outerShdw blurRad="177800" dist="25400" dir="2700000" sx="101000" sy="101000" algn="tl" rotWithShape="0">
              <a:prstClr val="black">
                <a:alpha val="40000"/>
              </a:prstClr>
            </a:outerShdw>
          </a:effectLst>
        </p:spPr>
      </p:pic>
      <p:pic>
        <p:nvPicPr>
          <p:cNvPr id="6" name="Picture 5">
            <a:extLst>
              <a:ext uri="{FF2B5EF4-FFF2-40B4-BE49-F238E27FC236}">
                <a16:creationId xmlns:a16="http://schemas.microsoft.com/office/drawing/2014/main" id="{12FE707E-21C5-B09E-C52C-1B8B704AC7F5}"/>
              </a:ext>
            </a:extLst>
          </p:cNvPr>
          <p:cNvPicPr>
            <a:picLocks noChangeAspect="1"/>
          </p:cNvPicPr>
          <p:nvPr/>
        </p:nvPicPr>
        <p:blipFill>
          <a:blip r:embed="rId7"/>
          <a:srcRect/>
          <a:stretch/>
        </p:blipFill>
        <p:spPr>
          <a:xfrm>
            <a:off x="6656940" y="3403025"/>
            <a:ext cx="5345449" cy="3006815"/>
          </a:xfrm>
          <a:prstGeom prst="rect">
            <a:avLst/>
          </a:prstGeom>
          <a:effectLst>
            <a:outerShdw blurRad="177800" dist="25400" dir="2700000" sx="101000" sy="101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5E9AA-2ED1-EFA4-C232-17DC524F549C}"/>
              </a:ext>
            </a:extLst>
          </p:cNvPr>
          <p:cNvGraphicFramePr>
            <a:graphicFrameLocks noGrp="1"/>
          </p:cNvGraphicFramePr>
          <p:nvPr>
            <p:extLst>
              <p:ext uri="{D42A27DB-BD31-4B8C-83A1-F6EECF244321}">
                <p14:modId xmlns:p14="http://schemas.microsoft.com/office/powerpoint/2010/main" val="1696962296"/>
              </p:ext>
            </p:extLst>
          </p:nvPr>
        </p:nvGraphicFramePr>
        <p:xfrm>
          <a:off x="427355" y="1036320"/>
          <a:ext cx="11322685" cy="5303516"/>
        </p:xfrm>
        <a:graphic>
          <a:graphicData uri="http://schemas.openxmlformats.org/drawingml/2006/table">
            <a:tbl>
              <a:tblPr>
                <a:tableStyleId>{5C22544A-7EE6-4342-B048-85BDC9FD1C3A}</a:tableStyleId>
              </a:tblPr>
              <a:tblGrid>
                <a:gridCol w="6273248">
                  <a:extLst>
                    <a:ext uri="{9D8B030D-6E8A-4147-A177-3AD203B41FA5}">
                      <a16:colId xmlns:a16="http://schemas.microsoft.com/office/drawing/2014/main" val="4223168801"/>
                    </a:ext>
                  </a:extLst>
                </a:gridCol>
                <a:gridCol w="989351">
                  <a:extLst>
                    <a:ext uri="{9D8B030D-6E8A-4147-A177-3AD203B41FA5}">
                      <a16:colId xmlns:a16="http://schemas.microsoft.com/office/drawing/2014/main" val="3296423877"/>
                    </a:ext>
                  </a:extLst>
                </a:gridCol>
                <a:gridCol w="1019331">
                  <a:extLst>
                    <a:ext uri="{9D8B030D-6E8A-4147-A177-3AD203B41FA5}">
                      <a16:colId xmlns:a16="http://schemas.microsoft.com/office/drawing/2014/main" val="3475237160"/>
                    </a:ext>
                  </a:extLst>
                </a:gridCol>
                <a:gridCol w="1760595">
                  <a:extLst>
                    <a:ext uri="{9D8B030D-6E8A-4147-A177-3AD203B41FA5}">
                      <a16:colId xmlns:a16="http://schemas.microsoft.com/office/drawing/2014/main" val="1904651238"/>
                    </a:ext>
                  </a:extLst>
                </a:gridCol>
                <a:gridCol w="1280160">
                  <a:extLst>
                    <a:ext uri="{9D8B030D-6E8A-4147-A177-3AD203B41FA5}">
                      <a16:colId xmlns:a16="http://schemas.microsoft.com/office/drawing/2014/main" val="2972011408"/>
                    </a:ext>
                  </a:extLst>
                </a:gridCol>
              </a:tblGrid>
              <a:tr h="454588">
                <a:tc>
                  <a:txBody>
                    <a:bodyPr/>
                    <a:lstStyle/>
                    <a:p>
                      <a:pPr algn="l" rtl="0" fontAlgn="ctr"/>
                      <a:r>
                        <a:rPr lang="fr-FR" sz="1600" u="none" strike="noStrike">
                          <a:effectLst/>
                          <a:latin typeface="Century Gothic" panose="020B0502020202020204" pitchFamily="34" charset="0"/>
                        </a:rPr>
                        <a:t>TÂCHES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rtl="0" fontAlgn="ctr"/>
                      <a:r>
                        <a:rPr lang="fr-FR" sz="1600" u="none" strike="noStrike">
                          <a:effectLst/>
                          <a:latin typeface="Century Gothic" panose="020B0502020202020204" pitchFamily="34" charset="0"/>
                        </a:rPr>
                        <a:t>EFFORT</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rtl="0" fontAlgn="ctr"/>
                      <a:r>
                        <a:rPr lang="fr-FR" sz="1600" u="none" strike="noStrike">
                          <a:effectLst/>
                          <a:latin typeface="Century Gothic" panose="020B0502020202020204" pitchFamily="34" charset="0"/>
                        </a:rPr>
                        <a:t>IMPACT</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l" rtl="0" fontAlgn="ctr"/>
                      <a:r>
                        <a:rPr lang="fr-FR" sz="1600" u="none" strike="noStrike">
                          <a:effectLst/>
                          <a:latin typeface="Century Gothic" panose="020B0502020202020204" pitchFamily="34" charset="0"/>
                        </a:rPr>
                        <a:t>TYPE DE TÂCHE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l" rtl="0" fontAlgn="ctr"/>
                      <a:r>
                        <a:rPr lang="fr-FR" sz="1600" u="none" strike="noStrike">
                          <a:effectLst/>
                          <a:latin typeface="Century Gothic" panose="020B0502020202020204" pitchFamily="34" charset="0"/>
                        </a:rPr>
                        <a:t>STATUT</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537477598"/>
                  </a:ext>
                </a:extLst>
              </a:tr>
              <a:tr h="606116">
                <a:tc>
                  <a:txBody>
                    <a:bodyPr/>
                    <a:lstStyle/>
                    <a:p>
                      <a:pPr algn="l" rtl="0" fontAlgn="ctr"/>
                      <a:r>
                        <a:rPr lang="fr-FR" sz="1500" u="none" strike="noStrike">
                          <a:effectLst/>
                          <a:latin typeface="Century Gothic" panose="020B0502020202020204" pitchFamily="34" charset="0"/>
                        </a:rPr>
                        <a:t>Programme de bien-être des employés (défis bien-être, etc.).</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8F5F4"/>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rtl="0" fontAlgn="ctr"/>
                      <a:r>
                        <a:rPr lang="fr-FR" sz="1400" u="none" strike="noStrike" dirty="0">
                          <a:effectLst/>
                          <a:latin typeface="Century Gothic" panose="020B0502020202020204" pitchFamily="34" charset="0"/>
                        </a:rPr>
                        <a:t>Gains rapides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DD44D"/>
                    </a:solidFill>
                  </a:tcPr>
                </a:tc>
                <a:tc>
                  <a:txBody>
                    <a:bodyPr/>
                    <a:lstStyle/>
                    <a:p>
                      <a:pPr algn="l" rtl="0" fontAlgn="ctr"/>
                      <a:r>
                        <a:rPr lang="fr-FR" sz="1400" u="none" strike="noStrike">
                          <a:effectLst/>
                          <a:latin typeface="Century Gothic" panose="020B0502020202020204" pitchFamily="34" charset="0"/>
                        </a:rPr>
                        <a:t>Terminée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9D2FF"/>
                    </a:solidFill>
                  </a:tcPr>
                </a:tc>
                <a:extLst>
                  <a:ext uri="{0D108BD9-81ED-4DB2-BD59-A6C34878D82A}">
                    <a16:rowId xmlns:a16="http://schemas.microsoft.com/office/drawing/2014/main" val="2993425125"/>
                  </a:ext>
                </a:extLst>
              </a:tr>
              <a:tr h="606116">
                <a:tc>
                  <a:txBody>
                    <a:bodyPr/>
                    <a:lstStyle/>
                    <a:p>
                      <a:pPr algn="l" rtl="0" fontAlgn="ctr"/>
                      <a:r>
                        <a:rPr lang="fr-FR" sz="1500" u="none" strike="noStrike">
                          <a:effectLst/>
                          <a:latin typeface="Century Gothic" panose="020B0502020202020204" pitchFamily="34" charset="0"/>
                        </a:rPr>
                        <a:t>Embellissement du parc (plantation d'arbres, entretien des plates-bandes, etc.).</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8F5F4"/>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Tâches complémentaires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En cours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B2E"/>
                    </a:solidFill>
                  </a:tcPr>
                </a:tc>
                <a:extLst>
                  <a:ext uri="{0D108BD9-81ED-4DB2-BD59-A6C34878D82A}">
                    <a16:rowId xmlns:a16="http://schemas.microsoft.com/office/drawing/2014/main" val="2840073706"/>
                  </a:ext>
                </a:extLst>
              </a:tr>
              <a:tr h="606116">
                <a:tc>
                  <a:txBody>
                    <a:bodyPr/>
                    <a:lstStyle/>
                    <a:p>
                      <a:pPr algn="l" rtl="0" fontAlgn="ctr"/>
                      <a:r>
                        <a:rPr lang="fr-FR" sz="1500" u="none" strike="noStrike">
                          <a:effectLst/>
                          <a:latin typeface="Century Gothic" panose="020B0502020202020204" pitchFamily="34" charset="0"/>
                        </a:rPr>
                        <a:t>Transition vers des sources d'énergie renouvelable pour les bornes de recharge.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rtl="0" fontAlgn="ctr"/>
                      <a:r>
                        <a:rPr lang="fr-FR" sz="1400" u="none" strike="noStrike">
                          <a:effectLst/>
                          <a:latin typeface="Century Gothic" panose="020B0502020202020204" pitchFamily="34" charset="0"/>
                        </a:rPr>
                        <a:t>Projets importants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6F17"/>
                    </a:solidFill>
                  </a:tcPr>
                </a:tc>
                <a:tc>
                  <a:txBody>
                    <a:bodyPr/>
                    <a:lstStyle/>
                    <a:p>
                      <a:pPr algn="l" rtl="0" fontAlgn="ctr"/>
                      <a:r>
                        <a:rPr lang="fr-FR" sz="1400" u="none" strike="noStrike">
                          <a:effectLst/>
                          <a:latin typeface="Century Gothic" panose="020B0502020202020204" pitchFamily="34" charset="0"/>
                        </a:rPr>
                        <a:t>Non commencée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62478361"/>
                  </a:ext>
                </a:extLst>
              </a:tr>
              <a:tr h="606116">
                <a:tc>
                  <a:txBody>
                    <a:bodyPr/>
                    <a:lstStyle/>
                    <a:p>
                      <a:pPr algn="l" rtl="0" fontAlgn="ctr"/>
                      <a:r>
                        <a:rPr lang="fr-FR" sz="1500" u="none" strike="noStrike">
                          <a:effectLst/>
                          <a:latin typeface="Century Gothic" panose="020B0502020202020204" pitchFamily="34" charset="0"/>
                        </a:rPr>
                        <a:t>Projets d'art public (peintures murales, murales, sculptures près des bornes, etc.).</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8F5F4"/>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Tâches complémentaires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Non commencée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3067331382"/>
                  </a:ext>
                </a:extLst>
              </a:tr>
              <a:tr h="606116">
                <a:tc>
                  <a:txBody>
                    <a:bodyPr/>
                    <a:lstStyle/>
                    <a:p>
                      <a:pPr algn="l" rtl="0" fontAlgn="ctr"/>
                      <a:r>
                        <a:rPr lang="fr-FR" sz="1500" u="none" strike="noStrike">
                          <a:effectLst/>
                          <a:latin typeface="Century Gothic" panose="020B0502020202020204" pitchFamily="34" charset="0"/>
                        </a:rPr>
                        <a:t>Activités de nettoyage communautaire (nettoyage effectué par des bénévoles, etc.).</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8F5F4"/>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rtl="0" fontAlgn="ctr"/>
                      <a:r>
                        <a:rPr lang="fr-FR" sz="1400" u="none" strike="noStrike">
                          <a:effectLst/>
                          <a:latin typeface="Century Gothic" panose="020B0502020202020204" pitchFamily="34" charset="0"/>
                        </a:rPr>
                        <a:t>Gains rapides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7DD44D"/>
                    </a:solidFill>
                  </a:tcPr>
                </a:tc>
                <a:tc>
                  <a:txBody>
                    <a:bodyPr/>
                    <a:lstStyle/>
                    <a:p>
                      <a:pPr algn="l" rtl="0" fontAlgn="ctr"/>
                      <a:r>
                        <a:rPr lang="fr-FR" sz="1400" u="none" strike="noStrike">
                          <a:effectLst/>
                          <a:latin typeface="Century Gothic" panose="020B0502020202020204" pitchFamily="34" charset="0"/>
                        </a:rPr>
                        <a:t>Non commencée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839714840"/>
                  </a:ext>
                </a:extLst>
              </a:tr>
              <a:tr h="606116">
                <a:tc>
                  <a:txBody>
                    <a:bodyPr/>
                    <a:lstStyle/>
                    <a:p>
                      <a:pPr algn="l" rtl="0" fontAlgn="ctr"/>
                      <a:r>
                        <a:rPr lang="fr-FR" sz="1500" u="none" strike="noStrike">
                          <a:effectLst/>
                          <a:latin typeface="Century Gothic" panose="020B0502020202020204" pitchFamily="34" charset="0"/>
                        </a:rPr>
                        <a:t>Collecte et mise au rebut des déchets autour des bornes de recharge.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Tâches ingrates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A3C"/>
                    </a:solidFill>
                  </a:tcPr>
                </a:tc>
                <a:tc>
                  <a:txBody>
                    <a:bodyPr/>
                    <a:lstStyle/>
                    <a:p>
                      <a:pPr algn="l" rtl="0" fontAlgn="ctr"/>
                      <a:r>
                        <a:rPr lang="fr-FR" sz="1400" u="none" strike="noStrike">
                          <a:effectLst/>
                          <a:latin typeface="Century Gothic" panose="020B0502020202020204" pitchFamily="34" charset="0"/>
                        </a:rPr>
                        <a:t>En cours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B2E"/>
                    </a:solidFill>
                  </a:tcPr>
                </a:tc>
                <a:extLst>
                  <a:ext uri="{0D108BD9-81ED-4DB2-BD59-A6C34878D82A}">
                    <a16:rowId xmlns:a16="http://schemas.microsoft.com/office/drawing/2014/main" val="1865401895"/>
                  </a:ext>
                </a:extLst>
              </a:tr>
              <a:tr h="606116">
                <a:tc>
                  <a:txBody>
                    <a:bodyPr/>
                    <a:lstStyle/>
                    <a:p>
                      <a:pPr algn="l" rtl="0" fontAlgn="ctr"/>
                      <a:r>
                        <a:rPr lang="fr-FR" sz="1500" u="none" strike="noStrike">
                          <a:effectLst/>
                          <a:latin typeface="Century Gothic" panose="020B0502020202020204" pitchFamily="34" charset="0"/>
                        </a:rPr>
                        <a:t>Partenariat éducatif avec les écoles et les communautés locales.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0000"/>
                    </a:solidFill>
                  </a:tcPr>
                </a:tc>
                <a:tc>
                  <a:txBody>
                    <a:bodyPr/>
                    <a:lstStyle/>
                    <a:p>
                      <a:pPr algn="l" rtl="0" fontAlgn="ctr"/>
                      <a:r>
                        <a:rPr lang="fr-FR" sz="1400" u="none" strike="noStrike">
                          <a:effectLst/>
                          <a:latin typeface="Century Gothic" panose="020B0502020202020204" pitchFamily="34" charset="0"/>
                        </a:rPr>
                        <a:t>Projets importants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6F17"/>
                    </a:solidFill>
                  </a:tcPr>
                </a:tc>
                <a:tc>
                  <a:txBody>
                    <a:bodyPr/>
                    <a:lstStyle/>
                    <a:p>
                      <a:pPr algn="l" rtl="0" fontAlgn="ctr"/>
                      <a:r>
                        <a:rPr lang="fr-FR" sz="1400" u="none" strike="noStrike">
                          <a:effectLst/>
                          <a:latin typeface="Century Gothic" panose="020B0502020202020204" pitchFamily="34" charset="0"/>
                        </a:rPr>
                        <a:t>Terminée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9D2FF"/>
                    </a:solidFill>
                  </a:tcPr>
                </a:tc>
                <a:extLst>
                  <a:ext uri="{0D108BD9-81ED-4DB2-BD59-A6C34878D82A}">
                    <a16:rowId xmlns:a16="http://schemas.microsoft.com/office/drawing/2014/main" val="1118581577"/>
                  </a:ext>
                </a:extLst>
              </a:tr>
              <a:tr h="606116">
                <a:tc>
                  <a:txBody>
                    <a:bodyPr/>
                    <a:lstStyle/>
                    <a:p>
                      <a:pPr algn="l" rtl="0" fontAlgn="ctr"/>
                      <a:r>
                        <a:rPr lang="fr-FR" sz="1500" u="none" strike="noStrike">
                          <a:effectLst/>
                          <a:latin typeface="Century Gothic" panose="020B0502020202020204" pitchFamily="34" charset="0"/>
                        </a:rPr>
                        <a:t>Entretien et préservation de l'habitat de la faune près des bornes.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fr-FR" sz="1400" u="none" strike="noStrike">
                          <a:effectLst/>
                          <a:latin typeface="Century Gothic" panose="020B0502020202020204" pitchFamily="34" charset="0"/>
                        </a:rPr>
                        <a:t>ÉLEVÉ</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C000"/>
                    </a:solidFill>
                  </a:tcPr>
                </a:tc>
                <a:tc>
                  <a:txBody>
                    <a:bodyPr/>
                    <a:lstStyle/>
                    <a:p>
                      <a:pPr algn="ctr" rtl="0" fontAlgn="ctr"/>
                      <a:r>
                        <a:rPr lang="fr-FR" sz="1400" u="none" strike="noStrike">
                          <a:effectLst/>
                          <a:latin typeface="Century Gothic" panose="020B0502020202020204" pitchFamily="34" charset="0"/>
                        </a:rPr>
                        <a:t>FAIBLE</a:t>
                      </a:r>
                    </a:p>
                  </a:txBody>
                  <a:tcPr marL="9324"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EBF1"/>
                    </a:solidFill>
                  </a:tcPr>
                </a:tc>
                <a:tc>
                  <a:txBody>
                    <a:bodyPr/>
                    <a:lstStyle/>
                    <a:p>
                      <a:pPr algn="l" rtl="0" fontAlgn="ctr"/>
                      <a:r>
                        <a:rPr lang="fr-FR" sz="1400" u="none" strike="noStrike">
                          <a:effectLst/>
                          <a:latin typeface="Century Gothic" panose="020B0502020202020204" pitchFamily="34" charset="0"/>
                        </a:rPr>
                        <a:t>Tâches ingrates</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BA3C"/>
                    </a:solidFill>
                  </a:tcPr>
                </a:tc>
                <a:tc>
                  <a:txBody>
                    <a:bodyPr/>
                    <a:lstStyle/>
                    <a:p>
                      <a:pPr algn="l" rtl="0" fontAlgn="ctr"/>
                      <a:r>
                        <a:rPr lang="fr-FR" sz="1400" u="none" strike="noStrike" dirty="0">
                          <a:effectLst/>
                          <a:latin typeface="Century Gothic" panose="020B0502020202020204" pitchFamily="34" charset="0"/>
                        </a:rPr>
                        <a:t>Terminée</a:t>
                      </a:r>
                    </a:p>
                  </a:txBody>
                  <a:tcPr marL="83919" marR="9324" marT="932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89D2FF"/>
                    </a:solidFill>
                  </a:tcPr>
                </a:tc>
                <a:extLst>
                  <a:ext uri="{0D108BD9-81ED-4DB2-BD59-A6C34878D82A}">
                    <a16:rowId xmlns:a16="http://schemas.microsoft.com/office/drawing/2014/main" val="2011819943"/>
                  </a:ext>
                </a:extLst>
              </a:tr>
            </a:tbl>
          </a:graphicData>
        </a:graphic>
      </p:graphicFrame>
      <p:sp>
        <p:nvSpPr>
          <p:cNvPr id="3" name="TextBox 2">
            <a:extLst>
              <a:ext uri="{FF2B5EF4-FFF2-40B4-BE49-F238E27FC236}">
                <a16:creationId xmlns:a16="http://schemas.microsoft.com/office/drawing/2014/main" id="{F8DA51D5-9D87-D2AF-C8C3-90FA93ED8CEE}"/>
              </a:ext>
            </a:extLst>
          </p:cNvPr>
          <p:cNvSpPr txBox="1"/>
          <p:nvPr/>
        </p:nvSpPr>
        <p:spPr>
          <a:xfrm>
            <a:off x="338501" y="328833"/>
            <a:ext cx="11411539" cy="553998"/>
          </a:xfrm>
          <a:prstGeom prst="rect">
            <a:avLst/>
          </a:prstGeom>
          <a:noFill/>
          <a:effectLst/>
        </p:spPr>
        <p:txBody>
          <a:bodyPr wrap="square" rtlCol="0">
            <a:spAutoFit/>
          </a:bodyPr>
          <a:lstStyle/>
          <a:p>
            <a:pPr rtl="0"/>
            <a:r>
              <a:rPr lang="fr-FR" sz="3000" dirty="0">
                <a:solidFill>
                  <a:schemeClr val="tx1">
                    <a:lumMod val="65000"/>
                    <a:lumOff val="35000"/>
                  </a:schemeClr>
                </a:solidFill>
                <a:latin typeface="Century Gothic" panose="020B0502020202020204" pitchFamily="34" charset="0"/>
              </a:rPr>
              <a:t>TABLEAU DE DONNÉES D'ANALYSE IMPACT/EFFORT - EXEMPLE</a:t>
            </a:r>
          </a:p>
        </p:txBody>
      </p:sp>
    </p:spTree>
    <p:extLst>
      <p:ext uri="{BB962C8B-B14F-4D97-AF65-F5344CB8AC3E}">
        <p14:creationId xmlns:p14="http://schemas.microsoft.com/office/powerpoint/2010/main" val="422718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F0C330-99CA-58BD-A8C6-0021AF074AC4}"/>
              </a:ext>
            </a:extLst>
          </p:cNvPr>
          <p:cNvPicPr>
            <a:picLocks noChangeAspect="1"/>
          </p:cNvPicPr>
          <p:nvPr/>
        </p:nvPicPr>
        <p:blipFill>
          <a:blip r:embed="rId2"/>
          <a:srcRect l="30" r="30"/>
          <a:stretch/>
        </p:blipFill>
        <p:spPr>
          <a:xfrm>
            <a:off x="139301" y="2579582"/>
            <a:ext cx="3468637" cy="3261995"/>
          </a:xfrm>
          <a:prstGeom prst="rect">
            <a:avLst/>
          </a:prstGeom>
        </p:spPr>
      </p:pic>
      <p:graphicFrame>
        <p:nvGraphicFramePr>
          <p:cNvPr id="7" name="Chart 6">
            <a:extLst>
              <a:ext uri="{FF2B5EF4-FFF2-40B4-BE49-F238E27FC236}">
                <a16:creationId xmlns:a16="http://schemas.microsoft.com/office/drawing/2014/main" id="{A210C62F-B601-51D5-C1C3-616B58CE57CF}"/>
              </a:ext>
            </a:extLst>
          </p:cNvPr>
          <p:cNvGraphicFramePr/>
          <p:nvPr>
            <p:extLst>
              <p:ext uri="{D42A27DB-BD31-4B8C-83A1-F6EECF244321}">
                <p14:modId xmlns:p14="http://schemas.microsoft.com/office/powerpoint/2010/main" val="2414731428"/>
              </p:ext>
            </p:extLst>
          </p:nvPr>
        </p:nvGraphicFramePr>
        <p:xfrm>
          <a:off x="3802116" y="951653"/>
          <a:ext cx="4366524"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B58264A-86AF-5429-46AB-B823ECE141E0}"/>
              </a:ext>
            </a:extLst>
          </p:cNvPr>
          <p:cNvSpPr txBox="1"/>
          <p:nvPr/>
        </p:nvSpPr>
        <p:spPr>
          <a:xfrm>
            <a:off x="338501" y="328833"/>
            <a:ext cx="3463615" cy="2062103"/>
          </a:xfrm>
          <a:prstGeom prst="rect">
            <a:avLst/>
          </a:prstGeom>
          <a:noFill/>
          <a:effectLst/>
        </p:spPr>
        <p:txBody>
          <a:bodyPr wrap="square" rtlCol="0">
            <a:spAutoFit/>
          </a:bodyPr>
          <a:lstStyle/>
          <a:p>
            <a:pPr rtl="0"/>
            <a:r>
              <a:rPr lang="fr-FR" sz="3200" dirty="0">
                <a:solidFill>
                  <a:schemeClr val="tx1">
                    <a:lumMod val="65000"/>
                    <a:lumOff val="35000"/>
                  </a:schemeClr>
                </a:solidFill>
                <a:latin typeface="Century Gothic" panose="020B0502020202020204" pitchFamily="34" charset="0"/>
              </a:rPr>
              <a:t>TABLEAU DE BORD D'ANALYSE IMPACT/EFFORT</a:t>
            </a:r>
          </a:p>
        </p:txBody>
      </p:sp>
      <p:sp>
        <p:nvSpPr>
          <p:cNvPr id="9" name="TextBox 8">
            <a:extLst>
              <a:ext uri="{FF2B5EF4-FFF2-40B4-BE49-F238E27FC236}">
                <a16:creationId xmlns:a16="http://schemas.microsoft.com/office/drawing/2014/main" id="{6BC42A28-CE95-4398-A4DD-CF6628E0E154}"/>
              </a:ext>
            </a:extLst>
          </p:cNvPr>
          <p:cNvSpPr txBox="1"/>
          <p:nvPr/>
        </p:nvSpPr>
        <p:spPr>
          <a:xfrm>
            <a:off x="3802116" y="328832"/>
            <a:ext cx="4366524" cy="584775"/>
          </a:xfrm>
          <a:prstGeom prst="rect">
            <a:avLst/>
          </a:prstGeom>
          <a:noFill/>
          <a:effectLst/>
        </p:spPr>
        <p:txBody>
          <a:bodyPr wrap="square" rtlCol="0">
            <a:spAutoFit/>
          </a:bodyPr>
          <a:lstStyle/>
          <a:p>
            <a:pPr algn="ctr" rtl="0"/>
            <a:r>
              <a:rPr lang="fr-FR" sz="3200">
                <a:solidFill>
                  <a:schemeClr val="tx1">
                    <a:lumMod val="50000"/>
                    <a:lumOff val="50000"/>
                  </a:schemeClr>
                </a:solidFill>
                <a:latin typeface="Century Gothic" panose="020B0502020202020204" pitchFamily="34" charset="0"/>
              </a:rPr>
              <a:t>TYPE DE TÂCHE</a:t>
            </a:r>
          </a:p>
        </p:txBody>
      </p:sp>
      <p:sp>
        <p:nvSpPr>
          <p:cNvPr id="10" name="TextBox 9">
            <a:extLst>
              <a:ext uri="{FF2B5EF4-FFF2-40B4-BE49-F238E27FC236}">
                <a16:creationId xmlns:a16="http://schemas.microsoft.com/office/drawing/2014/main" id="{E5C0E0E3-1EA5-4943-429F-1C5FDB7BF603}"/>
              </a:ext>
            </a:extLst>
          </p:cNvPr>
          <p:cNvSpPr txBox="1"/>
          <p:nvPr/>
        </p:nvSpPr>
        <p:spPr>
          <a:xfrm>
            <a:off x="338501" y="6338994"/>
            <a:ext cx="11685859" cy="461665"/>
          </a:xfrm>
          <a:prstGeom prst="rect">
            <a:avLst/>
          </a:prstGeom>
          <a:gradFill>
            <a:gsLst>
              <a:gs pos="100000">
                <a:srgbClr val="FFA700"/>
              </a:gs>
              <a:gs pos="13000">
                <a:schemeClr val="accent4">
                  <a:lumMod val="60000"/>
                  <a:lumOff val="40000"/>
                </a:schemeClr>
              </a:gs>
            </a:gsLst>
            <a:lin ang="0" scaled="0"/>
          </a:gradFill>
          <a:effectLst/>
        </p:spPr>
        <p:txBody>
          <a:bodyPr wrap="square" rtlCol="0">
            <a:spAutoFit/>
          </a:bodyPr>
          <a:lstStyle/>
          <a:p>
            <a:pPr rtl="0"/>
            <a:r>
              <a:rPr lang="fr-FR" sz="1200" dirty="0">
                <a:latin typeface="Century Gothic" panose="020B0502020202020204" pitchFamily="34" charset="0"/>
              </a:rPr>
              <a:t>**Cliquez avec le bouton droit de la souris sur les diagrammes et sélectionnez « Modifier les données dans Excel » pour renseigner les données liées aux types de tâche et au statut.</a:t>
            </a:r>
          </a:p>
        </p:txBody>
      </p:sp>
      <p:graphicFrame>
        <p:nvGraphicFramePr>
          <p:cNvPr id="11" name="Chart 10">
            <a:extLst>
              <a:ext uri="{FF2B5EF4-FFF2-40B4-BE49-F238E27FC236}">
                <a16:creationId xmlns:a16="http://schemas.microsoft.com/office/drawing/2014/main" id="{BC9F2977-24F4-0315-A875-AD7C09FE70C4}"/>
              </a:ext>
            </a:extLst>
          </p:cNvPr>
          <p:cNvGraphicFramePr/>
          <p:nvPr>
            <p:extLst>
              <p:ext uri="{D42A27DB-BD31-4B8C-83A1-F6EECF244321}">
                <p14:modId xmlns:p14="http://schemas.microsoft.com/office/powerpoint/2010/main" val="52083338"/>
              </p:ext>
            </p:extLst>
          </p:nvPr>
        </p:nvGraphicFramePr>
        <p:xfrm>
          <a:off x="8046720" y="972221"/>
          <a:ext cx="414528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B6585FA9-B62E-A056-68D8-846617E9AC3C}"/>
              </a:ext>
            </a:extLst>
          </p:cNvPr>
          <p:cNvSpPr txBox="1"/>
          <p:nvPr/>
        </p:nvSpPr>
        <p:spPr>
          <a:xfrm>
            <a:off x="7867254" y="349400"/>
            <a:ext cx="4366524" cy="584775"/>
          </a:xfrm>
          <a:prstGeom prst="rect">
            <a:avLst/>
          </a:prstGeom>
          <a:noFill/>
          <a:effectLst/>
        </p:spPr>
        <p:txBody>
          <a:bodyPr wrap="square" rtlCol="0">
            <a:spAutoFit/>
          </a:bodyPr>
          <a:lstStyle/>
          <a:p>
            <a:pPr algn="ctr" rtl="0"/>
            <a:r>
              <a:rPr lang="fr-FR" sz="3200">
                <a:solidFill>
                  <a:schemeClr val="tx1">
                    <a:lumMod val="50000"/>
                    <a:lumOff val="50000"/>
                  </a:schemeClr>
                </a:solidFill>
                <a:latin typeface="Century Gothic" panose="020B0502020202020204" pitchFamily="34" charset="0"/>
              </a:rPr>
              <a:t>STATUT DES TÂCHES</a:t>
            </a:r>
          </a:p>
        </p:txBody>
      </p:sp>
    </p:spTree>
    <p:extLst>
      <p:ext uri="{BB962C8B-B14F-4D97-AF65-F5344CB8AC3E}">
        <p14:creationId xmlns:p14="http://schemas.microsoft.com/office/powerpoint/2010/main" val="26481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16437499"/>
              </p:ext>
            </p:extLst>
          </p:nvPr>
        </p:nvGraphicFramePr>
        <p:xfrm>
          <a:off x="787790" y="1050352"/>
          <a:ext cx="10227213" cy="2532297"/>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532297">
                <a:tc>
                  <a:txBody>
                    <a:bodyPr/>
                    <a:lstStyle/>
                    <a:p>
                      <a:pPr marL="0" marR="0" algn="ctr" rtl="0">
                        <a:spcBef>
                          <a:spcPts val="0"/>
                        </a:spcBef>
                        <a:spcAft>
                          <a:spcPts val="0"/>
                        </a:spcAft>
                      </a:pPr>
                      <a:r>
                        <a:rPr lang="fr-FR" sz="1600" b="1" dirty="0">
                          <a:solidFill>
                            <a:schemeClr val="tx1"/>
                          </a:solidFill>
                          <a:effectLst/>
                          <a:latin typeface="Century Gothic" panose="020B0502020202020204" pitchFamily="34" charset="0"/>
                        </a:rPr>
                        <a:t>EXCLUSION DE RESPONSABILITÉ</a:t>
                      </a:r>
                    </a:p>
                    <a:p>
                      <a:pPr marL="0" marR="0" rtl="0">
                        <a:spcBef>
                          <a:spcPts val="0"/>
                        </a:spcBef>
                        <a:spcAft>
                          <a:spcPts val="0"/>
                        </a:spcAft>
                      </a:pPr>
                      <a:r>
                        <a:rPr lang="fr-FR" sz="1200" b="0" dirty="0">
                          <a:solidFill>
                            <a:schemeClr val="tx1"/>
                          </a:solidFill>
                          <a:effectLst/>
                          <a:latin typeface="Century Gothic" panose="020B0502020202020204" pitchFamily="34" charset="0"/>
                        </a:rPr>
                        <a:t> </a:t>
                      </a:r>
                    </a:p>
                    <a:p>
                      <a:pPr marL="0" marR="0" rtl="0">
                        <a:spcBef>
                          <a:spcPts val="0"/>
                        </a:spcBef>
                        <a:spcAft>
                          <a:spcPts val="0"/>
                        </a:spcAft>
                      </a:pPr>
                      <a:r>
                        <a:rPr lang="fr-FR" sz="1400" b="0" dirty="0">
                          <a:solidFill>
                            <a:schemeClr val="tx1"/>
                          </a:solidFill>
                          <a:effectLst/>
                          <a:latin typeface="Century Gothic" panose="020B0502020202020204" pitchFamily="34" charset="0"/>
                        </a:rPr>
                        <a:t>Tous les articles, modèles ou informations proposés par </a:t>
                      </a:r>
                      <a:r>
                        <a:rPr lang="fr-FR" sz="1400" b="0" dirty="0" err="1">
                          <a:solidFill>
                            <a:schemeClr val="tx1"/>
                          </a:solidFill>
                          <a:effectLst/>
                          <a:latin typeface="Century Gothic" panose="020B0502020202020204" pitchFamily="34" charset="0"/>
                        </a:rPr>
                        <a:t>Smartsheet</a:t>
                      </a:r>
                      <a:r>
                        <a:rPr lang="fr-FR" sz="1400" b="0" dirty="0">
                          <a:solidFill>
                            <a:schemeClr val="tx1"/>
                          </a:solidFill>
                          <a:effectLst/>
                          <a:latin typeface="Century Gothic" panose="020B0502020202020204" pitchFamily="34" charset="0"/>
                        </a:rPr>
                        <a:t> sur le site Web sont fournis à titre de référence uniquement. Bien que nous nous efforcions de maintenir l'information à jour et exacte, nous ne faisons aucune déclaration, ni n'offrons aucune garantie, de quelque nature que ce soit, expresse ou implicite, quant à l'exhaustivité, l'exactitude, la fiabilité, la pertinence ou la disponibilité du site Web, ou des informations, articles, modèles ou graphiques liés, contenus sur le site. Toute la confiance que vous accordez à ces informations relève de votre propre responsabilité, à vos propres risques.</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11033</TotalTime>
  <Words>486</Words>
  <Application>Microsoft Office PowerPoint</Application>
  <PresentationFormat>Widescreen</PresentationFormat>
  <Paragraphs>62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160</cp:revision>
  <cp:lastPrinted>2024-02-20T23:48:17Z</cp:lastPrinted>
  <dcterms:created xsi:type="dcterms:W3CDTF">2021-07-07T23:54:57Z</dcterms:created>
  <dcterms:modified xsi:type="dcterms:W3CDTF">2024-10-29T08:50:57Z</dcterms:modified>
</cp:coreProperties>
</file>