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C"/>
    <a:srgbClr val="CAEB2E"/>
    <a:srgbClr val="89D2FF"/>
    <a:srgbClr val="FF6F17"/>
    <a:srgbClr val="00EBF1"/>
    <a:srgbClr val="7DD44D"/>
    <a:srgbClr val="FFC000"/>
    <a:srgbClr val="98F5F4"/>
    <a:srgbClr val="F59C00"/>
    <a:srgbClr val="FF7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108" d="100"/>
          <a:sy n="108" d="100"/>
        </p:scale>
        <p:origin x="105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Série 1</c:v>
                </c:pt>
              </c:strCache>
            </c:strRef>
          </c:tx>
          <c:spPr>
            <a:solidFill>
              <a:schemeClr val="accent1"/>
            </a:solidFill>
            <a:ln>
              <a:noFill/>
            </a:ln>
            <a:effectLst/>
          </c:spPr>
          <c:invertIfNegative val="0"/>
          <c:dPt>
            <c:idx val="0"/>
            <c:invertIfNegative val="0"/>
            <c:bubble3D val="0"/>
            <c:spPr>
              <a:solidFill>
                <a:srgbClr val="7DD44D"/>
              </a:solidFill>
              <a:ln>
                <a:noFill/>
              </a:ln>
              <a:effectLst/>
            </c:spPr>
            <c:extLst>
              <c:ext xmlns:c16="http://schemas.microsoft.com/office/drawing/2014/chart" uri="{C3380CC4-5D6E-409C-BE32-E72D297353CC}">
                <c16:uniqueId val="{00000003-3546-1742-A436-3E9F2CDA73AC}"/>
              </c:ext>
            </c:extLst>
          </c:dPt>
          <c:dPt>
            <c:idx val="1"/>
            <c:invertIfNegative val="0"/>
            <c:bubble3D val="0"/>
            <c:spPr>
              <a:solidFill>
                <a:srgbClr val="00EBF1"/>
              </a:solidFill>
              <a:ln>
                <a:noFill/>
              </a:ln>
              <a:effectLst/>
            </c:spPr>
            <c:extLst>
              <c:ext xmlns:c16="http://schemas.microsoft.com/office/drawing/2014/chart" uri="{C3380CC4-5D6E-409C-BE32-E72D297353CC}">
                <c16:uniqueId val="{00000004-3546-1742-A436-3E9F2CDA73AC}"/>
              </c:ext>
            </c:extLst>
          </c:dPt>
          <c:dPt>
            <c:idx val="2"/>
            <c:invertIfNegative val="0"/>
            <c:bubble3D val="0"/>
            <c:spPr>
              <a:solidFill>
                <a:srgbClr val="FF6F17"/>
              </a:solidFill>
              <a:ln>
                <a:noFill/>
              </a:ln>
              <a:effectLst/>
            </c:spPr>
            <c:extLst>
              <c:ext xmlns:c16="http://schemas.microsoft.com/office/drawing/2014/chart" uri="{C3380CC4-5D6E-409C-BE32-E72D297353CC}">
                <c16:uniqueId val="{00000005-3546-1742-A436-3E9F2CDA73AC}"/>
              </c:ext>
            </c:extLst>
          </c:dPt>
          <c:dPt>
            <c:idx val="3"/>
            <c:invertIfNegative val="0"/>
            <c:bubble3D val="0"/>
            <c:spPr>
              <a:solidFill>
                <a:srgbClr val="FFBA3C"/>
              </a:solidFill>
              <a:ln>
                <a:noFill/>
              </a:ln>
              <a:effectLst/>
            </c:spPr>
            <c:extLst>
              <c:ext xmlns:c16="http://schemas.microsoft.com/office/drawing/2014/chart" uri="{C3380CC4-5D6E-409C-BE32-E72D297353CC}">
                <c16:uniqueId val="{00000006-3546-1742-A436-3E9F2CDA73A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Gains rapides</c:v>
                </c:pt>
                <c:pt idx="1">
                  <c:v>Tâches complémentaires</c:v>
                </c:pt>
                <c:pt idx="2">
                  <c:v>Projets importants</c:v>
                </c:pt>
                <c:pt idx="3">
                  <c:v>Tâches ingrates</c:v>
                </c:pt>
              </c:strCache>
            </c:strRef>
          </c:cat>
          <c:val>
            <c:numRef>
              <c:f>Sheet1!$B$2:$B$5</c:f>
              <c:numCache>
                <c:formatCode>General</c:formatCode>
                <c:ptCount val="4"/>
                <c:pt idx="0">
                  <c:v>4</c:v>
                </c:pt>
                <c:pt idx="1">
                  <c:v>2</c:v>
                </c:pt>
                <c:pt idx="2">
                  <c:v>3</c:v>
                </c:pt>
                <c:pt idx="3">
                  <c:v>2</c:v>
                </c:pt>
              </c:numCache>
            </c:numRef>
          </c:val>
          <c:extLst>
            <c:ext xmlns:c16="http://schemas.microsoft.com/office/drawing/2014/chart" uri="{C3380CC4-5D6E-409C-BE32-E72D297353CC}">
              <c16:uniqueId val="{00000000-3546-1742-A436-3E9F2CDA73AC}"/>
            </c:ext>
          </c:extLst>
        </c:ser>
        <c:dLbls>
          <c:showLegendKey val="0"/>
          <c:showVal val="0"/>
          <c:showCatName val="0"/>
          <c:showSerName val="0"/>
          <c:showPercent val="0"/>
          <c:showBubbleSize val="0"/>
        </c:dLbls>
        <c:gapWidth val="50"/>
        <c:overlap val="-27"/>
        <c:axId val="1783556479"/>
        <c:axId val="882561872"/>
      </c:barChart>
      <c:catAx>
        <c:axId val="178355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82561872"/>
        <c:crosses val="autoZero"/>
        <c:auto val="1"/>
        <c:lblAlgn val="ctr"/>
        <c:lblOffset val="100"/>
        <c:noMultiLvlLbl val="0"/>
      </c:catAx>
      <c:valAx>
        <c:axId val="88256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35564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Série 1</c:v>
                </c:pt>
              </c:strCache>
            </c:strRef>
          </c:tx>
          <c:dPt>
            <c:idx val="0"/>
            <c:bubble3D val="0"/>
            <c:spPr>
              <a:solidFill>
                <a:schemeClr val="bg2">
                  <a:lumMod val="75000"/>
                </a:schemeClr>
              </a:solidFill>
              <a:ln>
                <a:noFill/>
              </a:ln>
              <a:effectLst/>
            </c:spPr>
            <c:extLst>
              <c:ext xmlns:c16="http://schemas.microsoft.com/office/drawing/2014/chart" uri="{C3380CC4-5D6E-409C-BE32-E72D297353CC}">
                <c16:uniqueId val="{00000001-0532-5546-935A-95C44D0518A6}"/>
              </c:ext>
            </c:extLst>
          </c:dPt>
          <c:dPt>
            <c:idx val="1"/>
            <c:bubble3D val="0"/>
            <c:spPr>
              <a:solidFill>
                <a:srgbClr val="CAEB2E"/>
              </a:solidFill>
              <a:ln>
                <a:noFill/>
              </a:ln>
              <a:effectLst/>
            </c:spPr>
            <c:extLst>
              <c:ext xmlns:c16="http://schemas.microsoft.com/office/drawing/2014/chart" uri="{C3380CC4-5D6E-409C-BE32-E72D297353CC}">
                <c16:uniqueId val="{00000003-0532-5546-935A-95C44D0518A6}"/>
              </c:ext>
            </c:extLst>
          </c:dPt>
          <c:dPt>
            <c:idx val="2"/>
            <c:bubble3D val="0"/>
            <c:spPr>
              <a:solidFill>
                <a:srgbClr val="89D2FF"/>
              </a:solidFill>
              <a:ln>
                <a:noFill/>
              </a:ln>
              <a:effectLst/>
            </c:spPr>
            <c:extLst>
              <c:ext xmlns:c16="http://schemas.microsoft.com/office/drawing/2014/chart" uri="{C3380CC4-5D6E-409C-BE32-E72D297353CC}">
                <c16:uniqueId val="{00000005-0532-5546-935A-95C44D0518A6}"/>
              </c:ext>
            </c:extLst>
          </c:dPt>
          <c:dPt>
            <c:idx val="3"/>
            <c:bubble3D val="0"/>
            <c:spPr>
              <a:solidFill>
                <a:srgbClr val="FFBA3C"/>
              </a:solidFill>
              <a:ln>
                <a:noFill/>
              </a:ln>
              <a:effectLst/>
            </c:spPr>
            <c:extLst>
              <c:ext xmlns:c16="http://schemas.microsoft.com/office/drawing/2014/chart" uri="{C3380CC4-5D6E-409C-BE32-E72D297353CC}">
                <c16:uniqueId val="{00000007-0532-5546-935A-95C44D0518A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 démarrée</c:v>
                </c:pt>
                <c:pt idx="1">
                  <c:v>En cours</c:v>
                </c:pt>
                <c:pt idx="2">
                  <c:v>Terminée</c:v>
                </c:pt>
              </c:strCache>
            </c:strRef>
          </c:cat>
          <c:val>
            <c:numRef>
              <c:f>Sheet1!$B$2:$B$4</c:f>
              <c:numCache>
                <c:formatCode>General</c:formatCode>
                <c:ptCount val="3"/>
                <c:pt idx="0">
                  <c:v>4</c:v>
                </c:pt>
                <c:pt idx="1">
                  <c:v>2</c:v>
                </c:pt>
                <c:pt idx="2">
                  <c:v>6</c:v>
                </c:pt>
              </c:numCache>
            </c:numRef>
          </c:val>
          <c:extLst>
            <c:ext xmlns:c16="http://schemas.microsoft.com/office/drawing/2014/chart" uri="{C3380CC4-5D6E-409C-BE32-E72D297353CC}">
              <c16:uniqueId val="{00000008-0532-5546-935A-95C44D0518A6}"/>
            </c:ext>
          </c:extLst>
        </c:ser>
        <c:dLbls>
          <c:showLegendKey val="0"/>
          <c:showVal val="0"/>
          <c:showCatName val="0"/>
          <c:showSerName val="0"/>
          <c:showPercent val="0"/>
          <c:showBubbleSize val="0"/>
          <c:showLeaderLines val="1"/>
        </c:dLbls>
        <c:firstSliceAng val="0"/>
        <c:holeSize val="37"/>
      </c:doughnutChart>
      <c:spPr>
        <a:noFill/>
        <a:ln>
          <a:noFill/>
        </a:ln>
        <a:effectLst/>
      </c:spPr>
    </c:plotArea>
    <c:legend>
      <c:legendPos val="b"/>
      <c:layout>
        <c:manualLayout>
          <c:xMode val="edge"/>
          <c:yMode val="edge"/>
          <c:x val="5.000000000000001E-2"/>
          <c:y val="0.90037143821533971"/>
          <c:w val="0.9"/>
          <c:h val="5.27535646682108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37"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smartsheet.com/content/eisenhower-matrix-template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8" y="328833"/>
            <a:ext cx="5571290"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D'ANALYSE IMPACT/EFFORT </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470753" y="322033"/>
            <a:ext cx="2902856" cy="577364"/>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5527794" cy="5043240"/>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a:t>
            </a:r>
            <a:r>
              <a:rPr lang="fr-FR" sz="1200" b="0" i="0" u="none" strike="noStrike" dirty="0">
                <a:solidFill>
                  <a:srgbClr val="000000"/>
                </a:solidFill>
                <a:effectLst/>
                <a:latin typeface="Century Gothic" panose="020B0502020202020204" pitchFamily="34" charset="0"/>
              </a:rPr>
              <a:t> ce modèle d'analyse Impact/Effort avec ou sans exemple de données est une ressource incontournable pour les responsables des opérations et les analystes métier qui ont besoin d'évaluations complètes des projets et des processus. Il est particulièrement utile pour examiner l'impact sur les opérations globales, ce qui en fait un outil clé pour une analyse opérationnelle approfondie.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Caractéristiques notables du modèle : </a:t>
            </a:r>
            <a:r>
              <a:rPr lang="fr-FR" sz="1200" b="0" i="0" u="none" strike="noStrike" dirty="0">
                <a:solidFill>
                  <a:srgbClr val="000000"/>
                </a:solidFill>
                <a:effectLst/>
                <a:latin typeface="Century Gothic" panose="020B0502020202020204" pitchFamily="34" charset="0"/>
              </a:rPr>
              <a:t>ce modèle se distingue par sa comparaison de l'effort requis pour accomplir diverses tâches opérationnelles avec l'impact qui en résulte. Il décompose les processus complexes en composantes évaluables et permet aux utilisateurs de hiérarchiser efficacement les tâches, de rationaliser les flux de travail opérationnels et d'améliorer la productivité.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0" i="0" u="none" strike="noStrike" dirty="0">
                <a:solidFill>
                  <a:srgbClr val="000000"/>
                </a:solidFill>
                <a:effectLst/>
                <a:latin typeface="Century Gothic" panose="020B0502020202020204" pitchFamily="34" charset="0"/>
              </a:rPr>
              <a:t>Parcourez ces </a:t>
            </a:r>
            <a:r>
              <a:rPr lang="fr-FR" sz="1200" b="0" i="0" u="sng" strike="noStrike" dirty="0">
                <a:solidFill>
                  <a:srgbClr val="1155CC"/>
                </a:solidFill>
                <a:effectLst/>
                <a:latin typeface="Century Gothic" panose="020B0502020202020204" pitchFamily="34" charset="0"/>
                <a:hlinkClick r:id="rId5"/>
              </a:rPr>
              <a:t>modèles gratuits de matrice d'Eisenhower</a:t>
            </a:r>
            <a:r>
              <a:rPr lang="fr-FR" sz="1200" b="0" i="0" u="none" strike="noStrike" dirty="0">
                <a:solidFill>
                  <a:srgbClr val="000000"/>
                </a:solidFill>
                <a:effectLst/>
                <a:latin typeface="Century Gothic" panose="020B0502020202020204" pitchFamily="34" charset="0"/>
              </a:rPr>
              <a:t>, conçus pour améliorer votre gestion du temps et hiérarchiser les tâches en coordination avec vos objectifs stratégiques et vos besoins de productivité. </a:t>
            </a:r>
          </a:p>
        </p:txBody>
      </p:sp>
      <p:pic>
        <p:nvPicPr>
          <p:cNvPr id="8" name="Picture 7">
            <a:extLst>
              <a:ext uri="{FF2B5EF4-FFF2-40B4-BE49-F238E27FC236}">
                <a16:creationId xmlns:a16="http://schemas.microsoft.com/office/drawing/2014/main" id="{FCB04A03-A2E9-B79E-0E7A-E69A245D69AE}"/>
              </a:ext>
            </a:extLst>
          </p:cNvPr>
          <p:cNvPicPr>
            <a:picLocks noChangeAspect="1"/>
          </p:cNvPicPr>
          <p:nvPr/>
        </p:nvPicPr>
        <p:blipFill>
          <a:blip r:embed="rId6"/>
          <a:srcRect/>
          <a:stretch/>
        </p:blipFill>
        <p:spPr>
          <a:xfrm>
            <a:off x="6089356" y="1214749"/>
            <a:ext cx="5345449" cy="3006815"/>
          </a:xfrm>
          <a:prstGeom prst="rect">
            <a:avLst/>
          </a:prstGeom>
          <a:effectLst>
            <a:outerShdw blurRad="177800" dist="25400" dir="2700000" sx="101000" sy="101000" algn="tl" rotWithShape="0">
              <a:prstClr val="black">
                <a:alpha val="40000"/>
              </a:prstClr>
            </a:outerShdw>
          </a:effectLst>
        </p:spPr>
      </p:pic>
      <p:pic>
        <p:nvPicPr>
          <p:cNvPr id="6" name="Picture 5">
            <a:extLst>
              <a:ext uri="{FF2B5EF4-FFF2-40B4-BE49-F238E27FC236}">
                <a16:creationId xmlns:a16="http://schemas.microsoft.com/office/drawing/2014/main" id="{12FE707E-21C5-B09E-C52C-1B8B704AC7F5}"/>
              </a:ext>
            </a:extLst>
          </p:cNvPr>
          <p:cNvPicPr>
            <a:picLocks noChangeAspect="1"/>
          </p:cNvPicPr>
          <p:nvPr/>
        </p:nvPicPr>
        <p:blipFill>
          <a:blip r:embed="rId7"/>
          <a:srcRect/>
          <a:stretch/>
        </p:blipFill>
        <p:spPr>
          <a:xfrm>
            <a:off x="6656940" y="3403025"/>
            <a:ext cx="5345449" cy="3006815"/>
          </a:xfrm>
          <a:prstGeom prst="rect">
            <a:avLst/>
          </a:prstGeom>
          <a:effectLst>
            <a:outerShdw blurRad="177800" dist="25400" dir="2700000" sx="101000" sy="101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5E9AA-2ED1-EFA4-C232-17DC524F549C}"/>
              </a:ext>
            </a:extLst>
          </p:cNvPr>
          <p:cNvGraphicFramePr>
            <a:graphicFrameLocks noGrp="1"/>
          </p:cNvGraphicFramePr>
          <p:nvPr>
            <p:extLst>
              <p:ext uri="{D42A27DB-BD31-4B8C-83A1-F6EECF244321}">
                <p14:modId xmlns:p14="http://schemas.microsoft.com/office/powerpoint/2010/main" val="546838788"/>
              </p:ext>
            </p:extLst>
          </p:nvPr>
        </p:nvGraphicFramePr>
        <p:xfrm>
          <a:off x="427355" y="1036320"/>
          <a:ext cx="11322685" cy="5303516"/>
        </p:xfrm>
        <a:graphic>
          <a:graphicData uri="http://schemas.openxmlformats.org/drawingml/2006/table">
            <a:tbl>
              <a:tblPr>
                <a:tableStyleId>{5C22544A-7EE6-4342-B048-85BDC9FD1C3A}</a:tableStyleId>
              </a:tblPr>
              <a:tblGrid>
                <a:gridCol w="6369685">
                  <a:extLst>
                    <a:ext uri="{9D8B030D-6E8A-4147-A177-3AD203B41FA5}">
                      <a16:colId xmlns:a16="http://schemas.microsoft.com/office/drawing/2014/main" val="4223168801"/>
                    </a:ext>
                  </a:extLst>
                </a:gridCol>
                <a:gridCol w="1043940">
                  <a:extLst>
                    <a:ext uri="{9D8B030D-6E8A-4147-A177-3AD203B41FA5}">
                      <a16:colId xmlns:a16="http://schemas.microsoft.com/office/drawing/2014/main" val="3296423877"/>
                    </a:ext>
                  </a:extLst>
                </a:gridCol>
                <a:gridCol w="1043940">
                  <a:extLst>
                    <a:ext uri="{9D8B030D-6E8A-4147-A177-3AD203B41FA5}">
                      <a16:colId xmlns:a16="http://schemas.microsoft.com/office/drawing/2014/main" val="3475237160"/>
                    </a:ext>
                  </a:extLst>
                </a:gridCol>
                <a:gridCol w="1584960">
                  <a:extLst>
                    <a:ext uri="{9D8B030D-6E8A-4147-A177-3AD203B41FA5}">
                      <a16:colId xmlns:a16="http://schemas.microsoft.com/office/drawing/2014/main" val="1904651238"/>
                    </a:ext>
                  </a:extLst>
                </a:gridCol>
                <a:gridCol w="1280160">
                  <a:extLst>
                    <a:ext uri="{9D8B030D-6E8A-4147-A177-3AD203B41FA5}">
                      <a16:colId xmlns:a16="http://schemas.microsoft.com/office/drawing/2014/main" val="2972011408"/>
                    </a:ext>
                  </a:extLst>
                </a:gridCol>
              </a:tblGrid>
              <a:tr h="454588">
                <a:tc>
                  <a:txBody>
                    <a:bodyPr/>
                    <a:lstStyle/>
                    <a:p>
                      <a:pPr algn="l" rtl="0" fontAlgn="ctr"/>
                      <a:r>
                        <a:rPr lang="fr-FR" sz="1600" u="none" strike="noStrike">
                          <a:effectLst/>
                          <a:latin typeface="Century Gothic" panose="020B0502020202020204" pitchFamily="34" charset="0"/>
                        </a:rPr>
                        <a:t>TÂCHES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rtl="0" fontAlgn="ctr"/>
                      <a:r>
                        <a:rPr lang="fr-FR" sz="1600" u="none" strike="noStrike">
                          <a:effectLst/>
                          <a:latin typeface="Century Gothic" panose="020B0502020202020204" pitchFamily="34" charset="0"/>
                        </a:rPr>
                        <a:t>EFFORT</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rtl="0" fontAlgn="ctr"/>
                      <a:r>
                        <a:rPr lang="fr-FR" sz="1600" u="none" strike="noStrike">
                          <a:effectLst/>
                          <a:latin typeface="Century Gothic" panose="020B0502020202020204" pitchFamily="34" charset="0"/>
                        </a:rPr>
                        <a:t>IMPACT</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l" rtl="0" fontAlgn="ctr"/>
                      <a:r>
                        <a:rPr lang="fr-FR" sz="1600" u="none" strike="noStrike">
                          <a:effectLst/>
                          <a:latin typeface="Century Gothic" panose="020B0502020202020204" pitchFamily="34" charset="0"/>
                        </a:rPr>
                        <a:t>TYPE DE TÂCHE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l" rtl="0" fontAlgn="ctr"/>
                      <a:r>
                        <a:rPr lang="fr-FR" sz="1600" u="none" strike="noStrike">
                          <a:effectLst/>
                          <a:latin typeface="Century Gothic" panose="020B0502020202020204" pitchFamily="34" charset="0"/>
                        </a:rPr>
                        <a:t>STATUT</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37477598"/>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3425125"/>
                  </a:ext>
                </a:extLst>
              </a:tr>
              <a:tr h="606116">
                <a:tc>
                  <a:txBody>
                    <a:bodyPr/>
                    <a:lstStyle/>
                    <a:p>
                      <a:pPr algn="l" rtl="0"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40073706"/>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62478361"/>
                  </a:ext>
                </a:extLst>
              </a:tr>
              <a:tr h="606116">
                <a:tc>
                  <a:txBody>
                    <a:bodyPr/>
                    <a:lstStyle/>
                    <a:p>
                      <a:pPr algn="l" rtl="0"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67331382"/>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39714840"/>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65401895"/>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18581577"/>
                  </a:ext>
                </a:extLst>
              </a:tr>
              <a:tr h="606116">
                <a:tc>
                  <a:txBody>
                    <a:bodyPr/>
                    <a:lstStyle/>
                    <a:p>
                      <a:pPr algn="l" fontAlgn="ctr"/>
                      <a:endParaRPr lang="en-US" sz="15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11819943"/>
                  </a:ext>
                </a:extLst>
              </a:tr>
            </a:tbl>
          </a:graphicData>
        </a:graphic>
      </p:graphicFrame>
      <p:sp>
        <p:nvSpPr>
          <p:cNvPr id="3" name="TextBox 2">
            <a:extLst>
              <a:ext uri="{FF2B5EF4-FFF2-40B4-BE49-F238E27FC236}">
                <a16:creationId xmlns:a16="http://schemas.microsoft.com/office/drawing/2014/main" id="{F8DA51D5-9D87-D2AF-C8C3-90FA93ED8CEE}"/>
              </a:ext>
            </a:extLst>
          </p:cNvPr>
          <p:cNvSpPr txBox="1"/>
          <p:nvPr/>
        </p:nvSpPr>
        <p:spPr>
          <a:xfrm>
            <a:off x="338501" y="328833"/>
            <a:ext cx="11728581" cy="553998"/>
          </a:xfrm>
          <a:prstGeom prst="rect">
            <a:avLst/>
          </a:prstGeom>
          <a:noFill/>
          <a:effectLst/>
        </p:spPr>
        <p:txBody>
          <a:bodyPr wrap="square" rtlCol="0">
            <a:spAutoFit/>
          </a:bodyPr>
          <a:lstStyle/>
          <a:p>
            <a:pPr rtl="0"/>
            <a:r>
              <a:rPr lang="fr-FR" sz="3000" dirty="0">
                <a:solidFill>
                  <a:schemeClr val="tx1">
                    <a:lumMod val="65000"/>
                    <a:lumOff val="35000"/>
                  </a:schemeClr>
                </a:solidFill>
                <a:latin typeface="Century Gothic" panose="020B0502020202020204" pitchFamily="34" charset="0"/>
              </a:rPr>
              <a:t>TABLEAU DE DONNÉES D'ANALYSE IMPACT/EFFORT - EXEMPLE</a:t>
            </a:r>
          </a:p>
        </p:txBody>
      </p:sp>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F0C330-99CA-58BD-A8C6-0021AF074AC4}"/>
              </a:ext>
            </a:extLst>
          </p:cNvPr>
          <p:cNvPicPr>
            <a:picLocks noChangeAspect="1"/>
          </p:cNvPicPr>
          <p:nvPr/>
        </p:nvPicPr>
        <p:blipFill>
          <a:blip r:embed="rId2"/>
          <a:srcRect l="30" r="30"/>
          <a:stretch/>
        </p:blipFill>
        <p:spPr>
          <a:xfrm>
            <a:off x="139301" y="2579582"/>
            <a:ext cx="3468637" cy="3261995"/>
          </a:xfrm>
          <a:prstGeom prst="rect">
            <a:avLst/>
          </a:prstGeom>
        </p:spPr>
      </p:pic>
      <p:graphicFrame>
        <p:nvGraphicFramePr>
          <p:cNvPr id="7" name="Chart 6">
            <a:extLst>
              <a:ext uri="{FF2B5EF4-FFF2-40B4-BE49-F238E27FC236}">
                <a16:creationId xmlns:a16="http://schemas.microsoft.com/office/drawing/2014/main" id="{A210C62F-B601-51D5-C1C3-616B58CE57CF}"/>
              </a:ext>
            </a:extLst>
          </p:cNvPr>
          <p:cNvGraphicFramePr/>
          <p:nvPr>
            <p:extLst>
              <p:ext uri="{D42A27DB-BD31-4B8C-83A1-F6EECF244321}">
                <p14:modId xmlns:p14="http://schemas.microsoft.com/office/powerpoint/2010/main" val="2623824884"/>
              </p:ext>
            </p:extLst>
          </p:nvPr>
        </p:nvGraphicFramePr>
        <p:xfrm>
          <a:off x="3802116" y="951653"/>
          <a:ext cx="4366524"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B58264A-86AF-5429-46AB-B823ECE141E0}"/>
              </a:ext>
            </a:extLst>
          </p:cNvPr>
          <p:cNvSpPr txBox="1"/>
          <p:nvPr/>
        </p:nvSpPr>
        <p:spPr>
          <a:xfrm>
            <a:off x="338501" y="328833"/>
            <a:ext cx="3269437" cy="2062103"/>
          </a:xfrm>
          <a:prstGeom prst="rect">
            <a:avLst/>
          </a:prstGeom>
          <a:noFill/>
          <a:effectLst/>
        </p:spPr>
        <p:txBody>
          <a:bodyPr wrap="square" rtlCol="0">
            <a:spAutoFit/>
          </a:bodyPr>
          <a:lstStyle/>
          <a:p>
            <a:pPr rtl="0"/>
            <a:r>
              <a:rPr lang="fr-FR" sz="3200" dirty="0">
                <a:solidFill>
                  <a:schemeClr val="tx1">
                    <a:lumMod val="65000"/>
                    <a:lumOff val="35000"/>
                  </a:schemeClr>
                </a:solidFill>
                <a:latin typeface="Century Gothic" panose="020B0502020202020204" pitchFamily="34" charset="0"/>
              </a:rPr>
              <a:t>TABLEAU DE BORD D'ANALYSE IMPACT/EFFORT</a:t>
            </a:r>
          </a:p>
        </p:txBody>
      </p:sp>
      <p:sp>
        <p:nvSpPr>
          <p:cNvPr id="9" name="TextBox 8">
            <a:extLst>
              <a:ext uri="{FF2B5EF4-FFF2-40B4-BE49-F238E27FC236}">
                <a16:creationId xmlns:a16="http://schemas.microsoft.com/office/drawing/2014/main" id="{6BC42A28-CE95-4398-A4DD-CF6628E0E154}"/>
              </a:ext>
            </a:extLst>
          </p:cNvPr>
          <p:cNvSpPr txBox="1"/>
          <p:nvPr/>
        </p:nvSpPr>
        <p:spPr>
          <a:xfrm>
            <a:off x="3802116" y="328832"/>
            <a:ext cx="4366524" cy="584775"/>
          </a:xfrm>
          <a:prstGeom prst="rect">
            <a:avLst/>
          </a:prstGeom>
          <a:noFill/>
          <a:effectLst/>
        </p:spPr>
        <p:txBody>
          <a:bodyPr wrap="square" rtlCol="0">
            <a:spAutoFit/>
          </a:bodyPr>
          <a:lstStyle/>
          <a:p>
            <a:pPr algn="ctr" rtl="0"/>
            <a:r>
              <a:rPr lang="fr-FR" sz="3200">
                <a:solidFill>
                  <a:schemeClr val="tx1">
                    <a:lumMod val="50000"/>
                    <a:lumOff val="50000"/>
                  </a:schemeClr>
                </a:solidFill>
                <a:latin typeface="Century Gothic" panose="020B0502020202020204" pitchFamily="34" charset="0"/>
              </a:rPr>
              <a:t>TYPE DE TÂCHE</a:t>
            </a:r>
          </a:p>
        </p:txBody>
      </p:sp>
      <p:sp>
        <p:nvSpPr>
          <p:cNvPr id="10" name="TextBox 9">
            <a:extLst>
              <a:ext uri="{FF2B5EF4-FFF2-40B4-BE49-F238E27FC236}">
                <a16:creationId xmlns:a16="http://schemas.microsoft.com/office/drawing/2014/main" id="{E5C0E0E3-1EA5-4943-429F-1C5FDB7BF603}"/>
              </a:ext>
            </a:extLst>
          </p:cNvPr>
          <p:cNvSpPr txBox="1"/>
          <p:nvPr/>
        </p:nvSpPr>
        <p:spPr>
          <a:xfrm>
            <a:off x="338501" y="6348701"/>
            <a:ext cx="11685859" cy="461665"/>
          </a:xfrm>
          <a:prstGeom prst="rect">
            <a:avLst/>
          </a:prstGeom>
          <a:gradFill>
            <a:gsLst>
              <a:gs pos="100000">
                <a:srgbClr val="FFA700"/>
              </a:gs>
              <a:gs pos="13000">
                <a:schemeClr val="accent4">
                  <a:lumMod val="60000"/>
                  <a:lumOff val="40000"/>
                </a:schemeClr>
              </a:gs>
            </a:gsLst>
            <a:lin ang="0" scaled="0"/>
          </a:gradFill>
          <a:effectLst/>
        </p:spPr>
        <p:txBody>
          <a:bodyPr wrap="square" rtlCol="0">
            <a:spAutoFit/>
          </a:bodyPr>
          <a:lstStyle/>
          <a:p>
            <a:pPr rtl="0"/>
            <a:r>
              <a:rPr lang="fr-FR" sz="1200" dirty="0">
                <a:latin typeface="Century Gothic" panose="020B0502020202020204" pitchFamily="34" charset="0"/>
              </a:rPr>
              <a:t>**Cliquez avec le bouton droit de la souris sur les diagrammes et sélectionnez « Modifier les données dans Excel » pour renseigner les données liées aux types de tâche et au statut.</a:t>
            </a:r>
          </a:p>
        </p:txBody>
      </p:sp>
      <p:graphicFrame>
        <p:nvGraphicFramePr>
          <p:cNvPr id="11" name="Chart 10">
            <a:extLst>
              <a:ext uri="{FF2B5EF4-FFF2-40B4-BE49-F238E27FC236}">
                <a16:creationId xmlns:a16="http://schemas.microsoft.com/office/drawing/2014/main" id="{BC9F2977-24F4-0315-A875-AD7C09FE70C4}"/>
              </a:ext>
            </a:extLst>
          </p:cNvPr>
          <p:cNvGraphicFramePr/>
          <p:nvPr>
            <p:extLst>
              <p:ext uri="{D42A27DB-BD31-4B8C-83A1-F6EECF244321}">
                <p14:modId xmlns:p14="http://schemas.microsoft.com/office/powerpoint/2010/main" val="52083338"/>
              </p:ext>
            </p:extLst>
          </p:nvPr>
        </p:nvGraphicFramePr>
        <p:xfrm>
          <a:off x="8046720" y="972221"/>
          <a:ext cx="414528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6585FA9-B62E-A056-68D8-846617E9AC3C}"/>
              </a:ext>
            </a:extLst>
          </p:cNvPr>
          <p:cNvSpPr txBox="1"/>
          <p:nvPr/>
        </p:nvSpPr>
        <p:spPr>
          <a:xfrm>
            <a:off x="7867254" y="349400"/>
            <a:ext cx="4366524" cy="584775"/>
          </a:xfrm>
          <a:prstGeom prst="rect">
            <a:avLst/>
          </a:prstGeom>
          <a:noFill/>
          <a:effectLst/>
        </p:spPr>
        <p:txBody>
          <a:bodyPr wrap="square" rtlCol="0">
            <a:spAutoFit/>
          </a:bodyPr>
          <a:lstStyle/>
          <a:p>
            <a:pPr algn="ctr" rtl="0"/>
            <a:r>
              <a:rPr lang="fr-FR" sz="3200" dirty="0">
                <a:solidFill>
                  <a:schemeClr val="tx1">
                    <a:lumMod val="50000"/>
                    <a:lumOff val="50000"/>
                  </a:schemeClr>
                </a:solidFill>
                <a:latin typeface="Century Gothic" panose="020B0502020202020204" pitchFamily="34" charset="0"/>
              </a:rPr>
              <a:t>STATUT DES TÂCHES</a:t>
            </a:r>
          </a:p>
        </p:txBody>
      </p:sp>
    </p:spTree>
    <p:extLst>
      <p:ext uri="{BB962C8B-B14F-4D97-AF65-F5344CB8AC3E}">
        <p14:creationId xmlns:p14="http://schemas.microsoft.com/office/powerpoint/2010/main" val="26481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846226366"/>
              </p:ext>
            </p:extLst>
          </p:nvPr>
        </p:nvGraphicFramePr>
        <p:xfrm>
          <a:off x="787790" y="1050352"/>
          <a:ext cx="10227213" cy="253229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3229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11031</TotalTime>
  <Words>339</Words>
  <Application>Microsoft Office PowerPoint</Application>
  <PresentationFormat>Widescreen</PresentationFormat>
  <Paragraphs>22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162</cp:revision>
  <cp:lastPrinted>2024-02-20T23:48:17Z</cp:lastPrinted>
  <dcterms:created xsi:type="dcterms:W3CDTF">2021-07-07T23:54:57Z</dcterms:created>
  <dcterms:modified xsi:type="dcterms:W3CDTF">2024-10-29T08:51:57Z</dcterms:modified>
</cp:coreProperties>
</file>