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1" r:id="rId3"/>
    <p:sldId id="38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FF7ABB"/>
    <a:srgbClr val="FFA700"/>
    <a:srgbClr val="C8BE27"/>
    <a:srgbClr val="4ECDC5"/>
    <a:srgbClr val="F5F5F5"/>
    <a:srgbClr val="C0DAEB"/>
    <a:srgbClr val="EFEFEF"/>
    <a:srgbClr val="E0E0E0"/>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varScale="1">
        <p:scale>
          <a:sx n="74" d="100"/>
          <a:sy n="74" d="100"/>
        </p:scale>
        <p:origin x="64" y="15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1204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8325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3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rgbClr val="F5F5F5"/>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lumMod val="20000"/>
              <a:lumOff val="80000"/>
            </a:schemeClr>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7" y="268873"/>
            <a:ext cx="7085675" cy="1200329"/>
          </a:xfrm>
          <a:prstGeom prst="rect">
            <a:avLst/>
          </a:prstGeom>
          <a:noFill/>
          <a:effectLst/>
        </p:spPr>
        <p:txBody>
          <a:bodyPr wrap="square" rtlCol="0">
            <a:spAutoFit/>
          </a:bodyPr>
          <a:lstStyle/>
          <a:p>
            <a:pPr rtl="0"/>
            <a:r>
              <a:rPr lang="fr-FR" sz="2400" b="1" dirty="0">
                <a:solidFill>
                  <a:schemeClr val="tx1">
                    <a:lumMod val="65000"/>
                    <a:lumOff val="35000"/>
                  </a:schemeClr>
                </a:solidFill>
                <a:latin typeface="Century Gothic" panose="020B0502020202020204" pitchFamily="34" charset="0"/>
              </a:rPr>
              <a:t>MODÈLE DE PRÉSENTATION SOUS FORME DE MATRICE IMPACT/EFFORT AVEC EXEMPLE DE TEXTE pour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943816" y="322033"/>
            <a:ext cx="3062358" cy="609088"/>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473715"/>
            <a:ext cx="4217284" cy="5043240"/>
          </a:xfrm>
          <a:prstGeom prst="rect">
            <a:avLst/>
          </a:prstGeom>
          <a:noFill/>
        </p:spPr>
        <p:txBody>
          <a:bodyPr wrap="square" rtlCol="0">
            <a:spAutoFit/>
          </a:bodyPr>
          <a:lstStyle/>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 </a:t>
            </a:r>
            <a:r>
              <a:rPr lang="fr-FR" sz="1200" dirty="0">
                <a:solidFill>
                  <a:srgbClr val="000000"/>
                </a:solidFill>
                <a:latin typeface="Century Gothic" panose="020B0502020202020204" pitchFamily="34" charset="0"/>
              </a:rPr>
              <a:t>c</a:t>
            </a:r>
            <a:r>
              <a:rPr lang="fr-FR" sz="1200" b="0" i="0" u="none" strike="noStrike" dirty="0">
                <a:solidFill>
                  <a:srgbClr val="000000"/>
                </a:solidFill>
                <a:effectLst/>
                <a:latin typeface="Century Gothic" panose="020B0502020202020204" pitchFamily="34" charset="0"/>
              </a:rPr>
              <a:t>e modèle de présentation sous forme de matrice Impact/Effort pour PowerPoint est idéal </a:t>
            </a:r>
            <a:r>
              <a:rPr lang="fr-FR" sz="1200" dirty="0">
                <a:solidFill>
                  <a:srgbClr val="000000"/>
                </a:solidFill>
                <a:latin typeface="Century Gothic" panose="020B0502020202020204" pitchFamily="34" charset="0"/>
              </a:rPr>
              <a:t>p</a:t>
            </a:r>
            <a:r>
              <a:rPr lang="fr-FR" sz="1200" b="0" i="0" u="none" strike="noStrike" dirty="0">
                <a:solidFill>
                  <a:srgbClr val="000000"/>
                </a:solidFill>
                <a:effectLst/>
                <a:latin typeface="Century Gothic" panose="020B0502020202020204" pitchFamily="34" charset="0"/>
              </a:rPr>
              <a:t>our les cadres et les chefs d'équipe qui doivent élaborer des stratégies de hiérarchisation et de planification avec les parties prenantes</a:t>
            </a:r>
            <a:r>
              <a:rPr lang="fr-FR" sz="1200" dirty="0">
                <a:solidFill>
                  <a:srgbClr val="000000"/>
                </a:solidFill>
                <a:latin typeface="Century Gothic" panose="020B0502020202020204" pitchFamily="34" charset="0"/>
              </a:rPr>
              <a:t>.</a:t>
            </a:r>
            <a:r>
              <a:rPr lang="fr-FR" sz="1200" b="0" i="0" u="none" strike="noStrike" dirty="0">
                <a:solidFill>
                  <a:srgbClr val="000000"/>
                </a:solidFill>
                <a:effectLst/>
                <a:latin typeface="Century Gothic" panose="020B0502020202020204" pitchFamily="34" charset="0"/>
              </a:rPr>
              <a:t> Avec ou sans exemple de données, le modèle sert de puissant outil de communication lors des réunions ou des présentations stratégiques.</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fr-FR" sz="1200" b="1" i="0" u="none" strike="noStrike" dirty="0">
                <a:solidFill>
                  <a:srgbClr val="000000"/>
                </a:solidFill>
                <a:effectLst/>
                <a:latin typeface="Century Gothic" panose="020B0502020202020204" pitchFamily="34" charset="0"/>
              </a:rPr>
              <a:t>Caractéristiques notables du modèle :</a:t>
            </a:r>
            <a:r>
              <a:rPr lang="fr-FR" sz="1200" b="0" i="0" u="none" strike="noStrike" dirty="0">
                <a:solidFill>
                  <a:srgbClr val="000000"/>
                </a:solidFill>
                <a:effectLst/>
                <a:latin typeface="Century Gothic" panose="020B0502020202020204" pitchFamily="34" charset="0"/>
              </a:rPr>
              <a:t> ce modèle se distingue par sa conception visuellement attrayante qui transmet efficacement des concepts de hiérarchisation complexes. Il permet aux présentateurs de classer clairement les tâches et les projets, favorisant la compréhension et la prise de décision collaborative. La compatibilité du modèle avec PowerPoint le rend facile à utiliser dans un large éventail d'environnements d'entreprise.</a:t>
            </a: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5"/>
          <a:srcRect/>
          <a:stretch/>
        </p:blipFill>
        <p:spPr>
          <a:xfrm>
            <a:off x="4580482" y="1629360"/>
            <a:ext cx="7419948" cy="4173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76"/>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150" b="1" dirty="0">
                <a:effectLst/>
                <a:latin typeface="Century Gothic" panose="020B0502020202020204" pitchFamily="34" charset="0"/>
                <a:ea typeface="Times New Roman" panose="02020603050405020304" pitchFamily="18" charset="0"/>
                <a:cs typeface="Times New Roman" panose="02020603050405020304" pitchFamily="18" charset="0"/>
              </a:rPr>
              <a:t>Mettre en œuvre des pratiques de bureau respectueuses de l'environnement : </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l'application de changements simples et rapides au sein du bureau (réduire la consommation de papier, économiser l'énergie, etc.) peut </a:t>
            </a:r>
            <a:r>
              <a:rPr lang="fr-FR" sz="1150" dirty="0">
                <a:latin typeface="Century Gothic" panose="020B0502020202020204" pitchFamily="34" charset="0"/>
                <a:ea typeface="Times New Roman" panose="02020603050405020304" pitchFamily="18" charset="0"/>
                <a:cs typeface="Times New Roman" panose="02020603050405020304" pitchFamily="18" charset="0"/>
              </a:rPr>
              <a:t>avoir</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 un impact positif sur l'environnement.</a:t>
            </a:r>
          </a:p>
          <a:p>
            <a:pPr marL="160020" marR="0" indent="-160020" rtl="0">
              <a:lnSpc>
                <a:spcPct val="150000"/>
              </a:lnSpc>
              <a:spcBef>
                <a:spcPts val="0"/>
              </a:spcBef>
              <a:spcAft>
                <a:spcPts val="600"/>
              </a:spcAft>
              <a:buFont typeface="Arial" panose="020B0604020202020204" pitchFamily="34" charset="0"/>
              <a:buChar char="•"/>
            </a:pPr>
            <a:r>
              <a:rPr lang="fr-FR" sz="1150" b="1" dirty="0">
                <a:effectLst/>
                <a:latin typeface="Century Gothic" panose="020B0502020202020204" pitchFamily="34" charset="0"/>
                <a:ea typeface="Times New Roman" panose="02020603050405020304" pitchFamily="18" charset="0"/>
                <a:cs typeface="Times New Roman" panose="02020603050405020304" pitchFamily="18" charset="0"/>
              </a:rPr>
              <a:t>Initiatives bien-être pour les employés : </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le lancement de programmes simples destinés à préserver le bien-être des employés (séances de yoga, collations saines, etc.) peut améliorer le bien-être de l'équipe et l'équilibre entre </a:t>
            </a:r>
            <a:b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b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vie professionnelle et vie privée.</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150" b="1" dirty="0">
                <a:effectLst/>
                <a:latin typeface="Century Gothic" panose="020B0502020202020204" pitchFamily="34" charset="0"/>
                <a:ea typeface="Times New Roman" panose="02020603050405020304" pitchFamily="18" charset="0"/>
                <a:cs typeface="Times New Roman" panose="02020603050405020304" pitchFamily="18" charset="0"/>
              </a:rPr>
              <a:t>Nettoyage des graffitis et des déchets : </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se porter régulièrement volontaire pour nettoyer les graffitis et ramasser les déchets aux environs de nos bornes de recharge </a:t>
            </a:r>
            <a:r>
              <a:rPr lang="fr-FR" sz="1150" dirty="0">
                <a:latin typeface="Century Gothic" panose="020B0502020202020204" pitchFamily="34" charset="0"/>
                <a:ea typeface="Times New Roman" panose="02020603050405020304" pitchFamily="18" charset="0"/>
                <a:cs typeface="Times New Roman" panose="02020603050405020304" pitchFamily="18" charset="0"/>
              </a:rPr>
              <a:t>contribuera à améliorer nos</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 communautés.</a:t>
            </a:r>
          </a:p>
          <a:p>
            <a:pPr marL="160020" marR="0" indent="-160020" rtl="0">
              <a:lnSpc>
                <a:spcPct val="150000"/>
              </a:lnSpc>
              <a:spcBef>
                <a:spcPts val="0"/>
              </a:spcBef>
              <a:spcAft>
                <a:spcPts val="600"/>
              </a:spcAft>
              <a:buFont typeface="Arial" panose="020B0604020202020204" pitchFamily="34" charset="0"/>
              <a:buChar char="•"/>
            </a:pPr>
            <a:r>
              <a:rPr lang="fr-FR" sz="1150" b="1" dirty="0">
                <a:effectLst/>
                <a:latin typeface="Century Gothic" panose="020B0502020202020204" pitchFamily="34" charset="0"/>
                <a:ea typeface="Times New Roman" panose="02020603050405020304" pitchFamily="18" charset="0"/>
                <a:cs typeface="Times New Roman" panose="02020603050405020304" pitchFamily="18" charset="0"/>
              </a:rPr>
              <a:t>Préservation de l'habitat de la faune : </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des tâches aussi mineures qu'essentielles comme la plantation de flore indigène et l'entretien des espaces verts autour de nos bornes permettront de </a:t>
            </a:r>
            <a:r>
              <a:rPr lang="fr-FR" sz="1150" dirty="0">
                <a:latin typeface="Century Gothic" panose="020B0502020202020204" pitchFamily="34" charset="0"/>
                <a:ea typeface="Times New Roman" panose="02020603050405020304" pitchFamily="18" charset="0"/>
                <a:cs typeface="Times New Roman" panose="02020603050405020304" pitchFamily="18" charset="0"/>
              </a:rPr>
              <a:t>soutenir</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 la faune locale.</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150" b="1" dirty="0">
                <a:effectLst/>
                <a:latin typeface="Century Gothic" panose="020B0502020202020204" pitchFamily="34" charset="0"/>
                <a:ea typeface="Times New Roman" panose="02020603050405020304" pitchFamily="18" charset="0"/>
                <a:cs typeface="Times New Roman" panose="02020603050405020304" pitchFamily="18" charset="0"/>
              </a:rPr>
              <a:t>Campagne communautaire de sensibilisation aux véhicules électriques : </a:t>
            </a:r>
            <a:r>
              <a:rPr lang="fr-FR" sz="1150" dirty="0">
                <a:latin typeface="Century Gothic" panose="020B0502020202020204" pitchFamily="34" charset="0"/>
                <a:ea typeface="Times New Roman" panose="02020603050405020304" pitchFamily="18" charset="0"/>
                <a:cs typeface="Times New Roman" panose="02020603050405020304" pitchFamily="18" charset="0"/>
              </a:rPr>
              <a:t>nous allons lancer une</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 grande initiative visant à sensibiliser les collectivités locales aux avantages des véhicules électriques et à promouvoir des choix de transport durable qui dépassent le cadre de nos objectifs commerciaux.</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782715"/>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150" b="1">
                <a:effectLst/>
                <a:latin typeface="Century Gothic" panose="020B0502020202020204" pitchFamily="34" charset="0"/>
                <a:ea typeface="Times New Roman" panose="02020603050405020304" pitchFamily="18" charset="0"/>
                <a:cs typeface="Times New Roman" panose="02020603050405020304" pitchFamily="18" charset="0"/>
              </a:rPr>
              <a:t>Bornes de recharge à énergie verte : </a:t>
            </a:r>
            <a:r>
              <a:rPr lang="fr-FR" sz="1150">
                <a:effectLst/>
                <a:latin typeface="Century Gothic" panose="020B0502020202020204" pitchFamily="34" charset="0"/>
                <a:ea typeface="Times New Roman" panose="02020603050405020304" pitchFamily="18" charset="0"/>
                <a:cs typeface="Times New Roman" panose="02020603050405020304" pitchFamily="18" charset="0"/>
              </a:rPr>
              <a:t>nous transformerons un réseau de bornes de recharge afin qu'elles utilisent des sources d'énergie renouvelable, permettant de réduire considérablement notre empreinte carbone.</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218234"/>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150" b="1" dirty="0">
                <a:effectLst/>
                <a:latin typeface="Century Gothic" panose="020B0502020202020204" pitchFamily="34" charset="0"/>
                <a:ea typeface="Times New Roman" panose="02020603050405020304" pitchFamily="18" charset="0"/>
                <a:cs typeface="Times New Roman" panose="02020603050405020304" pitchFamily="18" charset="0"/>
              </a:rPr>
              <a:t>Taille et entretien des arbres : </a:t>
            </a:r>
            <a:r>
              <a:rPr lang="fr-FR" sz="1150" dirty="0">
                <a:latin typeface="Century Gothic" panose="020B0502020202020204" pitchFamily="34" charset="0"/>
                <a:ea typeface="Times New Roman" panose="02020603050405020304" pitchFamily="18" charset="0"/>
                <a:cs typeface="Times New Roman" panose="02020603050405020304" pitchFamily="18" charset="0"/>
              </a:rPr>
              <a:t>même si nous ne tirons pas directement profit de cette tâche, nous entretiendrons les</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 arbres et la verdure autour des bornes de recharge, préservant ainsi l'esthétique de nos emplacements.</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6" y="3946581"/>
            <a:ext cx="4110533"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150" b="1" dirty="0">
                <a:effectLst/>
                <a:latin typeface="Century Gothic" panose="020B0502020202020204" pitchFamily="34" charset="0"/>
                <a:ea typeface="Times New Roman" panose="02020603050405020304" pitchFamily="18" charset="0"/>
                <a:cs typeface="Times New Roman" panose="02020603050405020304" pitchFamily="18" charset="0"/>
              </a:rPr>
              <a:t>Nettoyage quotidien des bornes de recharge :</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fr-FR" sz="1150" dirty="0">
                <a:latin typeface="Century Gothic" panose="020B0502020202020204" pitchFamily="34" charset="0"/>
                <a:ea typeface="Times New Roman" panose="02020603050405020304" pitchFamily="18" charset="0"/>
                <a:cs typeface="Times New Roman" panose="02020603050405020304" pitchFamily="18" charset="0"/>
              </a:rPr>
              <a:t>une</a:t>
            </a:r>
            <a:r>
              <a:rPr lang="fr-FR" sz="1150" dirty="0">
                <a:effectLst/>
                <a:latin typeface="Century Gothic" panose="020B0502020202020204" pitchFamily="34" charset="0"/>
                <a:ea typeface="Times New Roman" panose="02020603050405020304" pitchFamily="18" charset="0"/>
                <a:cs typeface="Times New Roman" panose="02020603050405020304" pitchFamily="18" charset="0"/>
              </a:rPr>
              <a:t> tâche nécessaire, quoique souvent négligée, consiste à s'assurer que nos bornes demeurent propres et conviviales pour les clients et la communauté locale.</a:t>
            </a:r>
          </a:p>
        </p:txBody>
      </p:sp>
      <p:sp>
        <p:nvSpPr>
          <p:cNvPr id="2" name="Rectangle 1">
            <a:extLst>
              <a:ext uri="{FF2B5EF4-FFF2-40B4-BE49-F238E27FC236}">
                <a16:creationId xmlns:a16="http://schemas.microsoft.com/office/drawing/2014/main" id="{48624132-33A2-7105-552D-B454F4FEB5D2}"/>
              </a:ext>
            </a:extLst>
          </p:cNvPr>
          <p:cNvSpPr/>
          <p:nvPr/>
        </p:nvSpPr>
        <p:spPr>
          <a:xfrm>
            <a:off x="9688010" y="6273478"/>
            <a:ext cx="2503990" cy="5845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2800" spc="600" dirty="0">
                <a:solidFill>
                  <a:schemeClr val="tx1"/>
                </a:solidFill>
                <a:latin typeface="Courier" pitchFamily="2" charset="0"/>
              </a:rPr>
              <a:t>EXEMPLE</a:t>
            </a:r>
          </a:p>
        </p:txBody>
      </p:sp>
    </p:spTree>
    <p:extLst>
      <p:ext uri="{BB962C8B-B14F-4D97-AF65-F5344CB8AC3E}">
        <p14:creationId xmlns:p14="http://schemas.microsoft.com/office/powerpoint/2010/main" val="42271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76"/>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623766"/>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234094"/>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7" y="3946581"/>
            <a:ext cx="3931920"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rtl="0">
              <a:lnSpc>
                <a:spcPct val="150000"/>
              </a:lnSpc>
              <a:spcBef>
                <a:spcPts val="0"/>
              </a:spcBef>
              <a:spcAft>
                <a:spcPts val="600"/>
              </a:spcAft>
              <a:buFont typeface="Arial" panose="020B0604020202020204" pitchFamily="34" charset="0"/>
              <a:buChar char="•"/>
            </a:pPr>
            <a:r>
              <a:rPr lang="fr-FR" sz="1300">
                <a:effectLst/>
                <a:latin typeface="Century Gothic" panose="020B0502020202020204" pitchFamily="34" charset="0"/>
                <a:ea typeface="Times New Roman" panose="02020603050405020304" pitchFamily="18" charset="0"/>
                <a:cs typeface="Times New Roman" panose="02020603050405020304" pitchFamily="18" charset="0"/>
              </a:rPr>
              <a:t>Texte</a:t>
            </a:r>
          </a:p>
        </p:txBody>
      </p:sp>
    </p:spTree>
    <p:extLst>
      <p:ext uri="{BB962C8B-B14F-4D97-AF65-F5344CB8AC3E}">
        <p14:creationId xmlns:p14="http://schemas.microsoft.com/office/powerpoint/2010/main" val="348334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864765913"/>
              </p:ext>
            </p:extLst>
          </p:nvPr>
        </p:nvGraphicFramePr>
        <p:xfrm>
          <a:off x="787790" y="1050352"/>
          <a:ext cx="10227213" cy="2607248"/>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607248">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12358</TotalTime>
  <Words>566</Words>
  <Application>Microsoft Office PowerPoint</Application>
  <PresentationFormat>Widescreen</PresentationFormat>
  <Paragraphs>26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Courier</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min qu</cp:lastModifiedBy>
  <cp:revision>169</cp:revision>
  <cp:lastPrinted>2024-02-20T23:48:17Z</cp:lastPrinted>
  <dcterms:created xsi:type="dcterms:W3CDTF">2021-07-07T23:54:57Z</dcterms:created>
  <dcterms:modified xsi:type="dcterms:W3CDTF">2024-11-25T04:50:16Z</dcterms:modified>
</cp:coreProperties>
</file>