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1" r:id="rId2"/>
    <p:sldId id="358" r:id="rId3"/>
    <p:sldId id="357" r:id="rId4"/>
    <p:sldId id="3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30D8A"/>
    <a:srgbClr val="0033A3"/>
    <a:srgbClr val="CCEDB4"/>
    <a:srgbClr val="AADD83"/>
    <a:srgbClr val="6EDDB1"/>
    <a:srgbClr val="B6F1D3"/>
    <a:srgbClr val="B3DD4A"/>
    <a:srgbClr val="EFE896"/>
    <a:srgbClr val="E3D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 autoAdjust="0"/>
    <p:restoredTop sz="96058"/>
  </p:normalViewPr>
  <p:slideViewPr>
    <p:cSldViewPr snapToGrid="0" snapToObjects="1">
      <p:cViewPr>
        <p:scale>
          <a:sx n="66" d="100"/>
          <a:sy n="66" d="100"/>
        </p:scale>
        <p:origin x="-156" y="9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r.smartsheet.com/try-it?trp=181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E1E8724-46A8-FA05-9754-986BB8C59AB7}"/>
              </a:ext>
            </a:extLst>
          </p:cNvPr>
          <p:cNvGrpSpPr/>
          <p:nvPr/>
        </p:nvGrpSpPr>
        <p:grpSpPr>
          <a:xfrm>
            <a:off x="-3" y="0"/>
            <a:ext cx="11111434" cy="6858000"/>
            <a:chOff x="-3" y="0"/>
            <a:chExt cx="4918842" cy="6858000"/>
          </a:xfrm>
        </p:grpSpPr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FED8D56C-972B-D25D-782B-FB7B016F5E9C}"/>
                </a:ext>
              </a:extLst>
            </p:cNvPr>
            <p:cNvSpPr/>
            <p:nvPr/>
          </p:nvSpPr>
          <p:spPr>
            <a:xfrm>
              <a:off x="-2" y="0"/>
              <a:ext cx="4918841" cy="6858000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5000"/>
              </a:scheme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Graphic 5">
              <a:extLst>
                <a:ext uri="{FF2B5EF4-FFF2-40B4-BE49-F238E27FC236}">
                  <a16:creationId xmlns:a16="http://schemas.microsoft.com/office/drawing/2014/main" id="{B6F5AB19-6A70-173B-CAD2-B21CA0426ED3}"/>
                </a:ext>
              </a:extLst>
            </p:cNvPr>
            <p:cNvSpPr/>
            <p:nvPr/>
          </p:nvSpPr>
          <p:spPr>
            <a:xfrm>
              <a:off x="-2" y="1139131"/>
              <a:ext cx="3419058" cy="4579738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109" name="Graphic 5">
              <a:extLst>
                <a:ext uri="{FF2B5EF4-FFF2-40B4-BE49-F238E27FC236}">
                  <a16:creationId xmlns:a16="http://schemas.microsoft.com/office/drawing/2014/main" id="{990E1567-74C1-DC1C-991A-AA2BF35F79E6}"/>
                </a:ext>
              </a:extLst>
            </p:cNvPr>
            <p:cNvSpPr/>
            <p:nvPr/>
          </p:nvSpPr>
          <p:spPr>
            <a:xfrm>
              <a:off x="-3" y="2291424"/>
              <a:ext cx="2629259" cy="2275153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E657F283-8CE8-B1D0-1462-4663337E2661}"/>
              </a:ext>
            </a:extLst>
          </p:cNvPr>
          <p:cNvSpPr txBox="1"/>
          <p:nvPr/>
        </p:nvSpPr>
        <p:spPr>
          <a:xfrm>
            <a:off x="249647" y="216762"/>
            <a:ext cx="7810988" cy="10464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31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IMPACT/EFFORT SELON LES PRIORITÉS </a:t>
            </a:r>
            <a:r>
              <a:rPr lang="fr-FR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MODÈLE</a:t>
            </a:r>
          </a:p>
        </p:txBody>
      </p:sp>
      <p:pic>
        <p:nvPicPr>
          <p:cNvPr id="106" name="Picture 105">
            <a:hlinkClick r:id="rId2"/>
            <a:extLst>
              <a:ext uri="{FF2B5EF4-FFF2-40B4-BE49-F238E27FC236}">
                <a16:creationId xmlns:a16="http://schemas.microsoft.com/office/drawing/2014/main" id="{31730B52-50D4-9F04-87E2-238D140C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29254" y="216932"/>
            <a:ext cx="2805423" cy="557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68F33-F07E-5CE2-F688-753ECB5FC6B3}"/>
              </a:ext>
            </a:extLst>
          </p:cNvPr>
          <p:cNvSpPr txBox="1"/>
          <p:nvPr/>
        </p:nvSpPr>
        <p:spPr>
          <a:xfrm>
            <a:off x="303179" y="2433111"/>
            <a:ext cx="3333155" cy="315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spcAft>
                <a:spcPts val="1200"/>
              </a:spcAft>
            </a:pPr>
            <a:r>
              <a:rPr lang="fr-FR" sz="1600" dirty="0">
                <a:latin typeface="Century Gothic" panose="020B0502020202020204" pitchFamily="34" charset="0"/>
              </a:rPr>
              <a:t>Utilisez ce modèle pour hiérarchiser les tâches ou projets selon leur impact potentiel et l'effort requis, favorisant ainsi une allocation des ressources et une prise de décision optimales. </a:t>
            </a:r>
          </a:p>
          <a:p>
            <a:pPr rtl="0">
              <a:lnSpc>
                <a:spcPct val="150000"/>
              </a:lnSpc>
              <a:spcAft>
                <a:spcPts val="1200"/>
              </a:spcAft>
            </a:pPr>
            <a:r>
              <a:rPr lang="fr-FR" sz="1600" dirty="0">
                <a:latin typeface="Century Gothic" panose="020B0502020202020204" pitchFamily="34" charset="0"/>
              </a:rPr>
              <a:t>Diapositive vierge à la page 3.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E37C277-D80A-41A3-E6A4-88977E5F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29254" y="216762"/>
            <a:ext cx="2805423" cy="557985"/>
          </a:xfrm>
          <a:prstGeom prst="rect">
            <a:avLst/>
          </a:prstGeom>
        </p:spPr>
      </p:pic>
      <p:pic>
        <p:nvPicPr>
          <p:cNvPr id="6" name="Picture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9CE4293E-7F1A-8299-A0B3-55889B8F4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161" y="1470406"/>
            <a:ext cx="7892637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50D103-6AEF-4ECB-CF8B-BADEFC1B3314}"/>
              </a:ext>
            </a:extLst>
          </p:cNvPr>
          <p:cNvSpPr txBox="1"/>
          <p:nvPr/>
        </p:nvSpPr>
        <p:spPr>
          <a:xfrm>
            <a:off x="209891" y="137250"/>
            <a:ext cx="1025672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2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IMPACT/EFFORT SELON LES PRIORITÉS </a:t>
            </a: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9A6DAB1B-5A8C-819F-82AF-1B36967145C1}"/>
              </a:ext>
            </a:extLst>
          </p:cNvPr>
          <p:cNvSpPr txBox="1"/>
          <p:nvPr/>
        </p:nvSpPr>
        <p:spPr>
          <a:xfrm>
            <a:off x="208724" y="853219"/>
            <a:ext cx="1527815" cy="5669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GAINS RAPIDES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Tâches à faible effort et à fort impact qui peuvent être effectuées rapidement et générer des bénéfices immédiats.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PROJETS IMPORTANTS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Initiatives à fort impact qui nécessitent des efforts et des ressources considérables et qui mènent à des avantages significatifs à long terme.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PROJETS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Tâches à impact modéré qui sont relativement faciles à mettre en œuvre et contribuent à des améliorations progressives.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DE PERTE DE TEMPS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Activités à faible impact qui consomment des ressources sans mener à des résultats significatifs.</a:t>
            </a: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120D7345-5A99-702E-37E5-76156B5DF243}"/>
              </a:ext>
            </a:extLst>
          </p:cNvPr>
          <p:cNvSpPr/>
          <p:nvPr/>
        </p:nvSpPr>
        <p:spPr>
          <a:xfrm>
            <a:off x="6527443" y="644500"/>
            <a:ext cx="624822" cy="6085840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51000">
                <a:schemeClr val="bg2">
                  <a:lumMod val="75000"/>
                </a:schemeClr>
              </a:gs>
              <a:gs pos="0">
                <a:srgbClr val="3CB3C4"/>
              </a:gs>
              <a:gs pos="100000">
                <a:srgbClr val="EE4E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64378AE6-3D12-5B19-26D3-CCD88147EBBB}"/>
              </a:ext>
            </a:extLst>
          </p:cNvPr>
          <p:cNvSpPr/>
          <p:nvPr/>
        </p:nvSpPr>
        <p:spPr>
          <a:xfrm rot="5400000">
            <a:off x="6545864" y="-1304009"/>
            <a:ext cx="624840" cy="9978322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48000">
                <a:schemeClr val="bg2">
                  <a:lumMod val="75000"/>
                </a:schemeClr>
              </a:gs>
              <a:gs pos="0">
                <a:srgbClr val="B36519"/>
              </a:gs>
              <a:gs pos="100000">
                <a:srgbClr val="7BA8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2E97B57-798C-424A-FEAE-942ECEFD9C99}"/>
              </a:ext>
            </a:extLst>
          </p:cNvPr>
          <p:cNvSpPr txBox="1"/>
          <p:nvPr/>
        </p:nvSpPr>
        <p:spPr>
          <a:xfrm>
            <a:off x="2209745" y="3540100"/>
            <a:ext cx="1462998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5D5CF24-F6A4-5B0E-CD40-C27495679118}"/>
              </a:ext>
            </a:extLst>
          </p:cNvPr>
          <p:cNvSpPr txBox="1"/>
          <p:nvPr/>
        </p:nvSpPr>
        <p:spPr>
          <a:xfrm>
            <a:off x="9676840" y="3540100"/>
            <a:ext cx="173731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URGENT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A413F54-2C37-5F99-3459-A32F0D3B4111}"/>
              </a:ext>
            </a:extLst>
          </p:cNvPr>
          <p:cNvSpPr txBox="1"/>
          <p:nvPr/>
        </p:nvSpPr>
        <p:spPr>
          <a:xfrm rot="16200000">
            <a:off x="5842269" y="5255239"/>
            <a:ext cx="197866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IMPORTANT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337B52C-BE38-7EC8-3548-77EFF3A1A9C1}"/>
              </a:ext>
            </a:extLst>
          </p:cNvPr>
          <p:cNvSpPr txBox="1"/>
          <p:nvPr/>
        </p:nvSpPr>
        <p:spPr>
          <a:xfrm rot="16200000">
            <a:off x="6019434" y="1660504"/>
            <a:ext cx="164592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4A81BF-0612-1681-3306-23FA8F49FFA1}"/>
              </a:ext>
            </a:extLst>
          </p:cNvPr>
          <p:cNvSpPr/>
          <p:nvPr/>
        </p:nvSpPr>
        <p:spPr>
          <a:xfrm>
            <a:off x="2285943" y="1050900"/>
            <a:ext cx="4308388" cy="2385486"/>
          </a:xfrm>
          <a:prstGeom prst="rect">
            <a:avLst/>
          </a:prstGeom>
          <a:solidFill>
            <a:srgbClr val="CEF1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 rapide 1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F8712EE-ACAE-2779-266E-C201B121E551}"/>
              </a:ext>
            </a:extLst>
          </p:cNvPr>
          <p:cNvSpPr txBox="1"/>
          <p:nvPr/>
        </p:nvSpPr>
        <p:spPr>
          <a:xfrm>
            <a:off x="2285942" y="3121000"/>
            <a:ext cx="4313953" cy="310515"/>
          </a:xfrm>
          <a:prstGeom prst="rect">
            <a:avLst/>
          </a:prstGeom>
          <a:solidFill>
            <a:srgbClr val="3CB3C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CEF1E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GAINS RAPIDES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7449C1-BFF0-4E7D-B852-045CEF20C5F3}"/>
              </a:ext>
            </a:extLst>
          </p:cNvPr>
          <p:cNvSpPr/>
          <p:nvPr/>
        </p:nvSpPr>
        <p:spPr>
          <a:xfrm>
            <a:off x="7106105" y="1050900"/>
            <a:ext cx="4308045" cy="2385060"/>
          </a:xfrm>
          <a:prstGeom prst="rect">
            <a:avLst/>
          </a:prstGeom>
          <a:solidFill>
            <a:srgbClr val="F5E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 important 1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B35D710F-FDE3-F5FB-C3C3-383594E29156}"/>
              </a:ext>
            </a:extLst>
          </p:cNvPr>
          <p:cNvSpPr txBox="1"/>
          <p:nvPr/>
        </p:nvSpPr>
        <p:spPr>
          <a:xfrm>
            <a:off x="7106104" y="3121000"/>
            <a:ext cx="4313953" cy="310515"/>
          </a:xfrm>
          <a:prstGeom prst="rect">
            <a:avLst/>
          </a:prstGeom>
          <a:solidFill>
            <a:srgbClr val="B3651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5E3C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PROJETS IMPORTANTS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A74DC3-0B48-B609-E767-C8390C4377D5}"/>
              </a:ext>
            </a:extLst>
          </p:cNvPr>
          <p:cNvSpPr/>
          <p:nvPr/>
        </p:nvSpPr>
        <p:spPr>
          <a:xfrm>
            <a:off x="2285944" y="3933800"/>
            <a:ext cx="4308044" cy="2385060"/>
          </a:xfrm>
          <a:prstGeom prst="rect">
            <a:avLst/>
          </a:prstGeom>
          <a:solidFill>
            <a:srgbClr val="E6E9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 projet 1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74529D69-3548-3144-A27C-117D70D36E09}"/>
              </a:ext>
            </a:extLst>
          </p:cNvPr>
          <p:cNvSpPr txBox="1"/>
          <p:nvPr/>
        </p:nvSpPr>
        <p:spPr>
          <a:xfrm>
            <a:off x="2285943" y="3933801"/>
            <a:ext cx="4308044" cy="309360"/>
          </a:xfrm>
          <a:prstGeom prst="rect">
            <a:avLst/>
          </a:prstGeom>
          <a:solidFill>
            <a:srgbClr val="7BA88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E6E9D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PROJETS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50B111-79AD-D265-2462-37F416CAF884}"/>
              </a:ext>
            </a:extLst>
          </p:cNvPr>
          <p:cNvSpPr/>
          <p:nvPr/>
        </p:nvSpPr>
        <p:spPr>
          <a:xfrm>
            <a:off x="7106104" y="3933800"/>
            <a:ext cx="4308046" cy="2385060"/>
          </a:xfrm>
          <a:prstGeom prst="rect">
            <a:avLst/>
          </a:prstGeom>
          <a:solidFill>
            <a:srgbClr val="FDE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 de perte de temps 1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492CFC43-502A-44F0-DD3E-98114BA76119}"/>
              </a:ext>
            </a:extLst>
          </p:cNvPr>
          <p:cNvSpPr txBox="1"/>
          <p:nvPr/>
        </p:nvSpPr>
        <p:spPr>
          <a:xfrm>
            <a:off x="7106108" y="3934010"/>
            <a:ext cx="4313953" cy="310896"/>
          </a:xfrm>
          <a:prstGeom prst="rect">
            <a:avLst/>
          </a:prstGeom>
          <a:solidFill>
            <a:srgbClr val="EE4E3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DEDD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DE PERTE DE TEMPS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FCA6A5-2037-FC22-8361-5E4AA1832C5F}"/>
              </a:ext>
            </a:extLst>
          </p:cNvPr>
          <p:cNvCxnSpPr/>
          <p:nvPr/>
        </p:nvCxnSpPr>
        <p:spPr>
          <a:xfrm>
            <a:off x="208724" y="853219"/>
            <a:ext cx="0" cy="566928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9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50D103-6AEF-4ECB-CF8B-BADEFC1B3314}"/>
              </a:ext>
            </a:extLst>
          </p:cNvPr>
          <p:cNvSpPr txBox="1"/>
          <p:nvPr/>
        </p:nvSpPr>
        <p:spPr>
          <a:xfrm>
            <a:off x="209891" y="137250"/>
            <a:ext cx="107919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2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IMPACT/EFFORT SELON LES PRIORITÉS - EXEMPLE </a:t>
            </a: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9A6DAB1B-5A8C-819F-82AF-1B36967145C1}"/>
              </a:ext>
            </a:extLst>
          </p:cNvPr>
          <p:cNvSpPr txBox="1"/>
          <p:nvPr/>
        </p:nvSpPr>
        <p:spPr>
          <a:xfrm>
            <a:off x="208724" y="853219"/>
            <a:ext cx="1527815" cy="5669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GAINS RAPIDES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Tâches à faible effort et à fort impact qui peuvent être effectuées rapidement et générer des bénéfices immédiats.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PROJETS IMPORTANTS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Initiatives à fort impact qui nécessitent des efforts et des ressources considérables et qui mènent à des avantages significatifs à long terme.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PROJETS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Tâches à impact modéré qui sont relativement faciles à mettre en œuvre et contribuent à des améliorations progressives.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DE PERTE DE TEMPS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Activités à faible impact qui consomment des ressources sans mener à des résultats significatifs.</a:t>
            </a: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120D7345-5A99-702E-37E5-76156B5DF243}"/>
              </a:ext>
            </a:extLst>
          </p:cNvPr>
          <p:cNvSpPr/>
          <p:nvPr/>
        </p:nvSpPr>
        <p:spPr>
          <a:xfrm>
            <a:off x="6527443" y="644500"/>
            <a:ext cx="624822" cy="6085840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51000">
                <a:schemeClr val="bg2">
                  <a:lumMod val="75000"/>
                </a:schemeClr>
              </a:gs>
              <a:gs pos="0">
                <a:srgbClr val="3CB3C4"/>
              </a:gs>
              <a:gs pos="100000">
                <a:srgbClr val="EE4E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64378AE6-3D12-5B19-26D3-CCD88147EBBB}"/>
              </a:ext>
            </a:extLst>
          </p:cNvPr>
          <p:cNvSpPr/>
          <p:nvPr/>
        </p:nvSpPr>
        <p:spPr>
          <a:xfrm rot="5400000">
            <a:off x="6545864" y="-1304009"/>
            <a:ext cx="624840" cy="9978322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48000">
                <a:schemeClr val="bg2">
                  <a:lumMod val="75000"/>
                </a:schemeClr>
              </a:gs>
              <a:gs pos="0">
                <a:srgbClr val="B36519"/>
              </a:gs>
              <a:gs pos="100000">
                <a:srgbClr val="7BA8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2E97B57-798C-424A-FEAE-942ECEFD9C99}"/>
              </a:ext>
            </a:extLst>
          </p:cNvPr>
          <p:cNvSpPr txBox="1"/>
          <p:nvPr/>
        </p:nvSpPr>
        <p:spPr>
          <a:xfrm>
            <a:off x="2209745" y="3540100"/>
            <a:ext cx="1462998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5D5CF24-F6A4-5B0E-CD40-C27495679118}"/>
              </a:ext>
            </a:extLst>
          </p:cNvPr>
          <p:cNvSpPr txBox="1"/>
          <p:nvPr/>
        </p:nvSpPr>
        <p:spPr>
          <a:xfrm>
            <a:off x="9676840" y="3540100"/>
            <a:ext cx="173731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URGENT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A413F54-2C37-5F99-3459-A32F0D3B4111}"/>
              </a:ext>
            </a:extLst>
          </p:cNvPr>
          <p:cNvSpPr txBox="1"/>
          <p:nvPr/>
        </p:nvSpPr>
        <p:spPr>
          <a:xfrm rot="16200000">
            <a:off x="5842269" y="5255239"/>
            <a:ext cx="197866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IMPORTANT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337B52C-BE38-7EC8-3548-77EFF3A1A9C1}"/>
              </a:ext>
            </a:extLst>
          </p:cNvPr>
          <p:cNvSpPr txBox="1"/>
          <p:nvPr/>
        </p:nvSpPr>
        <p:spPr>
          <a:xfrm rot="16200000">
            <a:off x="6019434" y="1660504"/>
            <a:ext cx="164592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4A81BF-0612-1681-3306-23FA8F49FFA1}"/>
              </a:ext>
            </a:extLst>
          </p:cNvPr>
          <p:cNvSpPr/>
          <p:nvPr/>
        </p:nvSpPr>
        <p:spPr>
          <a:xfrm>
            <a:off x="2285943" y="1050900"/>
            <a:ext cx="4308388" cy="2385486"/>
          </a:xfrm>
          <a:prstGeom prst="rect">
            <a:avLst/>
          </a:prstGeom>
          <a:solidFill>
            <a:srgbClr val="CEF1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Mettre en place un programme de recommandation client.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Optimiser les campagnes publicitaires existantes sur les réseaux sociaux.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Réaliser des audits du rendement énergétique des bornes de recharge.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F8712EE-ACAE-2779-266E-C201B121E551}"/>
              </a:ext>
            </a:extLst>
          </p:cNvPr>
          <p:cNvSpPr txBox="1"/>
          <p:nvPr/>
        </p:nvSpPr>
        <p:spPr>
          <a:xfrm>
            <a:off x="2285942" y="3121000"/>
            <a:ext cx="4313953" cy="310515"/>
          </a:xfrm>
          <a:prstGeom prst="rect">
            <a:avLst/>
          </a:prstGeom>
          <a:solidFill>
            <a:srgbClr val="3CB3C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CEF1E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GAINS RAPIDES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7449C1-BFF0-4E7D-B852-045CEF20C5F3}"/>
              </a:ext>
            </a:extLst>
          </p:cNvPr>
          <p:cNvSpPr/>
          <p:nvPr/>
        </p:nvSpPr>
        <p:spPr>
          <a:xfrm>
            <a:off x="7106105" y="1050900"/>
            <a:ext cx="4308045" cy="2385060"/>
          </a:xfrm>
          <a:prstGeom prst="rect">
            <a:avLst/>
          </a:prstGeom>
          <a:solidFill>
            <a:srgbClr val="F5E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Développer le réseau de recharge de façon à couvrir les principaux axes routiers et principales villes.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Développer un logiciel exclusif de gestion de la flotte de véhicules électriques.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Établir des partenariats stratégiques avec des constructeurs automobiles pour créer des coentreprises.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B35D710F-FDE3-F5FB-C3C3-383594E29156}"/>
              </a:ext>
            </a:extLst>
          </p:cNvPr>
          <p:cNvSpPr txBox="1"/>
          <p:nvPr/>
        </p:nvSpPr>
        <p:spPr>
          <a:xfrm>
            <a:off x="7106104" y="3121000"/>
            <a:ext cx="4313953" cy="310515"/>
          </a:xfrm>
          <a:prstGeom prst="rect">
            <a:avLst/>
          </a:prstGeom>
          <a:solidFill>
            <a:srgbClr val="B3651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5E3C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PROJETS IMPORTANTS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A74DC3-0B48-B609-E767-C8390C4377D5}"/>
              </a:ext>
            </a:extLst>
          </p:cNvPr>
          <p:cNvSpPr/>
          <p:nvPr/>
        </p:nvSpPr>
        <p:spPr>
          <a:xfrm>
            <a:off x="2285944" y="3933800"/>
            <a:ext cx="4308044" cy="2385060"/>
          </a:xfrm>
          <a:prstGeom prst="rect">
            <a:avLst/>
          </a:prstGeom>
          <a:solidFill>
            <a:srgbClr val="E6E9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Mettre régulièrement à jour le contenu du blog avec des actualités et conseils du secteur.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Améliorer les services d'assistance à la clientèle pour accélérer les délais de résolution des problèmes.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Réaliser des enquêtes auprès des clients pour identifier les points à améliorer.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74529D69-3548-3144-A27C-117D70D36E09}"/>
              </a:ext>
            </a:extLst>
          </p:cNvPr>
          <p:cNvSpPr txBox="1"/>
          <p:nvPr/>
        </p:nvSpPr>
        <p:spPr>
          <a:xfrm>
            <a:off x="2285943" y="3933801"/>
            <a:ext cx="4308044" cy="309360"/>
          </a:xfrm>
          <a:prstGeom prst="rect">
            <a:avLst/>
          </a:prstGeom>
          <a:solidFill>
            <a:srgbClr val="7BA88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E6E9D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PROJETS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50B111-79AD-D265-2462-37F416CAF884}"/>
              </a:ext>
            </a:extLst>
          </p:cNvPr>
          <p:cNvSpPr/>
          <p:nvPr/>
        </p:nvSpPr>
        <p:spPr>
          <a:xfrm>
            <a:off x="7106104" y="3933800"/>
            <a:ext cx="4308046" cy="2385060"/>
          </a:xfrm>
          <a:prstGeom prst="rect">
            <a:avLst/>
          </a:prstGeom>
          <a:solidFill>
            <a:srgbClr val="FDE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Investir des ressources considérables pour repenser le logo de l'entreprise.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Engager des actions juridiques inutiles pour régler des désaccords contractuels mineurs.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Consacrer trop de ressources à l'entretien de bornes de recharge vieillissantes et peu utilisées.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492CFC43-502A-44F0-DD3E-98114BA76119}"/>
              </a:ext>
            </a:extLst>
          </p:cNvPr>
          <p:cNvSpPr txBox="1"/>
          <p:nvPr/>
        </p:nvSpPr>
        <p:spPr>
          <a:xfrm>
            <a:off x="7106108" y="3934010"/>
            <a:ext cx="4313953" cy="310896"/>
          </a:xfrm>
          <a:prstGeom prst="rect">
            <a:avLst/>
          </a:prstGeom>
          <a:solidFill>
            <a:srgbClr val="EE4E3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DEDD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DE PERTE DE TEMPS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FCA6A5-2037-FC22-8361-5E4AA1832C5F}"/>
              </a:ext>
            </a:extLst>
          </p:cNvPr>
          <p:cNvCxnSpPr/>
          <p:nvPr/>
        </p:nvCxnSpPr>
        <p:spPr>
          <a:xfrm>
            <a:off x="208724" y="853219"/>
            <a:ext cx="0" cy="566928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4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l'information à jour et exacte, nous ne faisons aucune déclaration, ni n'offrons aucune garantie, de quelque nature que ce soit, expresse ou implicite, quant à l'exhaustivité, l'exactitude,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62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7382</TotalTime>
  <Words>563</Words>
  <Application>Microsoft Office PowerPoint</Application>
  <PresentationFormat>Widescreen</PresentationFormat>
  <Paragraphs>63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Chris Green</cp:lastModifiedBy>
  <cp:revision>103</cp:revision>
  <cp:lastPrinted>2020-08-31T22:23:58Z</cp:lastPrinted>
  <dcterms:created xsi:type="dcterms:W3CDTF">2021-07-07T23:54:57Z</dcterms:created>
  <dcterms:modified xsi:type="dcterms:W3CDTF">2024-10-29T07:36:17Z</dcterms:modified>
</cp:coreProperties>
</file>