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8"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EF2"/>
    <a:srgbClr val="2E75B6"/>
    <a:srgbClr val="030D8A"/>
    <a:srgbClr val="0033A3"/>
    <a:srgbClr val="CCEDB4"/>
    <a:srgbClr val="AADD83"/>
    <a:srgbClr val="6EDDB1"/>
    <a:srgbClr val="B6F1D3"/>
    <a:srgbClr val="B3DD4A"/>
    <a:srgbClr val="EFE8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0" autoAdjust="0"/>
    <p:restoredTop sz="96058"/>
  </p:normalViewPr>
  <p:slideViewPr>
    <p:cSldViewPr snapToGrid="0" snapToObjects="1">
      <p:cViewPr varScale="1">
        <p:scale>
          <a:sx n="59" d="100"/>
          <a:sy n="59" d="100"/>
        </p:scale>
        <p:origin x="84" y="115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r.smartsheet.com/try-it?trp=18137"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3E1E8724-46A8-FA05-9754-986BB8C59AB7}"/>
              </a:ext>
            </a:extLst>
          </p:cNvPr>
          <p:cNvGrpSpPr/>
          <p:nvPr/>
        </p:nvGrpSpPr>
        <p:grpSpPr>
          <a:xfrm>
            <a:off x="-3" y="0"/>
            <a:ext cx="11111434" cy="6858000"/>
            <a:chOff x="-3" y="0"/>
            <a:chExt cx="4918842" cy="6858000"/>
          </a:xfrm>
        </p:grpSpPr>
        <p:sp>
          <p:nvSpPr>
            <p:cNvPr id="7" name="Graphic 5">
              <a:extLst>
                <a:ext uri="{FF2B5EF4-FFF2-40B4-BE49-F238E27FC236}">
                  <a16:creationId xmlns:a16="http://schemas.microsoft.com/office/drawing/2014/main" id="{FED8D56C-972B-D25D-782B-FB7B016F5E9C}"/>
                </a:ext>
              </a:extLst>
            </p:cNvPr>
            <p:cNvSpPr/>
            <p:nvPr/>
          </p:nvSpPr>
          <p:spPr>
            <a:xfrm>
              <a:off x="-2" y="0"/>
              <a:ext cx="4918841" cy="685800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tx2">
                <a:lumMod val="40000"/>
                <a:lumOff val="60000"/>
                <a:alpha val="25000"/>
              </a:schemeClr>
            </a:solidFill>
            <a:ln w="8653" cap="flat">
              <a:noFill/>
              <a:prstDash val="solid"/>
              <a:miter/>
            </a:ln>
          </p:spPr>
          <p:txBody>
            <a:bodyPr rtlCol="0" anchor="ctr"/>
            <a:lstStyle/>
            <a:p>
              <a:endParaRPr lang="en-US" dirty="0"/>
            </a:p>
          </p:txBody>
        </p:sp>
        <p:sp>
          <p:nvSpPr>
            <p:cNvPr id="107" name="Graphic 5">
              <a:extLst>
                <a:ext uri="{FF2B5EF4-FFF2-40B4-BE49-F238E27FC236}">
                  <a16:creationId xmlns:a16="http://schemas.microsoft.com/office/drawing/2014/main" id="{B6F5AB19-6A70-173B-CAD2-B21CA0426ED3}"/>
                </a:ext>
              </a:extLst>
            </p:cNvPr>
            <p:cNvSpPr/>
            <p:nvPr/>
          </p:nvSpPr>
          <p:spPr>
            <a:xfrm>
              <a:off x="-2" y="1139131"/>
              <a:ext cx="3419058" cy="4579738"/>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p:spPr>
          <p:txBody>
            <a:bodyPr rtlCol="0" anchor="ctr"/>
            <a:lstStyle/>
            <a:p>
              <a:endParaRPr lang="en-US" b="1" dirty="0"/>
            </a:p>
          </p:txBody>
        </p:sp>
        <p:sp>
          <p:nvSpPr>
            <p:cNvPr id="109" name="Graphic 5">
              <a:extLst>
                <a:ext uri="{FF2B5EF4-FFF2-40B4-BE49-F238E27FC236}">
                  <a16:creationId xmlns:a16="http://schemas.microsoft.com/office/drawing/2014/main" id="{990E1567-74C1-DC1C-991A-AA2BF35F79E6}"/>
                </a:ext>
              </a:extLst>
            </p:cNvPr>
            <p:cNvSpPr/>
            <p:nvPr/>
          </p:nvSpPr>
          <p:spPr>
            <a:xfrm>
              <a:off x="-3" y="2291424"/>
              <a:ext cx="2629259" cy="2275153"/>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solidFill>
            <a:ln w="8653" cap="flat">
              <a:noFill/>
              <a:prstDash val="solid"/>
              <a:miter/>
            </a:ln>
          </p:spPr>
          <p:txBody>
            <a:bodyPr rtlCol="0" anchor="ctr"/>
            <a:lstStyle/>
            <a:p>
              <a:endParaRPr lang="en-US" b="1" dirty="0"/>
            </a:p>
          </p:txBody>
        </p:sp>
      </p:grpSp>
      <p:sp>
        <p:nvSpPr>
          <p:cNvPr id="105" name="TextBox 104">
            <a:extLst>
              <a:ext uri="{FF2B5EF4-FFF2-40B4-BE49-F238E27FC236}">
                <a16:creationId xmlns:a16="http://schemas.microsoft.com/office/drawing/2014/main" id="{E657F283-8CE8-B1D0-1462-4663337E2661}"/>
              </a:ext>
            </a:extLst>
          </p:cNvPr>
          <p:cNvSpPr txBox="1"/>
          <p:nvPr/>
        </p:nvSpPr>
        <p:spPr>
          <a:xfrm>
            <a:off x="249646" y="216762"/>
            <a:ext cx="6350659" cy="1015663"/>
          </a:xfrm>
          <a:prstGeom prst="rect">
            <a:avLst/>
          </a:prstGeom>
          <a:noFill/>
          <a:effectLst/>
        </p:spPr>
        <p:txBody>
          <a:bodyPr wrap="square" rtlCol="0">
            <a:spAutoFit/>
          </a:bodyPr>
          <a:lstStyle/>
          <a:p>
            <a:pPr rtl="0"/>
            <a:r>
              <a:rPr lang="fr-FR" sz="3000" b="1" i="0" u="none" strike="noStrike" dirty="0">
                <a:solidFill>
                  <a:schemeClr val="tx1">
                    <a:lumMod val="65000"/>
                    <a:lumOff val="35000"/>
                  </a:schemeClr>
                </a:solidFill>
                <a:effectLst/>
                <a:latin typeface="Century Gothic" panose="020B0502020202020204" pitchFamily="34" charset="0"/>
              </a:rPr>
              <a:t>MATRICE SIMPLE IMPACT/EFFORT - MODÈLE </a:t>
            </a:r>
          </a:p>
        </p:txBody>
      </p:sp>
      <p:pic>
        <p:nvPicPr>
          <p:cNvPr id="106" name="Picture 105">
            <a:hlinkClick r:id="rId2"/>
            <a:extLst>
              <a:ext uri="{FF2B5EF4-FFF2-40B4-BE49-F238E27FC236}">
                <a16:creationId xmlns:a16="http://schemas.microsoft.com/office/drawing/2014/main" id="{31730B52-50D4-9F04-87E2-238D140C1A9B}"/>
              </a:ext>
            </a:extLst>
          </p:cNvPr>
          <p:cNvPicPr>
            <a:picLocks noChangeAspect="1"/>
          </p:cNvPicPr>
          <p:nvPr/>
        </p:nvPicPr>
        <p:blipFill>
          <a:blip r:embed="rId3"/>
          <a:srcRect/>
          <a:stretch/>
        </p:blipFill>
        <p:spPr>
          <a:xfrm>
            <a:off x="8931309" y="216932"/>
            <a:ext cx="2805423" cy="557985"/>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03179" y="1425386"/>
            <a:ext cx="3871255" cy="4489242"/>
          </a:xfrm>
          <a:prstGeom prst="rect">
            <a:avLst/>
          </a:prstGeom>
          <a:noFill/>
        </p:spPr>
        <p:txBody>
          <a:bodyPr wrap="square" rtlCol="0">
            <a:spAutoFit/>
          </a:bodyPr>
          <a:lstStyle/>
          <a:p>
            <a:pPr algn="l" rtl="0">
              <a:lnSpc>
                <a:spcPct val="150000"/>
              </a:lnSpc>
              <a:spcBef>
                <a:spcPts val="0"/>
              </a:spcBef>
              <a:spcAft>
                <a:spcPts val="0"/>
              </a:spcAft>
            </a:pPr>
            <a:r>
              <a:rPr lang="fr-FR" sz="1200" b="1" i="0" u="none" strike="noStrike" dirty="0">
                <a:solidFill>
                  <a:srgbClr val="000000"/>
                </a:solidFill>
                <a:effectLst/>
                <a:latin typeface="Century Gothic" panose="020B0502020202020204" pitchFamily="34" charset="0"/>
              </a:rPr>
              <a:t>Quand utiliser ce modèle : </a:t>
            </a:r>
            <a:r>
              <a:rPr lang="fr-FR" sz="1200" b="0" i="0" u="none" strike="noStrike" dirty="0">
                <a:solidFill>
                  <a:srgbClr val="000000"/>
                </a:solidFill>
                <a:effectLst/>
                <a:latin typeface="Century Gothic" panose="020B0502020202020204" pitchFamily="34" charset="0"/>
              </a:rPr>
              <a:t>ce modèle simple, avec ou sans exemple de texte, est idéal pour les projets à petite échelle dans le cadre desquels les chefs d'équipe et les chefs de projet doivent évaluer les tâches et prendre des décisions efficacement. Il compare l'impact de chaque tâche par rapport à l'effort requis, sans se perdre dans des détails complexes. </a:t>
            </a:r>
          </a:p>
          <a:p>
            <a:pPr algn="l" rtl="0">
              <a:lnSpc>
                <a:spcPct val="150000"/>
              </a:lnSpc>
              <a:spcBef>
                <a:spcPts val="0"/>
              </a:spcBef>
              <a:spcAft>
                <a:spcPts val="0"/>
              </a:spcAft>
            </a:pPr>
            <a:endParaRPr lang="en-US" sz="1200" b="0" i="0" u="none" strike="noStrike" dirty="0">
              <a:solidFill>
                <a:srgbClr val="000000"/>
              </a:solidFill>
              <a:effectLst/>
              <a:latin typeface="Century Gothic" panose="020B0502020202020204" pitchFamily="34" charset="0"/>
            </a:endParaRPr>
          </a:p>
          <a:p>
            <a:pPr rtl="0">
              <a:lnSpc>
                <a:spcPct val="150000"/>
              </a:lnSpc>
            </a:pPr>
            <a:r>
              <a:rPr lang="fr-FR" sz="1200" b="1" i="0" u="none" strike="noStrike" dirty="0">
                <a:solidFill>
                  <a:srgbClr val="000000"/>
                </a:solidFill>
                <a:effectLst/>
                <a:latin typeface="Century Gothic" panose="020B0502020202020204" pitchFamily="34" charset="0"/>
              </a:rPr>
              <a:t>Caractéristiques notables du modèle : </a:t>
            </a:r>
            <a:r>
              <a:rPr lang="fr-FR" sz="1200" b="0" i="0" u="none" strike="noStrike" dirty="0">
                <a:solidFill>
                  <a:srgbClr val="000000"/>
                </a:solidFill>
                <a:effectLst/>
                <a:latin typeface="Century Gothic" panose="020B0502020202020204" pitchFamily="34" charset="0"/>
              </a:rPr>
              <a:t>le modèle se distingue par sa mise en page conviviale qui répartit les tâches en quadrants en fonction de leur impact et de l'effort qu'elles exigent. Le système de notation intuitif simplifie le processus d'évaluation et offre une visualisation claire des tâches à privilégier pour maximiser les résultats.</a:t>
            </a:r>
          </a:p>
        </p:txBody>
      </p:sp>
      <p:pic>
        <p:nvPicPr>
          <p:cNvPr id="4" name="Picture 3">
            <a:extLst>
              <a:ext uri="{FF2B5EF4-FFF2-40B4-BE49-F238E27FC236}">
                <a16:creationId xmlns:a16="http://schemas.microsoft.com/office/drawing/2014/main" id="{23367A29-3C3D-CA81-EFC5-761A357DF51F}"/>
              </a:ext>
            </a:extLst>
          </p:cNvPr>
          <p:cNvPicPr>
            <a:picLocks noChangeAspect="1"/>
          </p:cNvPicPr>
          <p:nvPr/>
        </p:nvPicPr>
        <p:blipFill>
          <a:blip r:embed="rId4"/>
          <a:srcRect t="1293" b="1293"/>
          <a:stretch/>
        </p:blipFill>
        <p:spPr>
          <a:xfrm>
            <a:off x="4270789" y="1949450"/>
            <a:ext cx="7923407" cy="3996000"/>
          </a:xfrm>
          <a:prstGeom prst="rect">
            <a:avLst/>
          </a:prstGeom>
          <a:effectLst>
            <a:outerShdw blurRad="50800" dist="38100" dir="2700000" algn="tl" rotWithShape="0">
              <a:srgbClr val="EBEEF2"/>
            </a:outerShdw>
          </a:effectLst>
        </p:spPr>
      </p:pic>
      <p:pic>
        <p:nvPicPr>
          <p:cNvPr id="3" name="Picture 2">
            <a:hlinkClick r:id="rId2"/>
            <a:extLst>
              <a:ext uri="{FF2B5EF4-FFF2-40B4-BE49-F238E27FC236}">
                <a16:creationId xmlns:a16="http://schemas.microsoft.com/office/drawing/2014/main" id="{F02B254B-AB8D-F6AB-43CC-1DE4B667C730}"/>
              </a:ext>
            </a:extLst>
          </p:cNvPr>
          <p:cNvPicPr>
            <a:picLocks noChangeAspect="1"/>
          </p:cNvPicPr>
          <p:nvPr/>
        </p:nvPicPr>
        <p:blipFill>
          <a:blip r:embed="rId3"/>
          <a:srcRect/>
          <a:stretch/>
        </p:blipFill>
        <p:spPr>
          <a:xfrm>
            <a:off x="8931309" y="216762"/>
            <a:ext cx="2805423" cy="557985"/>
          </a:xfrm>
          <a:prstGeom prst="rect">
            <a:avLst/>
          </a:prstGeom>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50D103-6AEF-4ECB-CF8B-BADEFC1B3314}"/>
              </a:ext>
            </a:extLst>
          </p:cNvPr>
          <p:cNvSpPr txBox="1"/>
          <p:nvPr/>
        </p:nvSpPr>
        <p:spPr>
          <a:xfrm>
            <a:off x="249647" y="137250"/>
            <a:ext cx="5846353" cy="523220"/>
          </a:xfrm>
          <a:prstGeom prst="rect">
            <a:avLst/>
          </a:prstGeom>
          <a:noFill/>
          <a:effectLst/>
        </p:spPr>
        <p:txBody>
          <a:bodyPr wrap="square" rtlCol="0">
            <a:spAutoFit/>
          </a:bodyPr>
          <a:lstStyle/>
          <a:p>
            <a:pPr rtl="0"/>
            <a:r>
              <a:rPr lang="fr-FR" sz="2800" i="0" u="none" strike="noStrike" dirty="0">
                <a:solidFill>
                  <a:schemeClr val="tx1">
                    <a:lumMod val="65000"/>
                    <a:lumOff val="35000"/>
                  </a:schemeClr>
                </a:solidFill>
                <a:effectLst/>
                <a:latin typeface="Century Gothic" panose="020B0502020202020204" pitchFamily="34" charset="0"/>
              </a:rPr>
              <a:t>MATRICE IMPACT/EFFORT  </a:t>
            </a:r>
          </a:p>
        </p:txBody>
      </p:sp>
      <p:sp>
        <p:nvSpPr>
          <p:cNvPr id="4" name="Rectangle 3">
            <a:extLst>
              <a:ext uri="{FF2B5EF4-FFF2-40B4-BE49-F238E27FC236}">
                <a16:creationId xmlns:a16="http://schemas.microsoft.com/office/drawing/2014/main" id="{0A5B765C-42F6-7239-5E83-1C7B934302D1}"/>
              </a:ext>
            </a:extLst>
          </p:cNvPr>
          <p:cNvSpPr/>
          <p:nvPr/>
        </p:nvSpPr>
        <p:spPr>
          <a:xfrm>
            <a:off x="6386122" y="1055591"/>
            <a:ext cx="5222783" cy="2376722"/>
          </a:xfrm>
          <a:prstGeom prst="rect">
            <a:avLst/>
          </a:prstGeom>
          <a:gradFill>
            <a:gsLst>
              <a:gs pos="0">
                <a:srgbClr val="F6F5F5"/>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182880" rIns="91440" bIns="2743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fr-F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5" name="Rectangle 4">
            <a:extLst>
              <a:ext uri="{FF2B5EF4-FFF2-40B4-BE49-F238E27FC236}">
                <a16:creationId xmlns:a16="http://schemas.microsoft.com/office/drawing/2014/main" id="{C60340D2-4D60-E178-7E5B-4EBA99415171}"/>
              </a:ext>
            </a:extLst>
          </p:cNvPr>
          <p:cNvSpPr/>
          <p:nvPr/>
        </p:nvSpPr>
        <p:spPr>
          <a:xfrm>
            <a:off x="672892" y="3924419"/>
            <a:ext cx="5222783" cy="2376722"/>
          </a:xfrm>
          <a:prstGeom prst="rect">
            <a:avLst/>
          </a:prstGeom>
          <a:gradFill>
            <a:gsLst>
              <a:gs pos="100000">
                <a:srgbClr val="F6F5F5"/>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457200" rIns="91440" bIns="457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fr-F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6" name="Rectangle 5">
            <a:extLst>
              <a:ext uri="{FF2B5EF4-FFF2-40B4-BE49-F238E27FC236}">
                <a16:creationId xmlns:a16="http://schemas.microsoft.com/office/drawing/2014/main" id="{0BABD529-AC37-7F0D-1069-914BE0DDB01A}"/>
              </a:ext>
            </a:extLst>
          </p:cNvPr>
          <p:cNvSpPr/>
          <p:nvPr/>
        </p:nvSpPr>
        <p:spPr>
          <a:xfrm>
            <a:off x="6386122" y="3924419"/>
            <a:ext cx="5222783" cy="2376722"/>
          </a:xfrm>
          <a:prstGeom prst="rect">
            <a:avLst/>
          </a:prstGeom>
          <a:gradFill>
            <a:gsLst>
              <a:gs pos="0">
                <a:srgbClr val="F6F5F5"/>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457200" rIns="91440" bIns="457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fr-F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7" name="Rectangle 6">
            <a:extLst>
              <a:ext uri="{FF2B5EF4-FFF2-40B4-BE49-F238E27FC236}">
                <a16:creationId xmlns:a16="http://schemas.microsoft.com/office/drawing/2014/main" id="{50862369-03DA-C246-70A0-68C3D5E03631}"/>
              </a:ext>
            </a:extLst>
          </p:cNvPr>
          <p:cNvSpPr/>
          <p:nvPr/>
        </p:nvSpPr>
        <p:spPr>
          <a:xfrm>
            <a:off x="657694" y="1044846"/>
            <a:ext cx="5222783" cy="2376722"/>
          </a:xfrm>
          <a:prstGeom prst="rect">
            <a:avLst/>
          </a:prstGeom>
          <a:gradFill>
            <a:gsLst>
              <a:gs pos="100000">
                <a:srgbClr val="F6F5F5"/>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182880" rIns="91440" bIns="2743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fr-F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8" name="Text Box 3">
            <a:extLst>
              <a:ext uri="{FF2B5EF4-FFF2-40B4-BE49-F238E27FC236}">
                <a16:creationId xmlns:a16="http://schemas.microsoft.com/office/drawing/2014/main" id="{FD3DCE6B-8315-BF34-4EC5-564C0C9FD52C}"/>
              </a:ext>
            </a:extLst>
          </p:cNvPr>
          <p:cNvSpPr txBox="1"/>
          <p:nvPr/>
        </p:nvSpPr>
        <p:spPr>
          <a:xfrm>
            <a:off x="657694" y="3107823"/>
            <a:ext cx="5222783" cy="322555"/>
          </a:xfrm>
          <a:prstGeom prst="rect">
            <a:avLst/>
          </a:prstGeom>
          <a:solidFill>
            <a:srgbClr val="76723E"/>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GAINS RAPIDES/FACILES</a:t>
            </a:r>
          </a:p>
        </p:txBody>
      </p:sp>
      <p:sp>
        <p:nvSpPr>
          <p:cNvPr id="9" name="Text Box 3">
            <a:extLst>
              <a:ext uri="{FF2B5EF4-FFF2-40B4-BE49-F238E27FC236}">
                <a16:creationId xmlns:a16="http://schemas.microsoft.com/office/drawing/2014/main" id="{91C2E759-40E8-FFBB-D5B5-9CEF758A10C0}"/>
              </a:ext>
            </a:extLst>
          </p:cNvPr>
          <p:cNvSpPr txBox="1"/>
          <p:nvPr/>
        </p:nvSpPr>
        <p:spPr>
          <a:xfrm>
            <a:off x="6386122" y="3107823"/>
            <a:ext cx="5222783" cy="322437"/>
          </a:xfrm>
          <a:prstGeom prst="rect">
            <a:avLst/>
          </a:prstGeom>
          <a:solidFill>
            <a:srgbClr val="003C95"/>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PROJETS IMPORTANTS</a:t>
            </a:r>
          </a:p>
        </p:txBody>
      </p:sp>
      <p:sp>
        <p:nvSpPr>
          <p:cNvPr id="21" name="Text Box 3">
            <a:extLst>
              <a:ext uri="{FF2B5EF4-FFF2-40B4-BE49-F238E27FC236}">
                <a16:creationId xmlns:a16="http://schemas.microsoft.com/office/drawing/2014/main" id="{E4D51951-5B24-CB44-676F-BC2A4536A382}"/>
              </a:ext>
            </a:extLst>
          </p:cNvPr>
          <p:cNvSpPr txBox="1"/>
          <p:nvPr/>
        </p:nvSpPr>
        <p:spPr>
          <a:xfrm>
            <a:off x="657694" y="3924419"/>
            <a:ext cx="5221949" cy="322555"/>
          </a:xfrm>
          <a:prstGeom prst="rect">
            <a:avLst/>
          </a:prstGeom>
          <a:solidFill>
            <a:srgbClr val="25ACAD"/>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TÂCHES COMPLÉMENTAIRES</a:t>
            </a:r>
          </a:p>
        </p:txBody>
      </p:sp>
      <p:sp>
        <p:nvSpPr>
          <p:cNvPr id="22" name="Text Box 3">
            <a:extLst>
              <a:ext uri="{FF2B5EF4-FFF2-40B4-BE49-F238E27FC236}">
                <a16:creationId xmlns:a16="http://schemas.microsoft.com/office/drawing/2014/main" id="{C80A1FE8-BB26-A6CE-7A52-C0919C1B9236}"/>
              </a:ext>
            </a:extLst>
          </p:cNvPr>
          <p:cNvSpPr txBox="1"/>
          <p:nvPr/>
        </p:nvSpPr>
        <p:spPr>
          <a:xfrm>
            <a:off x="6386122" y="3924419"/>
            <a:ext cx="5222783" cy="322555"/>
          </a:xfrm>
          <a:prstGeom prst="rect">
            <a:avLst/>
          </a:prstGeom>
          <a:solidFill>
            <a:srgbClr val="EE4E34"/>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TÂCHES INGRATES/GOUFFRES FINANCIERS</a:t>
            </a:r>
          </a:p>
        </p:txBody>
      </p:sp>
      <p:sp>
        <p:nvSpPr>
          <p:cNvPr id="28" name="Text Box 3">
            <a:extLst>
              <a:ext uri="{FF2B5EF4-FFF2-40B4-BE49-F238E27FC236}">
                <a16:creationId xmlns:a16="http://schemas.microsoft.com/office/drawing/2014/main" id="{0089CAAA-5167-40AA-55C9-A450092E0F26}"/>
              </a:ext>
            </a:extLst>
          </p:cNvPr>
          <p:cNvSpPr txBox="1"/>
          <p:nvPr/>
        </p:nvSpPr>
        <p:spPr>
          <a:xfrm>
            <a:off x="672892" y="6256013"/>
            <a:ext cx="5221949" cy="42441"/>
          </a:xfrm>
          <a:prstGeom prst="rect">
            <a:avLst/>
          </a:prstGeom>
          <a:gradFill>
            <a:gsLst>
              <a:gs pos="100000">
                <a:schemeClr val="bg2"/>
              </a:gs>
              <a:gs pos="0">
                <a:srgbClr val="25ACAD"/>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29" name="Text Box 3">
            <a:extLst>
              <a:ext uri="{FF2B5EF4-FFF2-40B4-BE49-F238E27FC236}">
                <a16:creationId xmlns:a16="http://schemas.microsoft.com/office/drawing/2014/main" id="{1A378D8B-AF68-F429-C1D8-95B063B5CEA4}"/>
              </a:ext>
            </a:extLst>
          </p:cNvPr>
          <p:cNvSpPr txBox="1"/>
          <p:nvPr/>
        </p:nvSpPr>
        <p:spPr>
          <a:xfrm>
            <a:off x="6386122" y="6256013"/>
            <a:ext cx="5222783" cy="42441"/>
          </a:xfrm>
          <a:prstGeom prst="rect">
            <a:avLst/>
          </a:prstGeom>
          <a:gradFill>
            <a:gsLst>
              <a:gs pos="0">
                <a:schemeClr val="bg2"/>
              </a:gs>
              <a:gs pos="100000">
                <a:srgbClr val="ED4F35"/>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0" name="Text Box 3">
            <a:extLst>
              <a:ext uri="{FF2B5EF4-FFF2-40B4-BE49-F238E27FC236}">
                <a16:creationId xmlns:a16="http://schemas.microsoft.com/office/drawing/2014/main" id="{1B2A230E-DE3F-D0CD-31E7-0FC9F383F7ED}"/>
              </a:ext>
            </a:extLst>
          </p:cNvPr>
          <p:cNvSpPr txBox="1"/>
          <p:nvPr/>
        </p:nvSpPr>
        <p:spPr>
          <a:xfrm>
            <a:off x="657694" y="1044846"/>
            <a:ext cx="5221949" cy="42441"/>
          </a:xfrm>
          <a:prstGeom prst="rect">
            <a:avLst/>
          </a:prstGeom>
          <a:gradFill>
            <a:gsLst>
              <a:gs pos="100000">
                <a:schemeClr val="bg2"/>
              </a:gs>
              <a:gs pos="0">
                <a:srgbClr val="76723E"/>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1" name="Text Box 3">
            <a:extLst>
              <a:ext uri="{FF2B5EF4-FFF2-40B4-BE49-F238E27FC236}">
                <a16:creationId xmlns:a16="http://schemas.microsoft.com/office/drawing/2014/main" id="{BF8DA632-1411-35BD-D841-8DF4E0E2474C}"/>
              </a:ext>
            </a:extLst>
          </p:cNvPr>
          <p:cNvSpPr txBox="1"/>
          <p:nvPr/>
        </p:nvSpPr>
        <p:spPr>
          <a:xfrm>
            <a:off x="6386122" y="1044846"/>
            <a:ext cx="5222783" cy="42441"/>
          </a:xfrm>
          <a:prstGeom prst="rect">
            <a:avLst/>
          </a:prstGeom>
          <a:gradFill>
            <a:gsLst>
              <a:gs pos="0">
                <a:schemeClr val="bg2"/>
              </a:gs>
              <a:gs pos="100000">
                <a:srgbClr val="003C95"/>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3" name="Up-Down Arrow 32">
            <a:extLst>
              <a:ext uri="{FF2B5EF4-FFF2-40B4-BE49-F238E27FC236}">
                <a16:creationId xmlns:a16="http://schemas.microsoft.com/office/drawing/2014/main" id="{57AE501C-322C-5FD2-CA39-A0B2D26E0B98}"/>
              </a:ext>
            </a:extLst>
          </p:cNvPr>
          <p:cNvSpPr/>
          <p:nvPr/>
        </p:nvSpPr>
        <p:spPr>
          <a:xfrm rot="5400000">
            <a:off x="5825577" y="-2203089"/>
            <a:ext cx="624840" cy="11776701"/>
          </a:xfrm>
          <a:prstGeom prst="upDownArrow">
            <a:avLst>
              <a:gd name="adj1" fmla="val 46295"/>
              <a:gd name="adj2" fmla="val 50000"/>
            </a:avLst>
          </a:prstGeom>
          <a:gradFill>
            <a:gsLst>
              <a:gs pos="48000">
                <a:schemeClr val="bg2">
                  <a:lumMod val="75000"/>
                </a:schemeClr>
              </a:gs>
              <a:gs pos="100000">
                <a:srgbClr val="25ACAD"/>
              </a:gs>
              <a:gs pos="0">
                <a:srgbClr val="ED4F3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Up-Down Arrow 33">
            <a:extLst>
              <a:ext uri="{FF2B5EF4-FFF2-40B4-BE49-F238E27FC236}">
                <a16:creationId xmlns:a16="http://schemas.microsoft.com/office/drawing/2014/main" id="{F03A543A-FA30-3D72-E295-27DFCF6B1183}"/>
              </a:ext>
            </a:extLst>
          </p:cNvPr>
          <p:cNvSpPr/>
          <p:nvPr/>
        </p:nvSpPr>
        <p:spPr>
          <a:xfrm>
            <a:off x="5827209" y="647179"/>
            <a:ext cx="624840" cy="6080558"/>
          </a:xfrm>
          <a:prstGeom prst="upDownArrow">
            <a:avLst>
              <a:gd name="adj1" fmla="val 46295"/>
              <a:gd name="adj2" fmla="val 50000"/>
            </a:avLst>
          </a:prstGeom>
          <a:gradFill>
            <a:gsLst>
              <a:gs pos="51000">
                <a:schemeClr val="bg2">
                  <a:lumMod val="75000"/>
                </a:schemeClr>
              </a:gs>
              <a:gs pos="100000">
                <a:srgbClr val="3CB3C4"/>
              </a:gs>
              <a:gs pos="0">
                <a:srgbClr val="EE4E3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 Box 3">
            <a:extLst>
              <a:ext uri="{FF2B5EF4-FFF2-40B4-BE49-F238E27FC236}">
                <a16:creationId xmlns:a16="http://schemas.microsoft.com/office/drawing/2014/main" id="{1744C430-492B-2BF3-EB57-5C862101BD78}"/>
              </a:ext>
            </a:extLst>
          </p:cNvPr>
          <p:cNvSpPr txBox="1"/>
          <p:nvPr/>
        </p:nvSpPr>
        <p:spPr>
          <a:xfrm>
            <a:off x="664004" y="3548793"/>
            <a:ext cx="1463040" cy="27432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rtl="0">
              <a:spcBef>
                <a:spcPts val="0"/>
              </a:spcBef>
              <a:spcAft>
                <a:spcPts val="0"/>
              </a:spcAft>
            </a:pPr>
            <a:r>
              <a:rPr lang="fr-FR" sz="16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EFFORT FAIBLE</a:t>
            </a:r>
          </a:p>
        </p:txBody>
      </p:sp>
      <p:sp>
        <p:nvSpPr>
          <p:cNvPr id="36" name="Text Box 3">
            <a:extLst>
              <a:ext uri="{FF2B5EF4-FFF2-40B4-BE49-F238E27FC236}">
                <a16:creationId xmlns:a16="http://schemas.microsoft.com/office/drawing/2014/main" id="{94509E8E-7361-019E-AFCD-DDC8079764F5}"/>
              </a:ext>
            </a:extLst>
          </p:cNvPr>
          <p:cNvSpPr txBox="1"/>
          <p:nvPr/>
        </p:nvSpPr>
        <p:spPr>
          <a:xfrm>
            <a:off x="9869006" y="3548793"/>
            <a:ext cx="1737360" cy="27432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r" rtl="0">
              <a:spcBef>
                <a:spcPts val="0"/>
              </a:spcBef>
              <a:spcAft>
                <a:spcPts val="0"/>
              </a:spcAft>
            </a:pPr>
            <a:r>
              <a:rPr lang="fr-FR" sz="16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EFFORT ÉLEVÉ</a:t>
            </a:r>
          </a:p>
        </p:txBody>
      </p:sp>
      <p:sp>
        <p:nvSpPr>
          <p:cNvPr id="37" name="Text Box 3">
            <a:extLst>
              <a:ext uri="{FF2B5EF4-FFF2-40B4-BE49-F238E27FC236}">
                <a16:creationId xmlns:a16="http://schemas.microsoft.com/office/drawing/2014/main" id="{57CE9412-F8ED-650D-705B-2941D6327997}"/>
              </a:ext>
            </a:extLst>
          </p:cNvPr>
          <p:cNvSpPr txBox="1"/>
          <p:nvPr/>
        </p:nvSpPr>
        <p:spPr>
          <a:xfrm rot="16200000">
            <a:off x="5103233" y="5078377"/>
            <a:ext cx="1978660" cy="376612"/>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pPr marL="0" marR="0" rtl="0">
              <a:spcBef>
                <a:spcPts val="0"/>
              </a:spcBef>
              <a:spcAft>
                <a:spcPts val="0"/>
              </a:spcAft>
            </a:pPr>
            <a:r>
              <a:rPr lang="fr-FR"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IMPACT</a:t>
            </a:r>
            <a:r>
              <a:rPr lang="fr-FR" sz="28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fr-FR"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FAIBLE</a:t>
            </a:r>
          </a:p>
        </p:txBody>
      </p:sp>
      <p:sp>
        <p:nvSpPr>
          <p:cNvPr id="38" name="Text Box 3">
            <a:extLst>
              <a:ext uri="{FF2B5EF4-FFF2-40B4-BE49-F238E27FC236}">
                <a16:creationId xmlns:a16="http://schemas.microsoft.com/office/drawing/2014/main" id="{B4C02F22-21B2-E430-BBE2-39425B6EEE44}"/>
              </a:ext>
            </a:extLst>
          </p:cNvPr>
          <p:cNvSpPr txBox="1"/>
          <p:nvPr/>
        </p:nvSpPr>
        <p:spPr>
          <a:xfrm rot="16200000">
            <a:off x="5276219" y="1652169"/>
            <a:ext cx="1645920" cy="376612"/>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IMPACT</a:t>
            </a:r>
            <a:r>
              <a:rPr lang="fr-FR" sz="28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fr-FR"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ÉLEVÉ</a:t>
            </a:r>
          </a:p>
        </p:txBody>
      </p:sp>
    </p:spTree>
    <p:extLst>
      <p:ext uri="{BB962C8B-B14F-4D97-AF65-F5344CB8AC3E}">
        <p14:creationId xmlns:p14="http://schemas.microsoft.com/office/powerpoint/2010/main" val="279866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014606715"/>
              </p:ext>
            </p:extLst>
          </p:nvPr>
        </p:nvGraphicFramePr>
        <p:xfrm>
          <a:off x="787790" y="1050352"/>
          <a:ext cx="10227213" cy="2573997"/>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573997">
                <a:tc>
                  <a:txBody>
                    <a:bodyPr/>
                    <a:lstStyle/>
                    <a:p>
                      <a:pPr marL="0" marR="0" algn="ctr" rtl="0">
                        <a:spcBef>
                          <a:spcPts val="0"/>
                        </a:spcBef>
                        <a:spcAft>
                          <a:spcPts val="0"/>
                        </a:spcAft>
                      </a:pPr>
                      <a:r>
                        <a:rPr lang="fr-FR" sz="1600" b="1" dirty="0">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dirty="0">
                          <a:solidFill>
                            <a:schemeClr val="tx1"/>
                          </a:solidFill>
                          <a:effectLst/>
                          <a:latin typeface="Century Gothic" panose="020B0502020202020204" pitchFamily="34" charset="0"/>
                        </a:rPr>
                        <a:t> </a:t>
                      </a:r>
                    </a:p>
                    <a:p>
                      <a:pPr marL="0" marR="0" rtl="0">
                        <a:spcBef>
                          <a:spcPts val="0"/>
                        </a:spcBef>
                        <a:spcAft>
                          <a:spcPts val="0"/>
                        </a:spcAft>
                      </a:pPr>
                      <a:r>
                        <a:rPr lang="fr-FR" sz="1400" b="0" dirty="0">
                          <a:solidFill>
                            <a:schemeClr val="tx1"/>
                          </a:solidFill>
                          <a:effectLst/>
                          <a:latin typeface="Century Gothic" panose="020B0502020202020204" pitchFamily="34" charset="0"/>
                        </a:rPr>
                        <a:t>Tous les articles, modèles ou informations proposés par </a:t>
                      </a:r>
                      <a:r>
                        <a:rPr lang="fr-FR" sz="1400" b="0" dirty="0" err="1">
                          <a:solidFill>
                            <a:schemeClr val="tx1"/>
                          </a:solidFill>
                          <a:effectLst/>
                          <a:latin typeface="Century Gothic" panose="020B0502020202020204" pitchFamily="34" charset="0"/>
                        </a:rPr>
                        <a:t>Smartsheet</a:t>
                      </a:r>
                      <a:r>
                        <a:rPr lang="fr-FR" sz="1400" b="0" dirty="0">
                          <a:solidFill>
                            <a:schemeClr val="tx1"/>
                          </a:solidFill>
                          <a:effectLst/>
                          <a:latin typeface="Century Gothic" panose="020B0502020202020204" pitchFamily="34" charset="0"/>
                        </a:rPr>
                        <a:t> sur le site Web sont fournis à titre de référence uniquement. Bien que nous nous efforcions de maintenir l'information à jour et exacte,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7393</TotalTime>
  <Words>277</Words>
  <Application>Microsoft Office PowerPoint</Application>
  <PresentationFormat>Widescreen</PresentationFormat>
  <Paragraphs>25</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110</cp:revision>
  <cp:lastPrinted>2020-08-31T22:23:58Z</cp:lastPrinted>
  <dcterms:created xsi:type="dcterms:W3CDTF">2021-07-07T23:54:57Z</dcterms:created>
  <dcterms:modified xsi:type="dcterms:W3CDTF">2024-10-29T08:28:47Z</dcterms:modified>
</cp:coreProperties>
</file>