
<file path=[Content_Types].xml><?xml version="1.0" encoding="utf-8"?>
<Types xmlns="http://schemas.openxmlformats.org/package/2006/content-types">
  <Default Extension="fntdata" ContentType="application/x-fontdata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5"/>
  </p:notesMasterIdLst>
  <p:sldIdLst>
    <p:sldId id="256" r:id="rId2"/>
    <p:sldId id="262" r:id="rId3"/>
    <p:sldId id="267" r:id="rId4"/>
  </p:sldIdLst>
  <p:sldSz cx="12192000" cy="6858000"/>
  <p:notesSz cx="6858000" cy="9144000"/>
  <p:embeddedFontLst>
    <p:embeddedFont>
      <p:font typeface="Century Gothic" panose="020B0502020202020204" pitchFamily="34" charset="0"/>
      <p:regular r:id="rId6"/>
      <p:bold r:id="rId7"/>
      <p:italic r:id="rId8"/>
      <p:boldItalic r:id="rId9"/>
    </p:embeddedFont>
    <p:embeddedFont>
      <p:font typeface="Play" panose="02010600030101010101" charset="0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4" roundtripDataSignature="AMtx7miNkLUFK12YSZ3OrmVE9k6VVKckg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ED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4674D99-D58D-493F-A102-2889C4721953}" v="1" dt="2024-08-22T18:17:26.591"/>
  </p1510:revLst>
</p1510:revInfo>
</file>

<file path=ppt/tableStyles.xml><?xml version="1.0" encoding="utf-8"?>
<a:tblStyleLst xmlns:a="http://schemas.openxmlformats.org/drawingml/2006/main" def="{9F8BEAB2-BD21-4F9D-A5C4-23FAC02F6808}">
  <a:tblStyle styleId="{9F8BEAB2-BD21-4F9D-A5C4-23FAC02F68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/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  <a:tblStyle styleId="{D40A2053-CA6B-45B9-BB66-AA2DCEEF7E4C}" styleName="Table_1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127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tcBdr/>
        <a:fill>
          <a:solidFill>
            <a:srgbClr val="CAD1D8"/>
          </a:solidFill>
        </a:fill>
      </a:tcStyle>
    </a:band1H>
    <a:band2H>
      <a:tcTxStyle/>
      <a:tcStyle>
        <a:tcBdr/>
      </a:tcStyle>
    </a:band2H>
    <a:band1V>
      <a:tcTxStyle/>
      <a:tcStyle>
        <a:tcBdr/>
        <a:fill>
          <a:solidFill>
            <a:srgbClr val="CAD1D8"/>
          </a:solidFill>
        </a:fill>
      </a:tcStyle>
    </a:band1V>
    <a:band2V>
      <a:tcTxStyle/>
      <a:tcStyle>
        <a:tcBdr/>
      </a:tcStyle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top>
        </a:tcBdr>
        <a:fill>
          <a:solidFill>
            <a:schemeClr val="accent1"/>
          </a:solidFill>
        </a:fill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w="38100" cap="flat" cmpd="sng">
              <a:solidFill>
                <a:schemeClr val="lt1"/>
              </a:solidFill>
              <a:prstDash val="solid"/>
              <a:round/>
              <a:headEnd type="none" w="sm" len="sm"/>
              <a:tailEnd type="none" w="sm" len="sm"/>
            </a:ln>
          </a:bottom>
        </a:tcBdr>
        <a:fill>
          <a:solidFill>
            <a:schemeClr val="accent1"/>
          </a:solidFill>
        </a:fill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204"/>
    <p:restoredTop sz="94730"/>
  </p:normalViewPr>
  <p:slideViewPr>
    <p:cSldViewPr snapToGrid="0">
      <p:cViewPr varScale="1">
        <p:scale>
          <a:sx n="58" d="100"/>
          <a:sy n="58" d="100"/>
        </p:scale>
        <p:origin x="90" y="1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3.fntdata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2.fntdata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29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1.fntdata"/><Relationship Id="rId11" Type="http://schemas.openxmlformats.org/officeDocument/2006/relationships/font" Target="fonts/font6.fntdata"/><Relationship Id="rId24" Type="http://customschemas.google.com/relationships/presentationmetadata" Target="metadata"/><Relationship Id="rId5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font" Target="fonts/font5.fntdata"/><Relationship Id="rId4" Type="http://schemas.openxmlformats.org/officeDocument/2006/relationships/slide" Target="slides/slide3.xml"/><Relationship Id="rId9" Type="http://schemas.openxmlformats.org/officeDocument/2006/relationships/font" Target="fonts/font4.fntdata"/><Relationship Id="rId27" Type="http://schemas.openxmlformats.org/officeDocument/2006/relationships/theme" Target="theme/theme1.xml"/><Relationship Id="rId30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ess Dunlevy" userId="dd4b9a8537dbe9d0" providerId="LiveId" clId="{84674D99-D58D-493F-A102-2889C4721953}"/>
    <pc:docChg chg="custSel modSld">
      <pc:chgData name="Bess Dunlevy" userId="dd4b9a8537dbe9d0" providerId="LiveId" clId="{84674D99-D58D-493F-A102-2889C4721953}" dt="2024-08-22T18:17:26.590" v="10" actId="14826"/>
      <pc:docMkLst>
        <pc:docMk/>
      </pc:docMkLst>
      <pc:sldChg chg="modSp mod">
        <pc:chgData name="Bess Dunlevy" userId="dd4b9a8537dbe9d0" providerId="LiveId" clId="{84674D99-D58D-493F-A102-2889C4721953}" dt="2024-08-22T18:17:26.590" v="10" actId="14826"/>
        <pc:sldMkLst>
          <pc:docMk/>
          <pc:sldMk cId="0" sldId="256"/>
        </pc:sldMkLst>
        <pc:spChg chg="mod">
          <ac:chgData name="Bess Dunlevy" userId="dd4b9a8537dbe9d0" providerId="LiveId" clId="{84674D99-D58D-493F-A102-2889C4721953}" dt="2024-08-22T18:16:46.470" v="8" actId="1076"/>
          <ac:spMkLst>
            <pc:docMk/>
            <pc:sldMk cId="0" sldId="256"/>
            <ac:spMk id="6" creationId="{7E4E6464-2958-853F-9B6F-F50156D81A07}"/>
          </ac:spMkLst>
        </pc:spChg>
        <pc:picChg chg="mod">
          <ac:chgData name="Bess Dunlevy" userId="dd4b9a8537dbe9d0" providerId="LiveId" clId="{84674D99-D58D-493F-A102-2889C4721953}" dt="2024-08-22T18:17:26.590" v="10" actId="14826"/>
          <ac:picMkLst>
            <pc:docMk/>
            <pc:sldMk cId="0" sldId="256"/>
            <ac:picMk id="3" creationId="{1AA7FB1A-7B46-44F1-ABCE-3E7D5854ED07}"/>
          </ac:picMkLst>
        </pc:picChg>
      </pc:sldChg>
      <pc:sldChg chg="delSp mod">
        <pc:chgData name="Bess Dunlevy" userId="dd4b9a8537dbe9d0" providerId="LiveId" clId="{84674D99-D58D-493F-A102-2889C4721953}" dt="2024-08-22T18:16:51.534" v="9" actId="478"/>
        <pc:sldMkLst>
          <pc:docMk/>
          <pc:sldMk cId="0" sldId="262"/>
        </pc:sldMkLst>
        <pc:spChg chg="del">
          <ac:chgData name="Bess Dunlevy" userId="dd4b9a8537dbe9d0" providerId="LiveId" clId="{84674D99-D58D-493F-A102-2889C4721953}" dt="2024-08-22T18:16:51.534" v="9" actId="478"/>
          <ac:spMkLst>
            <pc:docMk/>
            <pc:sldMk cId="0" sldId="262"/>
            <ac:spMk id="5" creationId="{B5551CCE-9426-C17C-815F-083774A152D1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Google Shape;85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6" name="Google Shape;86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87;p1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3" name="Google Shape;173;p7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74" name="Google Shape;174;p7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9" name="Google Shape;249;p12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50" name="Google Shape;250;p12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1" name="Google Shape;251;p12:notes"/>
          <p:cNvSpPr txBox="1">
            <a:spLocks noGrp="1"/>
          </p:cNvSpPr>
          <p:nvPr>
            <p:ph type="sldNum" idx="12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/>
              <a:t>3</a:t>
            </a:fld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1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1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4" name="Google Shape;74;p23"/>
          <p:cNvSpPr txBox="1">
            <a:spLocks noGrp="1"/>
          </p:cNvSpPr>
          <p:nvPr>
            <p:ph type="body" idx="1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5" name="Google Shape;75;p2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2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7" name="Google Shape;77;p2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24"/>
          <p:cNvSpPr txBox="1">
            <a:spLocks noGrp="1"/>
          </p:cNvSpPr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0" name="Google Shape;80;p24"/>
          <p:cNvSpPr txBox="1">
            <a:spLocks noGrp="1"/>
          </p:cNvSpPr>
          <p:nvPr>
            <p:ph type="body" idx="1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81" name="Google Shape;81;p24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2" name="Google Shape;82;p24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83" name="Google Shape;83;p24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5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1" name="Google Shape;21;p15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2" name="Google Shape;22;p15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15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5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16"/>
          <p:cNvSpPr txBox="1"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16"/>
          <p:cNvSpPr txBox="1"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8" name="Google Shape;28;p16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16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0" name="Google Shape;30;p16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17"/>
          <p:cNvSpPr txBox="1"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3" name="Google Shape;33;p17"/>
          <p:cNvSpPr txBox="1"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>
            <a:endParaRPr/>
          </a:p>
        </p:txBody>
      </p:sp>
      <p:sp>
        <p:nvSpPr>
          <p:cNvPr id="34" name="Google Shape;34;p17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17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6" name="Google Shape;36;p17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18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18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0" name="Google Shape;40;p18"/>
          <p:cNvSpPr txBox="1">
            <a:spLocks noGrp="1"/>
          </p:cNvSpPr>
          <p:nvPr>
            <p:ph type="body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1" name="Google Shape;41;p18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18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3" name="Google Shape;43;p18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9"/>
          <p:cNvSpPr txBox="1"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19"/>
          <p:cNvSpPr txBox="1"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7" name="Google Shape;47;p19"/>
          <p:cNvSpPr txBox="1">
            <a:spLocks noGrp="1"/>
          </p:cNvSpPr>
          <p:nvPr>
            <p:ph type="body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48" name="Google Shape;48;p19"/>
          <p:cNvSpPr txBox="1">
            <a:spLocks noGrp="1"/>
          </p:cNvSpPr>
          <p:nvPr>
            <p:ph type="body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9" name="Google Shape;49;p19"/>
          <p:cNvSpPr txBox="1">
            <a:spLocks noGrp="1"/>
          </p:cNvSpPr>
          <p:nvPr>
            <p:ph type="body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marL="1371600" lvl="2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marL="2286000" lvl="4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marL="2743200" lvl="5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50" name="Google Shape;50;p19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19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19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20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5" name="Google Shape;55;p20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20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7" name="Google Shape;57;p20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21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21"/>
          <p:cNvSpPr txBox="1">
            <a:spLocks noGrp="1"/>
          </p:cNvSpPr>
          <p:nvPr>
            <p:ph type="body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marL="1371600" lvl="2" indent="-381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marL="2286000" lvl="4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marL="2743200" lvl="5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61" name="Google Shape;61;p21"/>
          <p:cNvSpPr txBox="1">
            <a:spLocks noGrp="1"/>
          </p:cNvSpPr>
          <p:nvPr>
            <p:ph type="body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2" name="Google Shape;62;p21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21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4" name="Google Shape;64;p21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22"/>
          <p:cNvSpPr txBox="1"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22"/>
          <p:cNvSpPr>
            <a:spLocks noGrp="1"/>
          </p:cNvSpPr>
          <p:nvPr>
            <p:ph type="pic" idx="2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8" name="Google Shape;68;p22"/>
          <p:cNvSpPr txBox="1">
            <a:spLocks noGrp="1"/>
          </p:cNvSpPr>
          <p:nvPr>
            <p:ph type="body" idx="1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marL="914400" lvl="1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marL="1371600" lvl="2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marL="1828800" lvl="3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marL="2286000" lvl="4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marL="2743200" lvl="5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marL="3200400" lvl="6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marL="3657600" lvl="7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marL="4114800" lvl="8" indent="-228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>
            <a:endParaRPr/>
          </a:p>
        </p:txBody>
      </p:sp>
      <p:sp>
        <p:nvSpPr>
          <p:cNvPr id="69" name="Google Shape;69;p22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22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1" name="Google Shape;71;p22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sz="4400" b="0" i="0" u="none" strike="noStrike" cap="non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11" name="Google Shape;11;p13"/>
          <p:cNvSpPr txBox="1"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810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2" name="Google Shape;12;p13"/>
          <p:cNvSpPr txBox="1">
            <a:spLocks noGrp="1"/>
          </p:cNvSpPr>
          <p:nvPr>
            <p:ph type="dt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3" name="Google Shape;13;p13"/>
          <p:cNvSpPr txBox="1">
            <a:spLocks noGrp="1"/>
          </p:cNvSpPr>
          <p:nvPr>
            <p:ph type="ft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14" name="Google Shape;14;p13"/>
          <p:cNvSpPr txBox="1">
            <a:spLocks noGrp="1"/>
          </p:cNvSpPr>
          <p:nvPr>
            <p:ph type="sldNum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hyperlink" Target="https://fr.smartsheet.com/try-it?trp=18173" TargetMode="External"/><Relationship Id="rId5" Type="http://schemas.openxmlformats.org/officeDocument/2006/relationships/image" Target="../media/image3.jpg"/><Relationship Id="rId4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>
            <a:alphaModFix amt="0"/>
          </a:blip>
          <a:stretch>
            <a:fillRect/>
          </a:stretch>
        </a:blipFill>
        <a:effectLst/>
      </p:bgPr>
    </p:bg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Arrière-plan abstrait blanc">
            <a:extLst>
              <a:ext uri="{FF2B5EF4-FFF2-40B4-BE49-F238E27FC236}">
                <a16:creationId xmlns:a16="http://schemas.microsoft.com/office/drawing/2014/main" id="{311A531D-7998-562D-1B0A-8F77D61AF83D}"/>
              </a:ext>
            </a:extLst>
          </p:cNvPr>
          <p:cNvPicPr>
            <a:picLocks noChangeAspect="1"/>
          </p:cNvPicPr>
          <p:nvPr/>
        </p:nvPicPr>
        <p:blipFill rotWithShape="1">
          <a:blip r:embed="rId4">
            <a:alphaModFix amt="25000"/>
          </a:blip>
          <a:srcRect t="14779" b="15163"/>
          <a:stretch/>
        </p:blipFill>
        <p:spPr>
          <a:xfrm>
            <a:off x="0" y="0"/>
            <a:ext cx="12238975" cy="6858000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1AA7FB1A-7B46-44F1-ABCE-3E7D5854ED07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2317096" y="1807519"/>
            <a:ext cx="7557808" cy="4251267"/>
          </a:xfrm>
          <a:prstGeom prst="rect">
            <a:avLst/>
          </a:prstGeom>
          <a:noFill/>
          <a:ln w="28575">
            <a:noFill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</p:pic>
      <p:pic>
        <p:nvPicPr>
          <p:cNvPr id="5" name="Google Shape;93;p1">
            <a:hlinkClick r:id="rId6"/>
            <a:extLst>
              <a:ext uri="{FF2B5EF4-FFF2-40B4-BE49-F238E27FC236}">
                <a16:creationId xmlns:a16="http://schemas.microsoft.com/office/drawing/2014/main" id="{033F4873-5F87-EABE-6401-35AC85998D13}"/>
              </a:ext>
            </a:extLst>
          </p:cNvPr>
          <p:cNvPicPr preferRelativeResize="0"/>
          <p:nvPr/>
        </p:nvPicPr>
        <p:blipFill>
          <a:blip r:embed="rId7"/>
          <a:srcRect/>
          <a:stretch/>
        </p:blipFill>
        <p:spPr>
          <a:xfrm>
            <a:off x="8707903" y="403387"/>
            <a:ext cx="3041396" cy="604918"/>
          </a:xfrm>
          <a:prstGeom prst="rect">
            <a:avLst/>
          </a:prstGeom>
          <a:noFill/>
          <a:ln>
            <a:noFill/>
          </a:ln>
        </p:spPr>
      </p:pic>
      <p:sp>
        <p:nvSpPr>
          <p:cNvPr id="6" name="Google Shape;90;p1">
            <a:extLst>
              <a:ext uri="{FF2B5EF4-FFF2-40B4-BE49-F238E27FC236}">
                <a16:creationId xmlns:a16="http://schemas.microsoft.com/office/drawing/2014/main" id="{7E4E6464-2958-853F-9B6F-F50156D81A07}"/>
              </a:ext>
            </a:extLst>
          </p:cNvPr>
          <p:cNvSpPr txBox="1"/>
          <p:nvPr/>
        </p:nvSpPr>
        <p:spPr>
          <a:xfrm>
            <a:off x="361509" y="413689"/>
            <a:ext cx="6014798" cy="58473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3200" b="1" i="0" u="none" strike="noStrike" cap="none">
                <a:solidFill>
                  <a:srgbClr val="595959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Modèle A3 de stratégie sous forme de diapositive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" name="Picture 24" descr="Arrière-plan abstrait blanc">
            <a:extLst>
              <a:ext uri="{FF2B5EF4-FFF2-40B4-BE49-F238E27FC236}">
                <a16:creationId xmlns:a16="http://schemas.microsoft.com/office/drawing/2014/main" id="{CCDE629A-8F9E-6214-346E-FAAF0AD853F2}"/>
              </a:ext>
            </a:extLst>
          </p:cNvPr>
          <p:cNvPicPr>
            <a:picLocks noChangeAspect="1"/>
          </p:cNvPicPr>
          <p:nvPr/>
        </p:nvPicPr>
        <p:blipFill rotWithShape="1">
          <a:blip r:embed="rId3">
            <a:alphaModFix amt="25000"/>
          </a:blip>
          <a:srcRect t="14779" b="15163"/>
          <a:stretch/>
        </p:blipFill>
        <p:spPr>
          <a:xfrm>
            <a:off x="0" y="0"/>
            <a:ext cx="12238975" cy="6858000"/>
          </a:xfrm>
          <a:prstGeom prst="rect">
            <a:avLst/>
          </a:prstGeom>
        </p:spPr>
      </p:pic>
      <p:sp>
        <p:nvSpPr>
          <p:cNvPr id="183" name="Google Shape;183;p7"/>
          <p:cNvSpPr/>
          <p:nvPr/>
        </p:nvSpPr>
        <p:spPr>
          <a:xfrm>
            <a:off x="401082" y="1325528"/>
            <a:ext cx="2651760" cy="1906771"/>
          </a:xfrm>
          <a:prstGeom prst="roundRect">
            <a:avLst>
              <a:gd name="adj" fmla="val 0"/>
            </a:avLst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274300" tIns="548625" rIns="274300" bIns="18287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</p:txBody>
      </p:sp>
      <p:sp>
        <p:nvSpPr>
          <p:cNvPr id="186" name="Google Shape;186;p7"/>
          <p:cNvSpPr/>
          <p:nvPr/>
        </p:nvSpPr>
        <p:spPr>
          <a:xfrm>
            <a:off x="3329044" y="1325528"/>
            <a:ext cx="2651760" cy="1906771"/>
          </a:xfrm>
          <a:prstGeom prst="roundRect">
            <a:avLst>
              <a:gd name="adj" fmla="val 0"/>
            </a:avLst>
          </a:prstGeom>
          <a:solidFill>
            <a:schemeClr val="accent4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274300" tIns="548625" rIns="274300" bIns="18287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</p:txBody>
      </p:sp>
      <p:sp>
        <p:nvSpPr>
          <p:cNvPr id="189" name="Google Shape;189;p7"/>
          <p:cNvSpPr/>
          <p:nvPr/>
        </p:nvSpPr>
        <p:spPr>
          <a:xfrm>
            <a:off x="6257007" y="1325528"/>
            <a:ext cx="2651760" cy="1906771"/>
          </a:xfrm>
          <a:prstGeom prst="roundRect">
            <a:avLst>
              <a:gd name="adj" fmla="val 0"/>
            </a:avLst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274300" tIns="548625" rIns="274300" bIns="18287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</p:txBody>
      </p:sp>
      <p:sp>
        <p:nvSpPr>
          <p:cNvPr id="195" name="Google Shape;195;p7"/>
          <p:cNvSpPr/>
          <p:nvPr/>
        </p:nvSpPr>
        <p:spPr>
          <a:xfrm>
            <a:off x="803326" y="1020727"/>
            <a:ext cx="1847273" cy="609600"/>
          </a:xfrm>
          <a:prstGeom prst="flowChartTerminator">
            <a:avLst/>
          </a:prstGeom>
          <a:solidFill>
            <a:schemeClr val="accent6">
              <a:lumMod val="40000"/>
              <a:lumOff val="6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>
                <a:solidFill>
                  <a:schemeClr val="accent6">
                    <a:lumMod val="7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ANNÉE 1</a:t>
            </a:r>
          </a:p>
        </p:txBody>
      </p:sp>
      <p:sp>
        <p:nvSpPr>
          <p:cNvPr id="196" name="Google Shape;196;p7"/>
          <p:cNvSpPr/>
          <p:nvPr/>
        </p:nvSpPr>
        <p:spPr>
          <a:xfrm>
            <a:off x="3731288" y="1020727"/>
            <a:ext cx="1847273" cy="609600"/>
          </a:xfrm>
          <a:prstGeom prst="flowChartTerminator">
            <a:avLst/>
          </a:prstGeom>
          <a:solidFill>
            <a:schemeClr val="accent4">
              <a:lumMod val="40000"/>
              <a:lumOff val="6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>
                <a:solidFill>
                  <a:schemeClr val="accent4">
                    <a:lumMod val="7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ANNÉE 2</a:t>
            </a:r>
          </a:p>
        </p:txBody>
      </p:sp>
      <p:sp>
        <p:nvSpPr>
          <p:cNvPr id="197" name="Google Shape;197;p7"/>
          <p:cNvSpPr/>
          <p:nvPr/>
        </p:nvSpPr>
        <p:spPr>
          <a:xfrm>
            <a:off x="6659251" y="1020727"/>
            <a:ext cx="1847273" cy="609600"/>
          </a:xfrm>
          <a:prstGeom prst="flowChartTerminator">
            <a:avLst/>
          </a:prstGeom>
          <a:solidFill>
            <a:schemeClr val="accent5">
              <a:lumMod val="40000"/>
              <a:lumOff val="6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>
                <a:solidFill>
                  <a:schemeClr val="accent5">
                    <a:lumMod val="7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ANNÉE 3</a:t>
            </a:r>
          </a:p>
        </p:txBody>
      </p:sp>
      <p:sp>
        <p:nvSpPr>
          <p:cNvPr id="11" name="Google Shape;90;p1">
            <a:extLst>
              <a:ext uri="{FF2B5EF4-FFF2-40B4-BE49-F238E27FC236}">
                <a16:creationId xmlns:a16="http://schemas.microsoft.com/office/drawing/2014/main" id="{043A42F9-EA0B-435F-4468-8201B0125A11}"/>
              </a:ext>
            </a:extLst>
          </p:cNvPr>
          <p:cNvSpPr txBox="1"/>
          <p:nvPr/>
        </p:nvSpPr>
        <p:spPr>
          <a:xfrm>
            <a:off x="401083" y="377867"/>
            <a:ext cx="11435648" cy="461624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2400" b="1" i="0" u="none" strike="noStrike" cap="none">
                <a:solidFill>
                  <a:schemeClr val="bg1"/>
                </a:solidFill>
                <a:latin typeface="Century Gothic"/>
                <a:ea typeface="Century Gothic"/>
                <a:cs typeface="Century Gothic"/>
                <a:sym typeface="Century Gothic"/>
              </a:rPr>
              <a:t>Initiatives stratégiques</a:t>
            </a:r>
          </a:p>
        </p:txBody>
      </p:sp>
      <p:sp>
        <p:nvSpPr>
          <p:cNvPr id="13" name="Google Shape;189;p7">
            <a:extLst>
              <a:ext uri="{FF2B5EF4-FFF2-40B4-BE49-F238E27FC236}">
                <a16:creationId xmlns:a16="http://schemas.microsoft.com/office/drawing/2014/main" id="{12C82CE9-AC49-A6A7-7B49-34A193943BA4}"/>
              </a:ext>
            </a:extLst>
          </p:cNvPr>
          <p:cNvSpPr/>
          <p:nvPr/>
        </p:nvSpPr>
        <p:spPr>
          <a:xfrm>
            <a:off x="9184970" y="1325528"/>
            <a:ext cx="2651760" cy="1906771"/>
          </a:xfrm>
          <a:prstGeom prst="roundRect">
            <a:avLst>
              <a:gd name="adj" fmla="val 0"/>
            </a:avLst>
          </a:prstGeom>
          <a:solidFill>
            <a:schemeClr val="accent2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274300" tIns="548625" rIns="274300" bIns="182875" anchor="t" anchorCtr="0">
            <a:noAutofit/>
          </a:bodyPr>
          <a:lstStyle/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b="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  <a:p>
            <a:pPr marL="285750" marR="0" lvl="0" indent="-1841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None/>
            </a:pPr>
            <a:endParaRPr sz="1200" dirty="0">
              <a:solidFill>
                <a:schemeClr val="tx1">
                  <a:lumMod val="65000"/>
                  <a:lumOff val="35000"/>
                </a:schemeClr>
              </a:solidFill>
              <a:latin typeface="Century Gothic"/>
              <a:ea typeface="Century Gothic"/>
              <a:cs typeface="Century Gothic"/>
              <a:sym typeface="Century Gothic"/>
            </a:endParaRPr>
          </a:p>
          <a:p>
            <a:pPr marL="285750" marR="0" lvl="0" indent="-2857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600"/>
              <a:buFont typeface="Arial"/>
              <a:buChar char="•"/>
            </a:pPr>
            <a:r>
              <a:rPr lang="fr-FR" sz="1200" b="0">
                <a:solidFill>
                  <a:schemeClr val="tx1">
                    <a:lumMod val="65000"/>
                    <a:lumOff val="3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Exemple de texte</a:t>
            </a:r>
          </a:p>
        </p:txBody>
      </p:sp>
      <p:sp>
        <p:nvSpPr>
          <p:cNvPr id="14" name="Google Shape;197;p7">
            <a:extLst>
              <a:ext uri="{FF2B5EF4-FFF2-40B4-BE49-F238E27FC236}">
                <a16:creationId xmlns:a16="http://schemas.microsoft.com/office/drawing/2014/main" id="{2CC02040-43A1-DBD6-4285-9B2BB593D791}"/>
              </a:ext>
            </a:extLst>
          </p:cNvPr>
          <p:cNvSpPr/>
          <p:nvPr/>
        </p:nvSpPr>
        <p:spPr>
          <a:xfrm>
            <a:off x="9587214" y="1020727"/>
            <a:ext cx="1847273" cy="609600"/>
          </a:xfrm>
          <a:prstGeom prst="flowChartTerminator">
            <a:avLst/>
          </a:prstGeom>
          <a:solidFill>
            <a:schemeClr val="accent2">
              <a:lumMod val="40000"/>
              <a:lumOff val="60000"/>
            </a:schemeClr>
          </a:solidFill>
          <a:ln w="38100" cap="flat" cmpd="sng">
            <a:solidFill>
              <a:schemeClr val="lt1"/>
            </a:solidFill>
            <a:prstDash val="solid"/>
            <a:miter lim="800000"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fr-FR" sz="1800" b="1">
                <a:solidFill>
                  <a:schemeClr val="accent2">
                    <a:lumMod val="75000"/>
                  </a:schemeClr>
                </a:solidFill>
                <a:latin typeface="Century Gothic"/>
                <a:ea typeface="Century Gothic"/>
                <a:cs typeface="Century Gothic"/>
                <a:sym typeface="Century Gothic"/>
              </a:rPr>
              <a:t>ANNÉE 4</a:t>
            </a:r>
          </a:p>
        </p:txBody>
      </p:sp>
      <p:graphicFrame>
        <p:nvGraphicFramePr>
          <p:cNvPr id="15" name="Table 2">
            <a:extLst>
              <a:ext uri="{FF2B5EF4-FFF2-40B4-BE49-F238E27FC236}">
                <a16:creationId xmlns:a16="http://schemas.microsoft.com/office/drawing/2014/main" id="{BE19BAF4-BCA7-EBCC-4D1D-1107BB1F49B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0805716"/>
              </p:ext>
            </p:extLst>
          </p:nvPr>
        </p:nvGraphicFramePr>
        <p:xfrm>
          <a:off x="401082" y="3498599"/>
          <a:ext cx="557972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9722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</a:rPr>
                        <a:t>ANALYSE DE L’ÉTAT ACTUEL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marT="9144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</a:tbl>
          </a:graphicData>
        </a:graphic>
      </p:graphicFrame>
      <p:graphicFrame>
        <p:nvGraphicFramePr>
          <p:cNvPr id="17" name="Table 2">
            <a:extLst>
              <a:ext uri="{FF2B5EF4-FFF2-40B4-BE49-F238E27FC236}">
                <a16:creationId xmlns:a16="http://schemas.microsoft.com/office/drawing/2014/main" id="{75FF0061-56F5-273B-65B3-CEAD7C2D3D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2842773"/>
              </p:ext>
            </p:extLst>
          </p:nvPr>
        </p:nvGraphicFramePr>
        <p:xfrm>
          <a:off x="6259621" y="3498599"/>
          <a:ext cx="557710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109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</a:rPr>
                        <a:t>VISION DE L’ÉTAT FUTUR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marT="9144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</a:tbl>
          </a:graphicData>
        </a:graphic>
      </p:graphicFrame>
      <p:graphicFrame>
        <p:nvGraphicFramePr>
          <p:cNvPr id="18" name="Table 2">
            <a:extLst>
              <a:ext uri="{FF2B5EF4-FFF2-40B4-BE49-F238E27FC236}">
                <a16:creationId xmlns:a16="http://schemas.microsoft.com/office/drawing/2014/main" id="{EB5F16C4-EE9A-B29B-3DB0-9DD294EE362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666147"/>
              </p:ext>
            </p:extLst>
          </p:nvPr>
        </p:nvGraphicFramePr>
        <p:xfrm>
          <a:off x="401082" y="5040324"/>
          <a:ext cx="5579722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9722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</a:rPr>
                        <a:t>OBJECTIFS À LONG TERME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marT="9144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</a:tbl>
          </a:graphicData>
        </a:graphic>
      </p:graphicFrame>
      <p:graphicFrame>
        <p:nvGraphicFramePr>
          <p:cNvPr id="19" name="Table 2">
            <a:extLst>
              <a:ext uri="{FF2B5EF4-FFF2-40B4-BE49-F238E27FC236}">
                <a16:creationId xmlns:a16="http://schemas.microsoft.com/office/drawing/2014/main" id="{F84EA8B6-959F-531A-6DEA-884E7CAF9E7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0462530"/>
              </p:ext>
            </p:extLst>
          </p:nvPr>
        </p:nvGraphicFramePr>
        <p:xfrm>
          <a:off x="6259621" y="5040324"/>
          <a:ext cx="5577109" cy="1280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577109">
                  <a:extLst>
                    <a:ext uri="{9D8B030D-6E8A-4147-A177-3AD203B41FA5}">
                      <a16:colId xmlns:a16="http://schemas.microsoft.com/office/drawing/2014/main" val="602210714"/>
                    </a:ext>
                  </a:extLst>
                </a:gridCol>
              </a:tblGrid>
              <a:tr h="36576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Century Gothic" panose="020B0502020202020204" pitchFamily="34" charset="0"/>
                        </a:rPr>
                        <a:t>MÉTRIQUES DE RÉUSSITE CLÉS</a:t>
                      </a:r>
                    </a:p>
                  </a:txBody>
                  <a:tcPr anchor="ctr">
                    <a:lnL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0915962"/>
                  </a:ext>
                </a:extLst>
              </a:tr>
              <a:tr h="914400">
                <a:tc>
                  <a:txBody>
                    <a:bodyPr/>
                    <a:lstStyle/>
                    <a:p>
                      <a:pPr rtl="0">
                        <a:lnSpc>
                          <a:spcPct val="100000"/>
                        </a:lnSpc>
                      </a:pPr>
                      <a:r>
                        <a:rPr lang="fr-FR" sz="1000">
                          <a:solidFill>
                            <a:schemeClr val="tx1"/>
                          </a:solidFill>
                          <a:latin typeface="Century Gothic" panose="020B0502020202020204" pitchFamily="34" charset="0"/>
                        </a:rPr>
                        <a:t>Description</a:t>
                      </a:r>
                    </a:p>
                  </a:txBody>
                  <a:tcPr marT="91440">
                    <a:lnL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>
                          <a:lumMod val="65000"/>
                          <a:lumOff val="3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alpha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0816345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53" name="Google Shape;253;p12"/>
          <p:cNvGraphicFramePr/>
          <p:nvPr>
            <p:extLst>
              <p:ext uri="{D42A27DB-BD31-4B8C-83A1-F6EECF244321}">
                <p14:modId xmlns:p14="http://schemas.microsoft.com/office/powerpoint/2010/main" val="2952094396"/>
              </p:ext>
            </p:extLst>
          </p:nvPr>
        </p:nvGraphicFramePr>
        <p:xfrm>
          <a:off x="787790" y="1050352"/>
          <a:ext cx="10227225" cy="2468350"/>
        </p:xfrm>
        <a:graphic>
          <a:graphicData uri="http://schemas.openxmlformats.org/drawingml/2006/table">
            <a:tbl>
              <a:tblPr firstRow="1" firstCol="1" bandRow="1">
                <a:noFill/>
                <a:tableStyleId>{D40A2053-CA6B-45B9-BB66-AA2DCEEF7E4C}</a:tableStyleId>
              </a:tblPr>
              <a:tblGrid>
                <a:gridCol w="102272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2468350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600" b="1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EXCLUSION DE RESPONSABILITÉ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200" b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 </a:t>
                      </a:r>
                    </a:p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fr-FR" sz="1400" b="0" u="none" strike="noStrike" cap="none">
                          <a:solidFill>
                            <a:schemeClr val="dk1"/>
                          </a:solidFill>
                          <a:latin typeface="Century Gothic"/>
                          <a:ea typeface="Century Gothic"/>
                          <a:cs typeface="Century Gothic"/>
                          <a:sym typeface="Century Gothic"/>
                        </a:rPr>
                        <a:t>Tous les articles, modèles ou informations proposés par Smartsheet sur le site Web sont fournis à titre de référence uniquement. Bien que nous nous efforcions de maintenir l’information à jour et exacte, nous ne faisons aucune déclaration, ni n’offrons aucune garantie, de quelque nature que ce soit, expresse ou implicite, quant à l’exhaustivité, l’exactitude, la fiabilité, la pertinence ou la disponibilité du site Web, ou des informations, articles, modèles ou graphiques liés, contenus sur le site. Toute la confiance que vous accordez à ces informations relève de votre propre responsabilité, à vos propres risques.</a:t>
                      </a:r>
                    </a:p>
                  </a:txBody>
                  <a:tcPr marL="228600" marR="73025" marT="0" marB="0" anchor="ctr">
                    <a:lnL w="76200" cap="flat" cmpd="sng">
                      <a:solidFill>
                        <a:srgbClr val="7F7F7F"/>
                      </a:solidFill>
                      <a:prstDash val="solid"/>
                      <a:round/>
                      <a:headEnd type="none" w="sm" len="sm"/>
                      <a:tailEnd type="none" w="sm" len="sm"/>
                    </a:lnL>
                    <a:lnR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R>
                    <a:lnT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T>
                    <a:lnB w="9525" cap="flat" cmpd="sng">
                      <a:solidFill>
                        <a:srgbClr val="000000">
                          <a:alpha val="0"/>
                        </a:srgbClr>
                      </a:solidFill>
                      <a:prstDash val="solid"/>
                      <a:round/>
                      <a:headEnd type="none" w="sm" len="sm"/>
                      <a:tailEnd type="none" w="sm" len="sm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191</Words>
  <Application>Microsoft Office PowerPoint</Application>
  <PresentationFormat>Widescreen</PresentationFormat>
  <Paragraphs>39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Play</vt:lpstr>
      <vt:lpstr>Arial</vt:lpstr>
      <vt:lpstr>Century Gothic</vt:lpstr>
      <vt:lpstr>Calibri</vt:lpstr>
      <vt:lpstr>Office Theme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Alexandra Ragazhinskaya</dc:creator>
  <cp:lastModifiedBy>Chris Green</cp:lastModifiedBy>
  <cp:revision>26</cp:revision>
  <dcterms:created xsi:type="dcterms:W3CDTF">2021-07-07T23:54:57Z</dcterms:created>
  <dcterms:modified xsi:type="dcterms:W3CDTF">2024-10-21T10:26:03Z</dcterms:modified>
</cp:coreProperties>
</file>