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5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EEA2"/>
    <a:srgbClr val="DEDB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A026FE-5B9D-45FB-AD63-5438D79FA0EC}" v="5" dt="2024-08-22T17:36:04.1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668" autoAdjust="0"/>
    <p:restoredTop sz="94660"/>
  </p:normalViewPr>
  <p:slideViewPr>
    <p:cSldViewPr snapToGrid="0">
      <p:cViewPr varScale="1">
        <p:scale>
          <a:sx n="50" d="100"/>
          <a:sy n="50" d="100"/>
        </p:scale>
        <p:origin x="54" y="13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BA026FE-5B9D-45FB-AD63-5438D79FA0EC}"/>
    <pc:docChg chg="undo custSel addSld modSld">
      <pc:chgData name="Bess Dunlevy" userId="dd4b9a8537dbe9d0" providerId="LiveId" clId="{2BA026FE-5B9D-45FB-AD63-5438D79FA0EC}" dt="2024-08-22T17:36:28.218" v="100" actId="14734"/>
      <pc:docMkLst>
        <pc:docMk/>
      </pc:docMkLst>
      <pc:sldChg chg="modSp mod">
        <pc:chgData name="Bess Dunlevy" userId="dd4b9a8537dbe9d0" providerId="LiveId" clId="{2BA026FE-5B9D-45FB-AD63-5438D79FA0EC}" dt="2024-08-22T17:34:33.038" v="6" actId="20577"/>
        <pc:sldMkLst>
          <pc:docMk/>
          <pc:sldMk cId="3292755162" sldId="256"/>
        </pc:sldMkLst>
        <pc:spChg chg="mod">
          <ac:chgData name="Bess Dunlevy" userId="dd4b9a8537dbe9d0" providerId="LiveId" clId="{2BA026FE-5B9D-45FB-AD63-5438D79FA0EC}" dt="2024-08-22T17:34:33.038" v="6" actId="20577"/>
          <ac:spMkLst>
            <pc:docMk/>
            <pc:sldMk cId="3292755162" sldId="256"/>
            <ac:spMk id="4" creationId="{D80FC046-C3B0-E330-281F-B33CC2621C15}"/>
          </ac:spMkLst>
        </pc:spChg>
      </pc:sldChg>
      <pc:sldChg chg="modSp mod">
        <pc:chgData name="Bess Dunlevy" userId="dd4b9a8537dbe9d0" providerId="LiveId" clId="{2BA026FE-5B9D-45FB-AD63-5438D79FA0EC}" dt="2024-08-22T17:34:39.750" v="7" actId="1076"/>
        <pc:sldMkLst>
          <pc:docMk/>
          <pc:sldMk cId="1645868578" sldId="261"/>
        </pc:sldMkLst>
        <pc:graphicFrameChg chg="mod">
          <ac:chgData name="Bess Dunlevy" userId="dd4b9a8537dbe9d0" providerId="LiveId" clId="{2BA026FE-5B9D-45FB-AD63-5438D79FA0EC}" dt="2024-08-22T17:34:39.750" v="7" actId="1076"/>
          <ac:graphicFrameMkLst>
            <pc:docMk/>
            <pc:sldMk cId="1645868578" sldId="261"/>
            <ac:graphicFrameMk id="3" creationId="{CF57C705-F6C3-2C88-1FE9-828F8548BBF8}"/>
          </ac:graphicFrameMkLst>
        </pc:graphicFrameChg>
      </pc:sldChg>
      <pc:sldChg chg="addSp delSp modSp new mod">
        <pc:chgData name="Bess Dunlevy" userId="dd4b9a8537dbe9d0" providerId="LiveId" clId="{2BA026FE-5B9D-45FB-AD63-5438D79FA0EC}" dt="2024-08-22T17:36:28.218" v="100" actId="14734"/>
        <pc:sldMkLst>
          <pc:docMk/>
          <pc:sldMk cId="1602417049" sldId="262"/>
        </pc:sldMkLst>
        <pc:spChg chg="add del">
          <ac:chgData name="Bess Dunlevy" userId="dd4b9a8537dbe9d0" providerId="LiveId" clId="{2BA026FE-5B9D-45FB-AD63-5438D79FA0EC}" dt="2024-08-22T17:35:15.405" v="11" actId="22"/>
          <ac:spMkLst>
            <pc:docMk/>
            <pc:sldMk cId="1602417049" sldId="262"/>
            <ac:spMk id="3" creationId="{E939CECD-9692-49B3-E330-2A9BDCF18003}"/>
          </ac:spMkLst>
        </pc:spChg>
        <pc:spChg chg="add mod">
          <ac:chgData name="Bess Dunlevy" userId="dd4b9a8537dbe9d0" providerId="LiveId" clId="{2BA026FE-5B9D-45FB-AD63-5438D79FA0EC}" dt="2024-08-22T17:35:20.384" v="13"/>
          <ac:spMkLst>
            <pc:docMk/>
            <pc:sldMk cId="1602417049" sldId="262"/>
            <ac:spMk id="5" creationId="{C1267218-9A79-963B-41D9-B6CAB704984B}"/>
          </ac:spMkLst>
        </pc:spChg>
        <pc:spChg chg="add mod">
          <ac:chgData name="Bess Dunlevy" userId="dd4b9a8537dbe9d0" providerId="LiveId" clId="{2BA026FE-5B9D-45FB-AD63-5438D79FA0EC}" dt="2024-08-22T17:35:20.384" v="13"/>
          <ac:spMkLst>
            <pc:docMk/>
            <pc:sldMk cId="1602417049" sldId="262"/>
            <ac:spMk id="6" creationId="{68F84E97-A3E6-8020-5222-673CBC1BA212}"/>
          </ac:spMkLst>
        </pc:spChg>
        <pc:spChg chg="add mod">
          <ac:chgData name="Bess Dunlevy" userId="dd4b9a8537dbe9d0" providerId="LiveId" clId="{2BA026FE-5B9D-45FB-AD63-5438D79FA0EC}" dt="2024-08-22T17:35:59.286" v="90" actId="20577"/>
          <ac:spMkLst>
            <pc:docMk/>
            <pc:sldMk cId="1602417049" sldId="262"/>
            <ac:spMk id="8" creationId="{BC8D7D17-7AF2-4D25-8DC9-3491D8178BBD}"/>
          </ac:spMkLst>
        </pc:spChg>
        <pc:graphicFrameChg chg="add mod">
          <ac:chgData name="Bess Dunlevy" userId="dd4b9a8537dbe9d0" providerId="LiveId" clId="{2BA026FE-5B9D-45FB-AD63-5438D79FA0EC}" dt="2024-08-22T17:35:17.922" v="12"/>
          <ac:graphicFrameMkLst>
            <pc:docMk/>
            <pc:sldMk cId="1602417049" sldId="262"/>
            <ac:graphicFrameMk id="4" creationId="{4EC4794A-FDB5-C1DC-CC69-248187CA8C8F}"/>
          </ac:graphicFrameMkLst>
        </pc:graphicFrameChg>
        <pc:graphicFrameChg chg="add mod modGraphic">
          <ac:chgData name="Bess Dunlevy" userId="dd4b9a8537dbe9d0" providerId="LiveId" clId="{2BA026FE-5B9D-45FB-AD63-5438D79FA0EC}" dt="2024-08-22T17:36:28.218" v="100" actId="14734"/>
          <ac:graphicFrameMkLst>
            <pc:docMk/>
            <pc:sldMk cId="1602417049" sldId="262"/>
            <ac:graphicFrameMk id="7" creationId="{0A690AD7-F606-E68E-5046-5908C064D892}"/>
          </ac:graphicFrameMkLst>
        </pc:graphicFrameChg>
        <pc:picChg chg="add mod">
          <ac:chgData name="Bess Dunlevy" userId="dd4b9a8537dbe9d0" providerId="LiveId" clId="{2BA026FE-5B9D-45FB-AD63-5438D79FA0EC}" dt="2024-08-22T17:36:06.763" v="92" actId="1076"/>
          <ac:picMkLst>
            <pc:docMk/>
            <pc:sldMk cId="1602417049" sldId="262"/>
            <ac:picMk id="9" creationId="{26D4701E-C051-9287-40FB-E69217B4C506}"/>
          </ac:picMkLst>
        </pc:picChg>
        <pc:picChg chg="add mod">
          <ac:chgData name="Bess Dunlevy" userId="dd4b9a8537dbe9d0" providerId="LiveId" clId="{2BA026FE-5B9D-45FB-AD63-5438D79FA0EC}" dt="2024-08-22T17:35:20.384" v="13"/>
          <ac:picMkLst>
            <pc:docMk/>
            <pc:sldMk cId="1602417049" sldId="262"/>
            <ac:picMk id="3073" creationId="{76BD34BE-784A-E77F-D7EC-D4CA0010523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C67F3-00F5-A61A-3989-749707BFD1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9D7F74B-D3A6-8043-E407-234F57D9CE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509480-24C3-F91A-B922-010791F7A019}"/>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5" name="Footer Placeholder 4">
            <a:extLst>
              <a:ext uri="{FF2B5EF4-FFF2-40B4-BE49-F238E27FC236}">
                <a16:creationId xmlns:a16="http://schemas.microsoft.com/office/drawing/2014/main" id="{16646D22-A773-FBFE-DDC9-6C962F5702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1C412-F075-D063-DAAF-FAD9F53B0974}"/>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3015430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BC768A-6DF8-CDFA-5E4F-F25B085AFF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B87D6D-6558-3FBD-6099-E190FCD713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C1C81D-BE97-8978-2987-11F7ED4BEB32}"/>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5" name="Footer Placeholder 4">
            <a:extLst>
              <a:ext uri="{FF2B5EF4-FFF2-40B4-BE49-F238E27FC236}">
                <a16:creationId xmlns:a16="http://schemas.microsoft.com/office/drawing/2014/main" id="{E3B07B9B-7868-CC9E-EFB5-75CB7A4216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37A549-F319-4C10-CF41-F1D737CA75AB}"/>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3048664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532D95-0054-B38C-9679-0D77CD807D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7D4C92-9969-6743-13C6-266FB7E41D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172DFF-64B4-D7E7-0FFA-CD2B069636EB}"/>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5" name="Footer Placeholder 4">
            <a:extLst>
              <a:ext uri="{FF2B5EF4-FFF2-40B4-BE49-F238E27FC236}">
                <a16:creationId xmlns:a16="http://schemas.microsoft.com/office/drawing/2014/main" id="{FC20588D-1782-50C0-31BB-173B369A2D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199C9A-554A-7007-27EE-6C4EAD2F1C6F}"/>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659796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CF6AE-86AA-481F-84F8-A5D4A4F6AF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5A5F0E-27FE-FA70-7713-533CEADA0E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7B0831-2C12-2BD4-D9FE-0F0FA53A187F}"/>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5" name="Footer Placeholder 4">
            <a:extLst>
              <a:ext uri="{FF2B5EF4-FFF2-40B4-BE49-F238E27FC236}">
                <a16:creationId xmlns:a16="http://schemas.microsoft.com/office/drawing/2014/main" id="{54CD4683-734E-9934-F3E0-EDAFEBDAB1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BE0C45-783D-56F5-69CF-B1714A709888}"/>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604973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ABF3E-03BE-7067-6DB0-C0B7746C50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6AD752-F117-9CCE-95BC-577301DE37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797BD7-2BEA-9D78-0340-84233980074B}"/>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5" name="Footer Placeholder 4">
            <a:extLst>
              <a:ext uri="{FF2B5EF4-FFF2-40B4-BE49-F238E27FC236}">
                <a16:creationId xmlns:a16="http://schemas.microsoft.com/office/drawing/2014/main" id="{0926FCC1-647A-1931-BAC8-F66E100FC7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8B689E-ADF3-D8E8-40CA-B6318AE16586}"/>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4288228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12DD1-0647-42FF-F0EF-C9F15EEE59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979BC-F045-C9CA-1308-764A6F169D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ADA9A9-59F0-4ED6-57ED-6735C47B4C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A4F359-50B0-87CA-3921-4011D54A6E74}"/>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6" name="Footer Placeholder 5">
            <a:extLst>
              <a:ext uri="{FF2B5EF4-FFF2-40B4-BE49-F238E27FC236}">
                <a16:creationId xmlns:a16="http://schemas.microsoft.com/office/drawing/2014/main" id="{331D89C2-0349-495C-2AC2-2BF23CA92A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53840C-453F-3111-1B0C-520B39ABE0CF}"/>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190342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00AEA-3919-693E-D57B-AF37C71929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AD8420D-2027-9C7A-AF2A-3E08F3B6BA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074971-D461-A349-F92A-BF81D68A3E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0AC43E-E219-C256-BBAF-AD2F6A63B3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97274B-7FC4-4E89-4138-02E84770A1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AAC058-5501-E19A-17A3-72D821BB386C}"/>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8" name="Footer Placeholder 7">
            <a:extLst>
              <a:ext uri="{FF2B5EF4-FFF2-40B4-BE49-F238E27FC236}">
                <a16:creationId xmlns:a16="http://schemas.microsoft.com/office/drawing/2014/main" id="{76F11C5E-A7CA-6911-89F2-3F15FD99AC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58F304-6D38-1E4C-61C2-2929FA7AB708}"/>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640663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DF6BC-9AE5-6338-792D-FA21CFE957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E76065C-1016-D78E-D8C4-E1068F5DB7C5}"/>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4" name="Footer Placeholder 3">
            <a:extLst>
              <a:ext uri="{FF2B5EF4-FFF2-40B4-BE49-F238E27FC236}">
                <a16:creationId xmlns:a16="http://schemas.microsoft.com/office/drawing/2014/main" id="{B1F2EB4A-2216-80A5-EC25-4FFDB9C3F3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240B8DB-9520-AE80-1FA7-88676D8FD90B}"/>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2408294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F8DB74-BE3F-5CE9-AF5B-036B902B8FF7}"/>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3" name="Footer Placeholder 2">
            <a:extLst>
              <a:ext uri="{FF2B5EF4-FFF2-40B4-BE49-F238E27FC236}">
                <a16:creationId xmlns:a16="http://schemas.microsoft.com/office/drawing/2014/main" id="{57E30BB0-A0C6-E223-2162-606894F6ECE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0E1D72-D5F1-B0F4-FC39-B7755AF4A486}"/>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517776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C9923-C28C-72A1-4695-745380C2DD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504A31-8925-790C-A5F2-C9A26FC43D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8C937B-934F-71D9-E187-D17AB7E74A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330A23-1215-2638-D8EE-354625BEC5D0}"/>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6" name="Footer Placeholder 5">
            <a:extLst>
              <a:ext uri="{FF2B5EF4-FFF2-40B4-BE49-F238E27FC236}">
                <a16:creationId xmlns:a16="http://schemas.microsoft.com/office/drawing/2014/main" id="{8742F9D8-8830-3887-EC23-2ED5493CA4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E8BA91-CF15-31C6-C07F-BB4E3EE817A5}"/>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1304185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2B78B-EB8D-2ACD-CD63-13F92FC4E4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A357483-B014-44E9-23E2-3AE15F2E8A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76393A-0C7C-D1C3-B86E-1AC9FAB9C4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01CBF7-C308-1335-D7D9-807F1993F944}"/>
              </a:ext>
            </a:extLst>
          </p:cNvPr>
          <p:cNvSpPr>
            <a:spLocks noGrp="1"/>
          </p:cNvSpPr>
          <p:nvPr>
            <p:ph type="dt" sz="half" idx="10"/>
          </p:nvPr>
        </p:nvSpPr>
        <p:spPr/>
        <p:txBody>
          <a:bodyPr/>
          <a:lstStyle/>
          <a:p>
            <a:fld id="{20E9A9C6-8DAE-4D0C-A1FB-C1BD0C499832}" type="datetimeFigureOut">
              <a:rPr lang="en-US" smtClean="0"/>
              <a:t>10/25/2024</a:t>
            </a:fld>
            <a:endParaRPr lang="en-US"/>
          </a:p>
        </p:txBody>
      </p:sp>
      <p:sp>
        <p:nvSpPr>
          <p:cNvPr id="6" name="Footer Placeholder 5">
            <a:extLst>
              <a:ext uri="{FF2B5EF4-FFF2-40B4-BE49-F238E27FC236}">
                <a16:creationId xmlns:a16="http://schemas.microsoft.com/office/drawing/2014/main" id="{C903EB01-77A8-ECA6-CAAA-E823C2F82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D2A31C-AE18-B81E-89D8-8E17598CB2FF}"/>
              </a:ext>
            </a:extLst>
          </p:cNvPr>
          <p:cNvSpPr>
            <a:spLocks noGrp="1"/>
          </p:cNvSpPr>
          <p:nvPr>
            <p:ph type="sldNum" sz="quarter" idx="12"/>
          </p:nvPr>
        </p:nvSpPr>
        <p:spPr/>
        <p:txBody>
          <a:bodyPr/>
          <a:lstStyle/>
          <a:p>
            <a:fld id="{98042BC2-5025-43F1-BD50-98606B2F4781}" type="slidenum">
              <a:rPr lang="en-US" smtClean="0"/>
              <a:t>‹#›</a:t>
            </a:fld>
            <a:endParaRPr lang="en-US"/>
          </a:p>
        </p:txBody>
      </p:sp>
    </p:spTree>
    <p:extLst>
      <p:ext uri="{BB962C8B-B14F-4D97-AF65-F5344CB8AC3E}">
        <p14:creationId xmlns:p14="http://schemas.microsoft.com/office/powerpoint/2010/main" val="3276723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0C2AC39-D0E3-438B-35C2-B684483240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9ED35F4-049A-2BD4-AD76-284A924E3B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FA6CB-7AD5-0EA7-821C-2FA1B4B4A0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E9A9C6-8DAE-4D0C-A1FB-C1BD0C499832}" type="datetimeFigureOut">
              <a:rPr lang="en-US" smtClean="0"/>
              <a:t>10/25/2024</a:t>
            </a:fld>
            <a:endParaRPr lang="en-US"/>
          </a:p>
        </p:txBody>
      </p:sp>
      <p:sp>
        <p:nvSpPr>
          <p:cNvPr id="5" name="Footer Placeholder 4">
            <a:extLst>
              <a:ext uri="{FF2B5EF4-FFF2-40B4-BE49-F238E27FC236}">
                <a16:creationId xmlns:a16="http://schemas.microsoft.com/office/drawing/2014/main" id="{A3503C72-DC1C-035C-1267-201865D574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E9D5EA7-9E1C-3212-BC6F-C5884EE113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042BC2-5025-43F1-BD50-98606B2F4781}" type="slidenum">
              <a:rPr lang="en-US" smtClean="0"/>
              <a:t>‹#›</a:t>
            </a:fld>
            <a:endParaRPr lang="en-US"/>
          </a:p>
        </p:txBody>
      </p:sp>
    </p:spTree>
    <p:extLst>
      <p:ext uri="{BB962C8B-B14F-4D97-AF65-F5344CB8AC3E}">
        <p14:creationId xmlns:p14="http://schemas.microsoft.com/office/powerpoint/2010/main" val="703916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smartsheet.com/try-it?trp=18173"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C5D9A28-948B-7C32-7E85-6EDB0A02D19F}"/>
              </a:ext>
            </a:extLst>
          </p:cNvPr>
          <p:cNvSpPr/>
          <p:nvPr/>
        </p:nvSpPr>
        <p:spPr>
          <a:xfrm>
            <a:off x="0" y="0"/>
            <a:ext cx="12192000" cy="6858000"/>
          </a:xfrm>
          <a:prstGeom prst="rect">
            <a:avLst/>
          </a:prstGeom>
          <a:solidFill>
            <a:srgbClr val="F0EE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screenshot of a computer&#10;&#10;Description automatically generated">
            <a:extLst>
              <a:ext uri="{FF2B5EF4-FFF2-40B4-BE49-F238E27FC236}">
                <a16:creationId xmlns:a16="http://schemas.microsoft.com/office/drawing/2014/main" id="{7B9EDE2C-880C-5C1A-5CD8-367E3F7015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0973" y="1933335"/>
            <a:ext cx="4807345" cy="3553065"/>
          </a:xfrm>
          <a:prstGeom prst="rect">
            <a:avLst/>
          </a:prstGeom>
          <a:effectLst>
            <a:reflection blurRad="6350" stA="50000" endPos="55000" dir="5400000" sy="-100000" algn="bl" rotWithShape="0"/>
          </a:effectLst>
        </p:spPr>
      </p:pic>
      <p:sp>
        <p:nvSpPr>
          <p:cNvPr id="4" name="TextBox 3">
            <a:extLst>
              <a:ext uri="{FF2B5EF4-FFF2-40B4-BE49-F238E27FC236}">
                <a16:creationId xmlns:a16="http://schemas.microsoft.com/office/drawing/2014/main" id="{D80FC046-C3B0-E330-281F-B33CC2621C15}"/>
              </a:ext>
            </a:extLst>
          </p:cNvPr>
          <p:cNvSpPr txBox="1"/>
          <p:nvPr/>
        </p:nvSpPr>
        <p:spPr>
          <a:xfrm>
            <a:off x="310551" y="319177"/>
            <a:ext cx="7108166" cy="954107"/>
          </a:xfrm>
          <a:prstGeom prst="rect">
            <a:avLst/>
          </a:prstGeom>
          <a:noFill/>
        </p:spPr>
        <p:txBody>
          <a:bodyPr wrap="square" rtlCol="0">
            <a:spAutoFit/>
          </a:bodyPr>
          <a:lstStyle/>
          <a:p>
            <a:pPr rtl="0"/>
            <a:r>
              <a:rPr lang="fr-FR" sz="2800" b="1">
                <a:solidFill>
                  <a:schemeClr val="tx1">
                    <a:lumMod val="65000"/>
                    <a:lumOff val="35000"/>
                  </a:schemeClr>
                </a:solidFill>
                <a:latin typeface="Century Gothic" panose="020B0502020202020204" pitchFamily="34" charset="0"/>
              </a:rPr>
              <a:t>Modèle A3 de diapositive de base </a:t>
            </a:r>
            <a:br>
              <a:rPr lang="en-US" sz="2800" b="1" dirty="0">
                <a:solidFill>
                  <a:schemeClr val="tx1">
                    <a:lumMod val="65000"/>
                    <a:lumOff val="35000"/>
                  </a:schemeClr>
                </a:solidFill>
                <a:latin typeface="Century Gothic" panose="020B0502020202020204" pitchFamily="34" charset="0"/>
              </a:rPr>
            </a:br>
            <a:r>
              <a:rPr lang="fr-FR" sz="2800" b="1">
                <a:solidFill>
                  <a:schemeClr val="tx1">
                    <a:lumMod val="65000"/>
                    <a:lumOff val="35000"/>
                  </a:schemeClr>
                </a:solidFill>
                <a:latin typeface="Century Gothic" panose="020B0502020202020204" pitchFamily="34" charset="0"/>
              </a:rPr>
              <a:t>pour la résolution de problèmes</a:t>
            </a:r>
          </a:p>
        </p:txBody>
      </p:sp>
      <p:pic>
        <p:nvPicPr>
          <p:cNvPr id="5" name="Picture 4">
            <a:hlinkClick r:id="rId3"/>
            <a:extLst>
              <a:ext uri="{FF2B5EF4-FFF2-40B4-BE49-F238E27FC236}">
                <a16:creationId xmlns:a16="http://schemas.microsoft.com/office/drawing/2014/main" id="{71754363-316F-4CFB-A83A-B38DF8317B48}"/>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8374240" y="375515"/>
            <a:ext cx="3431663" cy="682541"/>
          </a:xfrm>
          <a:prstGeom prst="rect">
            <a:avLst/>
          </a:prstGeom>
        </p:spPr>
      </p:pic>
      <p:graphicFrame>
        <p:nvGraphicFramePr>
          <p:cNvPr id="10" name="Table 9">
            <a:extLst>
              <a:ext uri="{FF2B5EF4-FFF2-40B4-BE49-F238E27FC236}">
                <a16:creationId xmlns:a16="http://schemas.microsoft.com/office/drawing/2014/main" id="{057929C2-57EC-5B2A-2323-D1CFE370F28B}"/>
              </a:ext>
            </a:extLst>
          </p:cNvPr>
          <p:cNvGraphicFramePr>
            <a:graphicFrameLocks noGrp="1"/>
          </p:cNvGraphicFramePr>
          <p:nvPr>
            <p:extLst>
              <p:ext uri="{D42A27DB-BD31-4B8C-83A1-F6EECF244321}">
                <p14:modId xmlns:p14="http://schemas.microsoft.com/office/powerpoint/2010/main" val="3399480637"/>
              </p:ext>
            </p:extLst>
          </p:nvPr>
        </p:nvGraphicFramePr>
        <p:xfrm>
          <a:off x="5262113" y="1952388"/>
          <a:ext cx="6545796" cy="2309061"/>
        </p:xfrm>
        <a:graphic>
          <a:graphicData uri="http://schemas.openxmlformats.org/drawingml/2006/table">
            <a:tbl>
              <a:tblPr firstRow="1" firstCol="1" bandRow="1"/>
              <a:tblGrid>
                <a:gridCol w="1742536">
                  <a:extLst>
                    <a:ext uri="{9D8B030D-6E8A-4147-A177-3AD203B41FA5}">
                      <a16:colId xmlns:a16="http://schemas.microsoft.com/office/drawing/2014/main" val="46512938"/>
                    </a:ext>
                  </a:extLst>
                </a:gridCol>
                <a:gridCol w="4803260">
                  <a:extLst>
                    <a:ext uri="{9D8B030D-6E8A-4147-A177-3AD203B41FA5}">
                      <a16:colId xmlns:a16="http://schemas.microsoft.com/office/drawing/2014/main" val="3766193378"/>
                    </a:ext>
                  </a:extLst>
                </a:gridCol>
              </a:tblGrid>
              <a:tr h="769687">
                <a:tc>
                  <a:txBody>
                    <a:bodyPr/>
                    <a:lstStyle/>
                    <a:p>
                      <a:pPr marL="0" marR="0" algn="r" rtl="0">
                        <a:lnSpc>
                          <a:spcPct val="107000"/>
                        </a:lnSpc>
                        <a:spcBef>
                          <a:spcPts val="0"/>
                        </a:spcBef>
                        <a:spcAft>
                          <a:spcPts val="0"/>
                        </a:spcAft>
                      </a:pPr>
                      <a:r>
                        <a:rPr lang="fr-FR" sz="14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Titre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marL="0" marR="0" rtl="0">
                        <a:lnSpc>
                          <a:spcPct val="107000"/>
                        </a:lnSpc>
                        <a:spcBef>
                          <a:spcPts val="0"/>
                        </a:spcBef>
                        <a:spcAft>
                          <a:spcPts val="0"/>
                        </a:spcAft>
                      </a:pPr>
                      <a:r>
                        <a:rPr lang="fr-FR" sz="14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Titre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56253943"/>
                  </a:ext>
                </a:extLst>
              </a:tr>
              <a:tr h="769687">
                <a:tc>
                  <a:txBody>
                    <a:bodyPr/>
                    <a:lstStyle/>
                    <a:p>
                      <a:pPr marL="0" marR="0" algn="r" rtl="0">
                        <a:lnSpc>
                          <a:spcPct val="107000"/>
                        </a:lnSpc>
                        <a:spcBef>
                          <a:spcPts val="0"/>
                        </a:spcBef>
                        <a:spcAft>
                          <a:spcPts val="0"/>
                        </a:spcAft>
                      </a:pPr>
                      <a:r>
                        <a:rPr lang="fr-FR" sz="14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Chef d’équipe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marL="0" marR="0" rtl="0">
                        <a:lnSpc>
                          <a:spcPct val="107000"/>
                        </a:lnSpc>
                        <a:spcBef>
                          <a:spcPts val="0"/>
                        </a:spcBef>
                        <a:spcAft>
                          <a:spcPts val="0"/>
                        </a:spcAft>
                      </a:pPr>
                      <a:r>
                        <a:rPr lang="fr-FR" sz="14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Nom</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529448209"/>
                  </a:ext>
                </a:extLst>
              </a:tr>
              <a:tr h="769687">
                <a:tc>
                  <a:txBody>
                    <a:bodyPr/>
                    <a:lstStyle/>
                    <a:p>
                      <a:pPr marL="0" marR="0" algn="r" rtl="0">
                        <a:lnSpc>
                          <a:spcPct val="107000"/>
                        </a:lnSpc>
                        <a:spcBef>
                          <a:spcPts val="0"/>
                        </a:spcBef>
                        <a:spcAft>
                          <a:spcPts val="0"/>
                        </a:spcAft>
                      </a:pPr>
                      <a:r>
                        <a:rPr lang="fr-FR" sz="14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Date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marL="0" marR="0" rtl="0">
                        <a:lnSpc>
                          <a:spcPct val="107000"/>
                        </a:lnSpc>
                        <a:spcBef>
                          <a:spcPts val="0"/>
                        </a:spcBef>
                        <a:spcAft>
                          <a:spcPts val="0"/>
                        </a:spcAft>
                      </a:pPr>
                      <a:r>
                        <a:rPr lang="fr-FR" sz="14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JJ/MM/AA</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5296785"/>
                  </a:ext>
                </a:extLst>
              </a:tr>
            </a:tbl>
          </a:graphicData>
        </a:graphic>
      </p:graphicFrame>
    </p:spTree>
    <p:extLst>
      <p:ext uri="{BB962C8B-B14F-4D97-AF65-F5344CB8AC3E}">
        <p14:creationId xmlns:p14="http://schemas.microsoft.com/office/powerpoint/2010/main" val="3292755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B087699-C70F-537F-12C1-9325CCFD2B48}"/>
              </a:ext>
            </a:extLst>
          </p:cNvPr>
          <p:cNvGraphicFramePr>
            <a:graphicFrameLocks noGrp="1"/>
          </p:cNvGraphicFramePr>
          <p:nvPr>
            <p:extLst>
              <p:ext uri="{D42A27DB-BD31-4B8C-83A1-F6EECF244321}">
                <p14:modId xmlns:p14="http://schemas.microsoft.com/office/powerpoint/2010/main" val="3569672820"/>
              </p:ext>
            </p:extLst>
          </p:nvPr>
        </p:nvGraphicFramePr>
        <p:xfrm>
          <a:off x="126520" y="189782"/>
          <a:ext cx="11938959" cy="6564705"/>
        </p:xfrm>
        <a:graphic>
          <a:graphicData uri="http://schemas.openxmlformats.org/drawingml/2006/table">
            <a:tbl>
              <a:tblPr firstRow="1" firstCol="1" bandRow="1"/>
              <a:tblGrid>
                <a:gridCol w="11938959">
                  <a:extLst>
                    <a:ext uri="{9D8B030D-6E8A-4147-A177-3AD203B41FA5}">
                      <a16:colId xmlns:a16="http://schemas.microsoft.com/office/drawing/2014/main" val="34447631"/>
                    </a:ext>
                  </a:extLst>
                </a:gridCol>
              </a:tblGrid>
              <a:tr h="275200">
                <a:tc>
                  <a:txBody>
                    <a:bodyPr/>
                    <a:lstStyle/>
                    <a:p>
                      <a:pPr marL="0" marR="0" rtl="0">
                        <a:lnSpc>
                          <a:spcPct val="107000"/>
                        </a:lnSpc>
                        <a:spcBef>
                          <a:spcPts val="0"/>
                        </a:spcBef>
                        <a:spcAft>
                          <a:spcPts val="0"/>
                        </a:spcAft>
                      </a:pPr>
                      <a:r>
                        <a:rPr lang="fr-F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ÉNONCÉ DU PROBLÈME</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1D430"/>
                    </a:solidFill>
                  </a:tcPr>
                </a:tc>
                <a:extLst>
                  <a:ext uri="{0D108BD9-81ED-4DB2-BD59-A6C34878D82A}">
                    <a16:rowId xmlns:a16="http://schemas.microsoft.com/office/drawing/2014/main" val="583735867"/>
                  </a:ext>
                </a:extLst>
              </a:tr>
              <a:tr h="662615">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82153653"/>
                  </a:ext>
                </a:extLst>
              </a:tr>
              <a:tr h="275200">
                <a:tc>
                  <a:txBody>
                    <a:bodyPr/>
                    <a:lstStyle/>
                    <a:p>
                      <a:pPr marL="0" marR="0" rtl="0">
                        <a:lnSpc>
                          <a:spcPct val="107000"/>
                        </a:lnSpc>
                        <a:spcBef>
                          <a:spcPts val="0"/>
                        </a:spcBef>
                        <a:spcAft>
                          <a:spcPts val="0"/>
                        </a:spcAft>
                      </a:pPr>
                      <a:r>
                        <a:rPr lang="fr-F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ÉTAT ACTUEL</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CE377"/>
                    </a:solidFill>
                  </a:tcPr>
                </a:tc>
                <a:extLst>
                  <a:ext uri="{0D108BD9-81ED-4DB2-BD59-A6C34878D82A}">
                    <a16:rowId xmlns:a16="http://schemas.microsoft.com/office/drawing/2014/main" val="2851571243"/>
                  </a:ext>
                </a:extLst>
              </a:tr>
              <a:tr h="662615">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51786338"/>
                  </a:ext>
                </a:extLst>
              </a:tr>
              <a:tr h="275200">
                <a:tc>
                  <a:txBody>
                    <a:bodyPr/>
                    <a:lstStyle/>
                    <a:p>
                      <a:pPr marL="0" marR="0" rtl="0">
                        <a:lnSpc>
                          <a:spcPct val="107000"/>
                        </a:lnSpc>
                        <a:spcBef>
                          <a:spcPts val="0"/>
                        </a:spcBef>
                        <a:spcAft>
                          <a:spcPts val="0"/>
                        </a:spcAft>
                      </a:pPr>
                      <a:r>
                        <a:rPr lang="fr-F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ÉTAT CIBLE</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EA9A"/>
                    </a:solidFill>
                  </a:tcPr>
                </a:tc>
                <a:extLst>
                  <a:ext uri="{0D108BD9-81ED-4DB2-BD59-A6C34878D82A}">
                    <a16:rowId xmlns:a16="http://schemas.microsoft.com/office/drawing/2014/main" val="861915843"/>
                  </a:ext>
                </a:extLst>
              </a:tr>
              <a:tr h="662615">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14845225"/>
                  </a:ext>
                </a:extLst>
              </a:tr>
              <a:tr h="275200">
                <a:tc>
                  <a:txBody>
                    <a:bodyPr/>
                    <a:lstStyle/>
                    <a:p>
                      <a:pPr marL="0" marR="0" rtl="0">
                        <a:lnSpc>
                          <a:spcPct val="107000"/>
                        </a:lnSpc>
                        <a:spcBef>
                          <a:spcPts val="0"/>
                        </a:spcBef>
                        <a:spcAft>
                          <a:spcPts val="0"/>
                        </a:spcAft>
                      </a:pPr>
                      <a:r>
                        <a:rPr lang="fr-F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RAPPORT D’ANALYSE DES CAUSES PROFONDES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6F1BD"/>
                    </a:solidFill>
                  </a:tcPr>
                </a:tc>
                <a:extLst>
                  <a:ext uri="{0D108BD9-81ED-4DB2-BD59-A6C34878D82A}">
                    <a16:rowId xmlns:a16="http://schemas.microsoft.com/office/drawing/2014/main" val="1558056994"/>
                  </a:ext>
                </a:extLst>
              </a:tr>
              <a:tr h="662615">
                <a:tc>
                  <a:txBody>
                    <a:bodyPr/>
                    <a:lstStyle/>
                    <a:p>
                      <a:pPr marL="0" marR="0" rtl="0">
                        <a:lnSpc>
                          <a:spcPct val="107000"/>
                        </a:lnSpc>
                        <a:spcBef>
                          <a:spcPts val="0"/>
                        </a:spcBef>
                        <a:spcAft>
                          <a:spcPts val="0"/>
                        </a:spcAft>
                      </a:pPr>
                      <a:r>
                        <a:rPr lang="fr-FR" sz="12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56601250"/>
                  </a:ext>
                </a:extLst>
              </a:tr>
              <a:tr h="275200">
                <a:tc>
                  <a:txBody>
                    <a:bodyPr/>
                    <a:lstStyle/>
                    <a:p>
                      <a:pPr marL="0" marR="0" rtl="0">
                        <a:lnSpc>
                          <a:spcPct val="107000"/>
                        </a:lnSpc>
                        <a:spcBef>
                          <a:spcPts val="0"/>
                        </a:spcBef>
                        <a:spcAft>
                          <a:spcPts val="0"/>
                        </a:spcAft>
                      </a:pPr>
                      <a:r>
                        <a:rPr lang="fr-F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CONTRE-MESURES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3070578578"/>
                  </a:ext>
                </a:extLst>
              </a:tr>
              <a:tr h="662615">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03932204"/>
                  </a:ext>
                </a:extLst>
              </a:tr>
              <a:tr h="275200">
                <a:tc>
                  <a:txBody>
                    <a:bodyPr/>
                    <a:lstStyle/>
                    <a:p>
                      <a:pPr marL="0" marR="0" rtl="0">
                        <a:lnSpc>
                          <a:spcPct val="107000"/>
                        </a:lnSpc>
                        <a:spcBef>
                          <a:spcPts val="0"/>
                        </a:spcBef>
                        <a:spcAft>
                          <a:spcPts val="0"/>
                        </a:spcAft>
                      </a:pPr>
                      <a:r>
                        <a:rPr lang="fr-F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RÉSULTATS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801069966"/>
                  </a:ext>
                </a:extLst>
              </a:tr>
              <a:tr h="662615">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507984602"/>
                  </a:ext>
                </a:extLst>
              </a:tr>
              <a:tr h="275200">
                <a:tc>
                  <a:txBody>
                    <a:bodyPr/>
                    <a:lstStyle/>
                    <a:p>
                      <a:pPr marL="0" marR="0" rtl="0">
                        <a:lnSpc>
                          <a:spcPct val="107000"/>
                        </a:lnSpc>
                        <a:spcBef>
                          <a:spcPts val="0"/>
                        </a:spcBef>
                        <a:spcAft>
                          <a:spcPts val="0"/>
                        </a:spcAft>
                      </a:pPr>
                      <a:r>
                        <a:rPr lang="fr-FR" sz="18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8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SUIVI</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8FBEB"/>
                    </a:solidFill>
                  </a:tcPr>
                </a:tc>
                <a:extLst>
                  <a:ext uri="{0D108BD9-81ED-4DB2-BD59-A6C34878D82A}">
                    <a16:rowId xmlns:a16="http://schemas.microsoft.com/office/drawing/2014/main" val="2119740331"/>
                  </a:ext>
                </a:extLst>
              </a:tr>
              <a:tr h="662615">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20627610"/>
                  </a:ext>
                </a:extLst>
              </a:tr>
            </a:tbl>
          </a:graphicData>
        </a:graphic>
      </p:graphicFrame>
    </p:spTree>
    <p:extLst>
      <p:ext uri="{BB962C8B-B14F-4D97-AF65-F5344CB8AC3E}">
        <p14:creationId xmlns:p14="http://schemas.microsoft.com/office/powerpoint/2010/main" val="3168665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FB087699-C70F-537F-12C1-9325CCFD2B48}"/>
              </a:ext>
            </a:extLst>
          </p:cNvPr>
          <p:cNvGraphicFramePr>
            <a:graphicFrameLocks noGrp="1"/>
          </p:cNvGraphicFramePr>
          <p:nvPr>
            <p:extLst>
              <p:ext uri="{D42A27DB-BD31-4B8C-83A1-F6EECF244321}">
                <p14:modId xmlns:p14="http://schemas.microsoft.com/office/powerpoint/2010/main" val="1745870952"/>
              </p:ext>
            </p:extLst>
          </p:nvPr>
        </p:nvGraphicFramePr>
        <p:xfrm>
          <a:off x="117893" y="888946"/>
          <a:ext cx="11956214" cy="5742673"/>
        </p:xfrm>
        <a:graphic>
          <a:graphicData uri="http://schemas.openxmlformats.org/drawingml/2006/table">
            <a:tbl>
              <a:tblPr firstRow="1" firstCol="1" bandRow="1"/>
              <a:tblGrid>
                <a:gridCol w="11956214">
                  <a:extLst>
                    <a:ext uri="{9D8B030D-6E8A-4147-A177-3AD203B41FA5}">
                      <a16:colId xmlns:a16="http://schemas.microsoft.com/office/drawing/2014/main" val="34447631"/>
                    </a:ext>
                  </a:extLst>
                </a:gridCol>
              </a:tblGrid>
              <a:tr h="211347">
                <a:tc>
                  <a:txBody>
                    <a:bodyPr/>
                    <a:lstStyle/>
                    <a:p>
                      <a:pPr marL="0" marR="0" rtl="0">
                        <a:lnSpc>
                          <a:spcPct val="100000"/>
                        </a:lnSpc>
                        <a:spcBef>
                          <a:spcPts val="0"/>
                        </a:spcBef>
                        <a:spcAft>
                          <a:spcPts val="0"/>
                        </a:spcAft>
                      </a:pPr>
                      <a:r>
                        <a:rPr lang="fr-F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ÉNONCÉ DU PROBLÈME</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1D430"/>
                    </a:solidFill>
                  </a:tcPr>
                </a:tc>
                <a:extLst>
                  <a:ext uri="{0D108BD9-81ED-4DB2-BD59-A6C34878D82A}">
                    <a16:rowId xmlns:a16="http://schemas.microsoft.com/office/drawing/2014/main" val="583735867"/>
                  </a:ext>
                </a:extLst>
              </a:tr>
              <a:tr h="442543">
                <a:tc>
                  <a:txBody>
                    <a:bodyPr/>
                    <a:lstStyle/>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Description</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le taux de précision des stocks de l’entrepôt est actuellement de 75 %, ce qui entraîne des ruptures de stock fréquentes et des situations d’excédent de stock. Cela affecte la satisfaction client et augmente les coûts d’exploitation. </a:t>
                      </a:r>
                    </a:p>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Impact</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des données d’inventaire inexactes entraînent des retards dans l’exécution des commandes, une augmentation des coûts de détention et une perte d’opportunités de vente.</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182153653"/>
                  </a:ext>
                </a:extLst>
              </a:tr>
              <a:tr h="199294">
                <a:tc>
                  <a:txBody>
                    <a:bodyPr/>
                    <a:lstStyle/>
                    <a:p>
                      <a:pPr marL="0" marR="0" rtl="0">
                        <a:lnSpc>
                          <a:spcPct val="100000"/>
                        </a:lnSpc>
                        <a:spcBef>
                          <a:spcPts val="0"/>
                        </a:spcBef>
                        <a:spcAft>
                          <a:spcPts val="0"/>
                        </a:spcAft>
                      </a:pPr>
                      <a:r>
                        <a:rPr lang="fr-F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ÉTAT ACTUEL</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CE377"/>
                    </a:solidFill>
                  </a:tcPr>
                </a:tc>
                <a:extLst>
                  <a:ext uri="{0D108BD9-81ED-4DB2-BD59-A6C34878D82A}">
                    <a16:rowId xmlns:a16="http://schemas.microsoft.com/office/drawing/2014/main" val="2851571243"/>
                  </a:ext>
                </a:extLst>
              </a:tr>
              <a:tr h="572771">
                <a:tc>
                  <a:txBody>
                    <a:bodyPr/>
                    <a:lstStyle/>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Taux de précision actuel</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75 %</a:t>
                      </a:r>
                    </a:p>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Ruptures de stock</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15 incidents par mois</a:t>
                      </a:r>
                    </a:p>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Excédents de stock</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20 % des stocks dépassent les niveaux optimaux</a:t>
                      </a:r>
                    </a:p>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Réclamations client</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30 par mois pour cause d’expéditions en retard</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551786338"/>
                  </a:ext>
                </a:extLst>
              </a:tr>
              <a:tr h="192178">
                <a:tc>
                  <a:txBody>
                    <a:bodyPr/>
                    <a:lstStyle/>
                    <a:p>
                      <a:pPr marL="0" marR="0" rtl="0">
                        <a:lnSpc>
                          <a:spcPct val="100000"/>
                        </a:lnSpc>
                        <a:spcBef>
                          <a:spcPts val="0"/>
                        </a:spcBef>
                        <a:spcAft>
                          <a:spcPts val="0"/>
                        </a:spcAft>
                      </a:pPr>
                      <a:r>
                        <a:rPr lang="fr-F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ÉTAT CIBLE</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EA9A"/>
                    </a:solidFill>
                  </a:tcPr>
                </a:tc>
                <a:extLst>
                  <a:ext uri="{0D108BD9-81ED-4DB2-BD59-A6C34878D82A}">
                    <a16:rowId xmlns:a16="http://schemas.microsoft.com/office/drawing/2014/main" val="861915843"/>
                  </a:ext>
                </a:extLst>
              </a:tr>
              <a:tr h="561513">
                <a:tc>
                  <a:txBody>
                    <a:bodyPr/>
                    <a:lstStyle/>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Taux de précision souhaité</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95 %</a:t>
                      </a:r>
                    </a:p>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Ruptures de stock</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réduire à moins de cinq incidents par mois</a:t>
                      </a:r>
                    </a:p>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Excédents de stock</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réduire les excédents de stock à 5 % du stock total</a:t>
                      </a:r>
                    </a:p>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Réclamations client</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réduire à moins de 10 par mois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914845225"/>
                  </a:ext>
                </a:extLst>
              </a:tr>
              <a:tr h="236822">
                <a:tc>
                  <a:txBody>
                    <a:bodyPr/>
                    <a:lstStyle/>
                    <a:p>
                      <a:pPr marL="0" marR="0" rtl="0">
                        <a:lnSpc>
                          <a:spcPct val="100000"/>
                        </a:lnSpc>
                        <a:spcBef>
                          <a:spcPts val="0"/>
                        </a:spcBef>
                        <a:spcAft>
                          <a:spcPts val="0"/>
                        </a:spcAft>
                      </a:pPr>
                      <a:r>
                        <a:rPr lang="fr-F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RAPPORT D’ANALYSE DES CAUSES PROFONDES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6F1BD"/>
                    </a:solidFill>
                  </a:tcPr>
                </a:tc>
                <a:extLst>
                  <a:ext uri="{0D108BD9-81ED-4DB2-BD59-A6C34878D82A}">
                    <a16:rowId xmlns:a16="http://schemas.microsoft.com/office/drawing/2014/main" val="1558056994"/>
                  </a:ext>
                </a:extLst>
              </a:tr>
              <a:tr h="837376">
                <a:tc>
                  <a:txBody>
                    <a:bodyPr/>
                    <a:lstStyle/>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Méthodes utilisées : </a:t>
                      </a:r>
                      <a:r>
                        <a:rPr lang="fr-FR" sz="85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5 pourquoi et diagramme en arêtes de poisson</a:t>
                      </a:r>
                    </a:p>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Causes profondes identifiées :</a:t>
                      </a:r>
                    </a:p>
                    <a:p>
                      <a:pPr marL="171450" marR="0" indent="-171450" rtl="0">
                        <a:lnSpc>
                          <a:spcPct val="100000"/>
                        </a:lnSpc>
                        <a:spcBef>
                          <a:spcPts val="0"/>
                        </a:spcBef>
                        <a:spcAft>
                          <a:spcPts val="0"/>
                        </a:spcAft>
                        <a:buFont typeface="Arial" panose="020B0604020202020204" pitchFamily="34" charset="0"/>
                        <a:buChar char="•"/>
                      </a:pPr>
                      <a:r>
                        <a:rPr lang="fr-FR" sz="85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Erreurs de saisie des données : la saisie manuelle des données est sujette aux erreurs.</a:t>
                      </a:r>
                    </a:p>
                    <a:p>
                      <a:pPr marL="171450" marR="0" indent="-171450" rtl="0">
                        <a:lnSpc>
                          <a:spcPct val="100000"/>
                        </a:lnSpc>
                        <a:spcBef>
                          <a:spcPts val="0"/>
                        </a:spcBef>
                        <a:spcAft>
                          <a:spcPts val="0"/>
                        </a:spcAft>
                        <a:buFont typeface="Arial" panose="020B0604020202020204" pitchFamily="34" charset="0"/>
                        <a:buChar char="•"/>
                      </a:pPr>
                      <a:r>
                        <a:rPr lang="fr-FR" sz="85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Manque de formation : le personnel n’est pas correctement formé aux systèmes de gestion des stocks.</a:t>
                      </a:r>
                    </a:p>
                    <a:p>
                      <a:pPr marL="171450" marR="0" indent="-171450" rtl="0">
                        <a:lnSpc>
                          <a:spcPct val="100000"/>
                        </a:lnSpc>
                        <a:spcBef>
                          <a:spcPts val="0"/>
                        </a:spcBef>
                        <a:spcAft>
                          <a:spcPts val="0"/>
                        </a:spcAft>
                        <a:buFont typeface="Arial" panose="020B0604020202020204" pitchFamily="34" charset="0"/>
                        <a:buChar char="•"/>
                      </a:pPr>
                      <a:r>
                        <a:rPr lang="fr-FR" sz="85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Procédures incohérentes : les procédures de comptage des stocks ne sont pas standardisées.</a:t>
                      </a:r>
                    </a:p>
                    <a:p>
                      <a:pPr marL="171450" marR="0" indent="-171450" rtl="0">
                        <a:lnSpc>
                          <a:spcPct val="100000"/>
                        </a:lnSpc>
                        <a:spcBef>
                          <a:spcPts val="0"/>
                        </a:spcBef>
                        <a:spcAft>
                          <a:spcPts val="0"/>
                        </a:spcAft>
                        <a:buFont typeface="Arial" panose="020B0604020202020204" pitchFamily="34" charset="0"/>
                        <a:buChar char="•"/>
                      </a:pPr>
                      <a:r>
                        <a:rPr lang="fr-FR" sz="850" b="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Mauvaise intégration du système : le système de gestion des stocks n’est pas entièrement intégré au système de commande.</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756601250"/>
                  </a:ext>
                </a:extLst>
              </a:tr>
              <a:tr h="200487">
                <a:tc>
                  <a:txBody>
                    <a:bodyPr/>
                    <a:lstStyle/>
                    <a:p>
                      <a:pPr marL="0" marR="0" rtl="0">
                        <a:lnSpc>
                          <a:spcPct val="100000"/>
                        </a:lnSpc>
                        <a:spcBef>
                          <a:spcPts val="0"/>
                        </a:spcBef>
                        <a:spcAft>
                          <a:spcPts val="0"/>
                        </a:spcAft>
                      </a:pPr>
                      <a:r>
                        <a:rPr lang="fr-F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CONTRE-MESURES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3070578578"/>
                  </a:ext>
                </a:extLst>
              </a:tr>
              <a:tr h="597023">
                <a:tc>
                  <a:txBody>
                    <a:bodyPr/>
                    <a:lstStyle/>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Mettre en œuvre un système de lecture des codes-barres</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introduire des lecteurs de codes-barres pour réduire les erreurs de saisie des données.</a:t>
                      </a:r>
                    </a:p>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Programme de formation</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élaborer et mettre en œuvre un programme complet de formation du personnel des entrepôts aux systèmes de gestion des stocks.</a:t>
                      </a:r>
                    </a:p>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Standardiser les procédures</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créer et appliquer des procédures standardisées pour le comptage des stocks.</a:t>
                      </a:r>
                    </a:p>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Intégration du système</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le système de gestion des stocks n’est pas entièrement intégré au système de commande.</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03932204"/>
                  </a:ext>
                </a:extLst>
              </a:tr>
              <a:tr h="197109">
                <a:tc>
                  <a:txBody>
                    <a:bodyPr/>
                    <a:lstStyle/>
                    <a:p>
                      <a:pPr marL="0" marR="0" rtl="0">
                        <a:lnSpc>
                          <a:spcPct val="100000"/>
                        </a:lnSpc>
                        <a:spcBef>
                          <a:spcPts val="0"/>
                        </a:spcBef>
                        <a:spcAft>
                          <a:spcPts val="0"/>
                        </a:spcAft>
                      </a:pPr>
                      <a:r>
                        <a:rPr lang="fr-F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RÉSULTATS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EF6D2"/>
                    </a:solidFill>
                  </a:tcPr>
                </a:tc>
                <a:extLst>
                  <a:ext uri="{0D108BD9-81ED-4DB2-BD59-A6C34878D82A}">
                    <a16:rowId xmlns:a16="http://schemas.microsoft.com/office/drawing/2014/main" val="801069966"/>
                  </a:ext>
                </a:extLst>
              </a:tr>
              <a:tr h="552635">
                <a:tc>
                  <a:txBody>
                    <a:bodyPr/>
                    <a:lstStyle/>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Taux de précision</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amélioration à 92 % dans les trois mois suivant la mise en œuvre.</a:t>
                      </a:r>
                    </a:p>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Ruptures de stock</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réduction à 7 incidents par mois</a:t>
                      </a:r>
                    </a:p>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Excédents de stock</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réduction des excédents de stock à 8 % du stock total</a:t>
                      </a:r>
                    </a:p>
                    <a:p>
                      <a:pPr marL="171450" marR="0" indent="-171450" rtl="0">
                        <a:lnSpc>
                          <a:spcPct val="100000"/>
                        </a:lnSpc>
                        <a:spcBef>
                          <a:spcPts val="0"/>
                        </a:spcBef>
                        <a:spcAft>
                          <a:spcPts val="0"/>
                        </a:spcAft>
                        <a:buFont typeface="Arial" panose="020B0604020202020204" pitchFamily="34" charset="0"/>
                        <a:buChar char="•"/>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Réclamations client</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réduction à 12 par mois.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507984602"/>
                  </a:ext>
                </a:extLst>
              </a:tr>
              <a:tr h="224499">
                <a:tc>
                  <a:txBody>
                    <a:bodyPr/>
                    <a:lstStyle/>
                    <a:p>
                      <a:pPr marL="0" marR="0" rtl="0">
                        <a:lnSpc>
                          <a:spcPct val="100000"/>
                        </a:lnSpc>
                        <a:spcBef>
                          <a:spcPts val="0"/>
                        </a:spcBef>
                        <a:spcAft>
                          <a:spcPts val="0"/>
                        </a:spcAft>
                      </a:pPr>
                      <a:r>
                        <a:rPr lang="fr-FR" sz="15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&gt;&gt;</a:t>
                      </a:r>
                      <a:r>
                        <a:rPr lang="fr-FR"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SUIVI</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8FBEB"/>
                    </a:solidFill>
                  </a:tcPr>
                </a:tc>
                <a:extLst>
                  <a:ext uri="{0D108BD9-81ED-4DB2-BD59-A6C34878D82A}">
                    <a16:rowId xmlns:a16="http://schemas.microsoft.com/office/drawing/2014/main" val="2119740331"/>
                  </a:ext>
                </a:extLst>
              </a:tr>
              <a:tr h="570390">
                <a:tc>
                  <a:txBody>
                    <a:bodyPr/>
                    <a:lstStyle/>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Suivi</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continuer à surveiller l’exactitude des stocks chaque mois et ajuster les processus au besoin.</a:t>
                      </a:r>
                    </a:p>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Formation continue</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planifier des sessions de formation trimestrielles de rafraîchissement pour tout le personnel d’entrepôt.</a:t>
                      </a:r>
                    </a:p>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Audits des procédures</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réaliser des audits bimensuels pour assurer la conformité aux procédures standardisées.</a:t>
                      </a:r>
                    </a:p>
                    <a:p>
                      <a:pPr marL="0" marR="0" rtl="0">
                        <a:lnSpc>
                          <a:spcPct val="100000"/>
                        </a:lnSpc>
                        <a:spcBef>
                          <a:spcPts val="0"/>
                        </a:spcBef>
                        <a:spcAft>
                          <a:spcPts val="0"/>
                        </a:spcAft>
                      </a:pPr>
                      <a:r>
                        <a:rPr lang="fr-FR" sz="85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Boucle de rétroaction</a:t>
                      </a:r>
                      <a:r>
                        <a:rPr lang="fr-FR" sz="85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définir un mécanisme de rétroaction pour que le personnel signale les problèmes et suggère des améliorations.</a:t>
                      </a:r>
                    </a:p>
                  </a:txBody>
                  <a:tcPr marL="55589" marR="55589"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820627610"/>
                  </a:ext>
                </a:extLst>
              </a:tr>
            </a:tbl>
          </a:graphicData>
        </a:graphic>
      </p:graphicFrame>
      <p:graphicFrame>
        <p:nvGraphicFramePr>
          <p:cNvPr id="3" name="Table 2">
            <a:extLst>
              <a:ext uri="{FF2B5EF4-FFF2-40B4-BE49-F238E27FC236}">
                <a16:creationId xmlns:a16="http://schemas.microsoft.com/office/drawing/2014/main" id="{CF57C705-F6C3-2C88-1FE9-828F8548BBF8}"/>
              </a:ext>
            </a:extLst>
          </p:cNvPr>
          <p:cNvGraphicFramePr>
            <a:graphicFrameLocks noGrp="1"/>
          </p:cNvGraphicFramePr>
          <p:nvPr>
            <p:extLst>
              <p:ext uri="{D42A27DB-BD31-4B8C-83A1-F6EECF244321}">
                <p14:modId xmlns:p14="http://schemas.microsoft.com/office/powerpoint/2010/main" val="1074305345"/>
              </p:ext>
            </p:extLst>
          </p:nvPr>
        </p:nvGraphicFramePr>
        <p:xfrm>
          <a:off x="2685692" y="102573"/>
          <a:ext cx="9388415" cy="719007"/>
        </p:xfrm>
        <a:graphic>
          <a:graphicData uri="http://schemas.openxmlformats.org/drawingml/2006/table">
            <a:tbl>
              <a:tblPr firstRow="1" firstCol="1" bandRow="1"/>
              <a:tblGrid>
                <a:gridCol w="2016731">
                  <a:extLst>
                    <a:ext uri="{9D8B030D-6E8A-4147-A177-3AD203B41FA5}">
                      <a16:colId xmlns:a16="http://schemas.microsoft.com/office/drawing/2014/main" val="46512938"/>
                    </a:ext>
                  </a:extLst>
                </a:gridCol>
                <a:gridCol w="7371684">
                  <a:extLst>
                    <a:ext uri="{9D8B030D-6E8A-4147-A177-3AD203B41FA5}">
                      <a16:colId xmlns:a16="http://schemas.microsoft.com/office/drawing/2014/main" val="3766193378"/>
                    </a:ext>
                  </a:extLst>
                </a:gridCol>
              </a:tblGrid>
              <a:tr h="239669">
                <a:tc>
                  <a:txBody>
                    <a:bodyPr/>
                    <a:lstStyle/>
                    <a:p>
                      <a:pPr marL="0" marR="0" algn="r" rtl="0">
                        <a:lnSpc>
                          <a:spcPct val="107000"/>
                        </a:lnSpc>
                        <a:spcBef>
                          <a:spcPts val="0"/>
                        </a:spcBef>
                        <a:spcAft>
                          <a:spcPts val="0"/>
                        </a:spcAft>
                      </a:pPr>
                      <a:r>
                        <a:rPr lang="fr-FR"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Titre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rtl="0">
                        <a:lnSpc>
                          <a:spcPct val="107000"/>
                        </a:lnSpc>
                        <a:spcBef>
                          <a:spcPts val="0"/>
                        </a:spcBef>
                        <a:spcAft>
                          <a:spcPts val="0"/>
                        </a:spcAft>
                      </a:pPr>
                      <a:r>
                        <a:rPr lang="fr-FR" sz="9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Améliorer la précision des stocks dans l’entrepôt</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56253943"/>
                  </a:ext>
                </a:extLst>
              </a:tr>
              <a:tr h="239669">
                <a:tc>
                  <a:txBody>
                    <a:bodyPr/>
                    <a:lstStyle/>
                    <a:p>
                      <a:pPr marL="0" marR="0" algn="r" rtl="0">
                        <a:lnSpc>
                          <a:spcPct val="107000"/>
                        </a:lnSpc>
                        <a:spcBef>
                          <a:spcPts val="0"/>
                        </a:spcBef>
                        <a:spcAft>
                          <a:spcPts val="0"/>
                        </a:spcAft>
                      </a:pPr>
                      <a:r>
                        <a:rPr lang="fr-FR"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Chef d’équipe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rtl="0">
                        <a:lnSpc>
                          <a:spcPct val="107000"/>
                        </a:lnSpc>
                        <a:spcBef>
                          <a:spcPts val="0"/>
                        </a:spcBef>
                        <a:spcAft>
                          <a:spcPts val="0"/>
                        </a:spcAft>
                      </a:pPr>
                      <a:r>
                        <a:rPr lang="fr-FR" sz="9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Béatrice Girard</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529448209"/>
                  </a:ext>
                </a:extLst>
              </a:tr>
              <a:tr h="239669">
                <a:tc>
                  <a:txBody>
                    <a:bodyPr/>
                    <a:lstStyle/>
                    <a:p>
                      <a:pPr marL="0" marR="0" algn="r" rtl="0">
                        <a:lnSpc>
                          <a:spcPct val="107000"/>
                        </a:lnSpc>
                        <a:spcBef>
                          <a:spcPts val="0"/>
                        </a:spcBef>
                        <a:spcAft>
                          <a:spcPts val="0"/>
                        </a:spcAft>
                      </a:pPr>
                      <a:r>
                        <a:rPr lang="fr-FR" sz="900" b="1"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Date</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tc>
                  <a:txBody>
                    <a:bodyPr/>
                    <a:lstStyle/>
                    <a:p>
                      <a:pPr marL="0" marR="0" rtl="0">
                        <a:lnSpc>
                          <a:spcPct val="107000"/>
                        </a:lnSpc>
                        <a:spcBef>
                          <a:spcPts val="0"/>
                        </a:spcBef>
                        <a:spcAft>
                          <a:spcPts val="0"/>
                        </a:spcAft>
                      </a:pPr>
                      <a:r>
                        <a:rPr lang="fr-FR" sz="9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JJ/MM/AA</a:t>
                      </a: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5296785"/>
                  </a:ext>
                </a:extLst>
              </a:tr>
            </a:tbl>
          </a:graphicData>
        </a:graphic>
      </p:graphicFrame>
      <p:pic>
        <p:nvPicPr>
          <p:cNvPr id="4" name="Picture 3">
            <a:extLst>
              <a:ext uri="{FF2B5EF4-FFF2-40B4-BE49-F238E27FC236}">
                <a16:creationId xmlns:a16="http://schemas.microsoft.com/office/drawing/2014/main" id="{0C99FCDB-D655-B6D4-51BC-8853BBAC8A4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17893" y="151516"/>
            <a:ext cx="2150854" cy="621121"/>
          </a:xfrm>
          <a:prstGeom prst="rect">
            <a:avLst/>
          </a:prstGeom>
        </p:spPr>
      </p:pic>
    </p:spTree>
    <p:extLst>
      <p:ext uri="{BB962C8B-B14F-4D97-AF65-F5344CB8AC3E}">
        <p14:creationId xmlns:p14="http://schemas.microsoft.com/office/powerpoint/2010/main" val="1645868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0A690AD7-F606-E68E-5046-5908C064D892}"/>
              </a:ext>
            </a:extLst>
          </p:cNvPr>
          <p:cNvGraphicFramePr>
            <a:graphicFrameLocks noGrp="1"/>
          </p:cNvGraphicFramePr>
          <p:nvPr>
            <p:extLst>
              <p:ext uri="{D42A27DB-BD31-4B8C-83A1-F6EECF244321}">
                <p14:modId xmlns:p14="http://schemas.microsoft.com/office/powerpoint/2010/main" val="1540888630"/>
              </p:ext>
            </p:extLst>
          </p:nvPr>
        </p:nvGraphicFramePr>
        <p:xfrm>
          <a:off x="181155" y="1259457"/>
          <a:ext cx="11829690" cy="5416551"/>
        </p:xfrm>
        <a:graphic>
          <a:graphicData uri="http://schemas.openxmlformats.org/drawingml/2006/table">
            <a:tbl>
              <a:tblPr firstRow="1" firstCol="1" bandRow="1"/>
              <a:tblGrid>
                <a:gridCol w="2136259">
                  <a:extLst>
                    <a:ext uri="{9D8B030D-6E8A-4147-A177-3AD203B41FA5}">
                      <a16:colId xmlns:a16="http://schemas.microsoft.com/office/drawing/2014/main" val="3377483502"/>
                    </a:ext>
                  </a:extLst>
                </a:gridCol>
                <a:gridCol w="9693431">
                  <a:extLst>
                    <a:ext uri="{9D8B030D-6E8A-4147-A177-3AD203B41FA5}">
                      <a16:colId xmlns:a16="http://schemas.microsoft.com/office/drawing/2014/main" val="950896361"/>
                    </a:ext>
                  </a:extLst>
                </a:gridCol>
              </a:tblGrid>
              <a:tr h="933327">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Qu’est-ce qu’un modèle A3 de rapport pour la résolution de problèmes ?</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Un modèle A3 de rapport pour la résolution de problèmes est un outil structuré qui permet d’identifier, d’analyser et de résoudre les problèmes. Il suit le cycle PDCA (planifier, développer, contrôler, agir) et tire son nom du format de papier A3 généralement utilisé pour ces rapports.</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874793687"/>
                  </a:ext>
                </a:extLst>
              </a:tr>
              <a:tr h="1673525">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Quelles sont les principales sections de ce modèle A3 ?</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342900" marR="0" lvl="0" indent="-342900" rtl="0">
                        <a:lnSpc>
                          <a:spcPct val="107000"/>
                        </a:lnSpc>
                        <a:spcBef>
                          <a:spcPts val="0"/>
                        </a:spcBef>
                        <a:spcAft>
                          <a:spcPts val="0"/>
                        </a:spcAft>
                        <a:buFont typeface="Symbol" panose="05050102010706020507" pitchFamily="18" charset="2"/>
                        <a:buChar char=""/>
                      </a:pPr>
                      <a:r>
                        <a:rPr lang="fr-FR"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Énoncé du problème</a:t>
                      </a:r>
                      <a:r>
                        <a:rPr lang="fr-FR"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définissez clairement le défi ou le problème à gérer.</a:t>
                      </a:r>
                    </a:p>
                    <a:p>
                      <a:pPr marL="342900" marR="0" lvl="0" indent="-342900" rtl="0">
                        <a:lnSpc>
                          <a:spcPct val="107000"/>
                        </a:lnSpc>
                        <a:spcBef>
                          <a:spcPts val="0"/>
                        </a:spcBef>
                        <a:spcAft>
                          <a:spcPts val="0"/>
                        </a:spcAft>
                        <a:buFont typeface="Symbol" panose="05050102010706020507" pitchFamily="18" charset="2"/>
                        <a:buChar char=""/>
                      </a:pPr>
                      <a:r>
                        <a:rPr lang="fr-FR"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État actuel</a:t>
                      </a:r>
                      <a:r>
                        <a:rPr lang="fr-FR"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décrivez la situation actuelle à l’aide de données et d’observations.</a:t>
                      </a:r>
                    </a:p>
                    <a:p>
                      <a:pPr marL="342900" marR="0" lvl="0" indent="-342900" rtl="0">
                        <a:lnSpc>
                          <a:spcPct val="107000"/>
                        </a:lnSpc>
                        <a:spcBef>
                          <a:spcPts val="0"/>
                        </a:spcBef>
                        <a:spcAft>
                          <a:spcPts val="0"/>
                        </a:spcAft>
                        <a:buFont typeface="Symbol" panose="05050102010706020507" pitchFamily="18" charset="2"/>
                        <a:buChar char=""/>
                      </a:pPr>
                      <a:r>
                        <a:rPr lang="fr-FR"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État cible</a:t>
                      </a:r>
                      <a:r>
                        <a:rPr lang="fr-FR"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décrivez le résultat souhaité ou la condition future.</a:t>
                      </a:r>
                    </a:p>
                    <a:p>
                      <a:pPr marL="342900" marR="0" lvl="0" indent="-342900" rtl="0">
                        <a:lnSpc>
                          <a:spcPct val="107000"/>
                        </a:lnSpc>
                        <a:spcBef>
                          <a:spcPts val="0"/>
                        </a:spcBef>
                        <a:spcAft>
                          <a:spcPts val="0"/>
                        </a:spcAft>
                        <a:buFont typeface="Symbol" panose="05050102010706020507" pitchFamily="18" charset="2"/>
                        <a:buChar char=""/>
                      </a:pPr>
                      <a:r>
                        <a:rPr lang="fr-FR"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Analyse des causes profondes</a:t>
                      </a:r>
                      <a:r>
                        <a:rPr lang="fr-FR" sz="1200" u="none"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identifiez les causes profondes du problème.</a:t>
                      </a:r>
                    </a:p>
                    <a:p>
                      <a:pPr marL="342900" marR="0" lvl="0" indent="-342900" rtl="0">
                        <a:lnSpc>
                          <a:spcPct val="107000"/>
                        </a:lnSpc>
                        <a:spcBef>
                          <a:spcPts val="0"/>
                        </a:spcBef>
                        <a:spcAft>
                          <a:spcPts val="0"/>
                        </a:spcAft>
                        <a:buFont typeface="Symbol" panose="05050102010706020507" pitchFamily="18" charset="2"/>
                        <a:buChar char=""/>
                      </a:pPr>
                      <a:r>
                        <a:rPr lang="fr-FR"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Contre-mesures</a:t>
                      </a:r>
                      <a:r>
                        <a:rPr lang="fr-FR"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proposez des mesures pour traiter les causes profondes.</a:t>
                      </a:r>
                    </a:p>
                    <a:p>
                      <a:pPr marL="342900" marR="0" lvl="0" indent="-342900" rtl="0">
                        <a:lnSpc>
                          <a:spcPct val="107000"/>
                        </a:lnSpc>
                        <a:spcBef>
                          <a:spcPts val="0"/>
                        </a:spcBef>
                        <a:spcAft>
                          <a:spcPts val="0"/>
                        </a:spcAft>
                        <a:buFont typeface="Symbol" panose="05050102010706020507" pitchFamily="18" charset="2"/>
                        <a:buChar char=""/>
                      </a:pPr>
                      <a:r>
                        <a:rPr lang="fr-FR"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Résultats</a:t>
                      </a:r>
                      <a:r>
                        <a:rPr lang="fr-FR"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évaluez les résultats après la mise en œuvre des contre-mesures.</a:t>
                      </a:r>
                    </a:p>
                    <a:p>
                      <a:pPr marL="342900" marR="0" lvl="0" indent="-342900" rtl="0">
                        <a:lnSpc>
                          <a:spcPct val="107000"/>
                        </a:lnSpc>
                        <a:spcBef>
                          <a:spcPts val="0"/>
                        </a:spcBef>
                        <a:spcAft>
                          <a:spcPts val="0"/>
                        </a:spcAft>
                        <a:buFont typeface="Symbol" panose="05050102010706020507" pitchFamily="18" charset="2"/>
                        <a:buChar char=""/>
                      </a:pPr>
                      <a:r>
                        <a:rPr lang="fr-FR" sz="12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Suivi</a:t>
                      </a:r>
                      <a:r>
                        <a:rPr lang="fr-FR"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 répertoriez les autres mesures nécessaires pour maintenir les améliorations et normaliser la solution.</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065881721"/>
                  </a:ext>
                </a:extLst>
              </a:tr>
              <a:tr h="927633">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Qui est responsable de chaque section du rapport A3 ?</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Généralement, le propriétaire ou le chef d’équipe est responsable de la coordination de la réalisation du rapport A3. Des sections spécifiques peuvent être attribuées aux membres de l’équipe qui disposent de l’expertise ou des responsabilités pertinentes.</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128012663"/>
                  </a:ext>
                </a:extLst>
              </a:tr>
              <a:tr h="949911">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À quelle fréquence dois-je vérifier et mettre à jour le rapport A3 ?</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Vérifiez régulièrement le rapport A3, en particulier pendant les phases de mise en œuvre et de suivi. Effectuez des mises à jour à mesure que de nouvelles données sont disponibles ou que les circonstances changent.</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038335576"/>
                  </a:ext>
                </a:extLst>
              </a:tr>
              <a:tr h="932155">
                <a:tc>
                  <a:txBody>
                    <a:bodyPr/>
                    <a:lstStyle/>
                    <a:p>
                      <a:pPr marL="0" marR="0" rtl="0">
                        <a:lnSpc>
                          <a:spcPct val="107000"/>
                        </a:lnSpc>
                        <a:spcBef>
                          <a:spcPts val="0"/>
                        </a:spcBef>
                        <a:spcAft>
                          <a:spcPts val="0"/>
                        </a:spcAft>
                      </a:pPr>
                      <a:r>
                        <a:rPr lang="fr-FR" sz="12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Ce modèle A3 est-il personnalisable ?</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BFDF5"/>
                    </a:solidFill>
                  </a:tcPr>
                </a:tc>
                <a:tc>
                  <a:txBody>
                    <a:bodyPr/>
                    <a:lstStyle/>
                    <a:p>
                      <a:pPr marL="0" marR="0" rtl="0">
                        <a:lnSpc>
                          <a:spcPct val="107000"/>
                        </a:lnSpc>
                        <a:spcBef>
                          <a:spcPts val="0"/>
                        </a:spcBef>
                        <a:spcAft>
                          <a:spcPts val="0"/>
                        </a:spcAft>
                      </a:pPr>
                      <a:r>
                        <a:rPr lang="fr-FR" sz="1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Oui, vous pouvez personnaliser ce modèle A3 en fonction des besoins et préférences spécifiques de votre organisation ou de votre projet. Assurez-vous que les éléments essentiels du cycle PDCA sont maintenus.</a:t>
                      </a:r>
                    </a:p>
                  </a:txBody>
                  <a:tcPr marL="51894" marR="518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040456780"/>
                  </a:ext>
                </a:extLst>
              </a:tr>
            </a:tbl>
          </a:graphicData>
        </a:graphic>
      </p:graphicFrame>
      <p:sp>
        <p:nvSpPr>
          <p:cNvPr id="8" name="TextBox 7">
            <a:extLst>
              <a:ext uri="{FF2B5EF4-FFF2-40B4-BE49-F238E27FC236}">
                <a16:creationId xmlns:a16="http://schemas.microsoft.com/office/drawing/2014/main" id="{BC8D7D17-7AF2-4D25-8DC9-3491D8178BBD}"/>
              </a:ext>
            </a:extLst>
          </p:cNvPr>
          <p:cNvSpPr txBox="1"/>
          <p:nvPr/>
        </p:nvSpPr>
        <p:spPr>
          <a:xfrm>
            <a:off x="181155" y="203983"/>
            <a:ext cx="7108166" cy="954107"/>
          </a:xfrm>
          <a:prstGeom prst="rect">
            <a:avLst/>
          </a:prstGeom>
          <a:noFill/>
        </p:spPr>
        <p:txBody>
          <a:bodyPr wrap="square" rtlCol="0">
            <a:spAutoFit/>
          </a:bodyPr>
          <a:lstStyle/>
          <a:p>
            <a:pPr rtl="0"/>
            <a:r>
              <a:rPr lang="fr-FR" sz="2800">
                <a:solidFill>
                  <a:schemeClr val="tx1">
                    <a:lumMod val="65000"/>
                    <a:lumOff val="35000"/>
                  </a:schemeClr>
                </a:solidFill>
                <a:latin typeface="Century Gothic" panose="020B0502020202020204" pitchFamily="34" charset="0"/>
              </a:rPr>
              <a:t>Questions fréquentes </a:t>
            </a:r>
            <a:br>
              <a:rPr lang="en-US" sz="2800" dirty="0">
                <a:solidFill>
                  <a:schemeClr val="tx1">
                    <a:lumMod val="65000"/>
                    <a:lumOff val="35000"/>
                  </a:schemeClr>
                </a:solidFill>
                <a:latin typeface="Century Gothic" panose="020B0502020202020204" pitchFamily="34" charset="0"/>
              </a:rPr>
            </a:br>
            <a:r>
              <a:rPr lang="fr-FR" sz="2800">
                <a:solidFill>
                  <a:schemeClr val="tx1">
                    <a:lumMod val="65000"/>
                    <a:lumOff val="35000"/>
                  </a:schemeClr>
                </a:solidFill>
                <a:latin typeface="Century Gothic" panose="020B0502020202020204" pitchFamily="34" charset="0"/>
              </a:rPr>
              <a:t>liées à la résolution des problèmes</a:t>
            </a:r>
          </a:p>
        </p:txBody>
      </p:sp>
      <p:pic>
        <p:nvPicPr>
          <p:cNvPr id="9" name="Picture 8">
            <a:extLst>
              <a:ext uri="{FF2B5EF4-FFF2-40B4-BE49-F238E27FC236}">
                <a16:creationId xmlns:a16="http://schemas.microsoft.com/office/drawing/2014/main" id="{26D4701E-C051-9287-40FB-E69217B4C506}"/>
              </a:ext>
            </a:extLst>
          </p:cNvPr>
          <p:cNvPicPr>
            <a:picLocks noChangeAspect="1"/>
          </p:cNvPicPr>
          <p:nvPr/>
        </p:nvPicPr>
        <p:blipFill>
          <a:blip r:embed="rId2">
            <a:extLst>
              <a:ext uri="{28A0092B-C50C-407E-A947-70E740481C1C}">
                <a14:useLocalDpi xmlns:a14="http://schemas.microsoft.com/office/drawing/2010/main" val="0"/>
              </a:ext>
            </a:extLst>
          </a:blip>
          <a:srcRect l="26" r="26"/>
          <a:stretch/>
        </p:blipFill>
        <p:spPr bwMode="auto">
          <a:xfrm>
            <a:off x="10295710" y="134236"/>
            <a:ext cx="1715135" cy="87884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02417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3261295-192A-5C16-42C5-F2C0F05A14CA}"/>
              </a:ext>
            </a:extLst>
          </p:cNvPr>
          <p:cNvGraphicFramePr>
            <a:graphicFrameLocks noGrp="1"/>
          </p:cNvGraphicFramePr>
          <p:nvPr>
            <p:extLst>
              <p:ext uri="{D42A27DB-BD31-4B8C-83A1-F6EECF244321}">
                <p14:modId xmlns:p14="http://schemas.microsoft.com/office/powerpoint/2010/main" val="1234672998"/>
              </p:ext>
            </p:extLst>
          </p:nvPr>
        </p:nvGraphicFramePr>
        <p:xfrm>
          <a:off x="787790" y="1050352"/>
          <a:ext cx="10227213" cy="2650791"/>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650791">
                <a:tc>
                  <a:txBody>
                    <a:bodyPr/>
                    <a:lstStyle/>
                    <a:p>
                      <a:pPr marL="0" marR="0" algn="ctr" rtl="0">
                        <a:spcBef>
                          <a:spcPts val="0"/>
                        </a:spcBef>
                        <a:spcAft>
                          <a:spcPts val="0"/>
                        </a:spcAft>
                      </a:pPr>
                      <a:r>
                        <a:rPr lang="fr-FR" sz="1600" b="1" dirty="0">
                          <a:solidFill>
                            <a:schemeClr val="tx1"/>
                          </a:solidFill>
                          <a:effectLst/>
                          <a:latin typeface="Century Gothic" panose="020B0502020202020204" pitchFamily="34" charset="0"/>
                        </a:rPr>
                        <a:t>EXCLUSION DE RESPONSABILITÉ</a:t>
                      </a:r>
                    </a:p>
                    <a:p>
                      <a:pPr marL="0" marR="0" rtl="0">
                        <a:spcBef>
                          <a:spcPts val="0"/>
                        </a:spcBef>
                        <a:spcAft>
                          <a:spcPts val="0"/>
                        </a:spcAft>
                      </a:pPr>
                      <a:r>
                        <a:rPr lang="fr-FR" sz="1200" b="0" dirty="0">
                          <a:solidFill>
                            <a:schemeClr val="tx1"/>
                          </a:solidFill>
                          <a:effectLst/>
                          <a:latin typeface="Century Gothic" panose="020B0502020202020204" pitchFamily="34" charset="0"/>
                        </a:rPr>
                        <a:t> </a:t>
                      </a:r>
                    </a:p>
                    <a:p>
                      <a:pPr marL="0" marR="0" rtl="0">
                        <a:spcBef>
                          <a:spcPts val="0"/>
                        </a:spcBef>
                        <a:spcAft>
                          <a:spcPts val="0"/>
                        </a:spcAft>
                      </a:pPr>
                      <a:r>
                        <a:rPr lang="fr-FR" sz="1600" b="0" dirty="0">
                          <a:solidFill>
                            <a:schemeClr val="tx1"/>
                          </a:solidFill>
                          <a:effectLst/>
                          <a:latin typeface="Century Gothic" panose="020B0502020202020204" pitchFamily="34" charset="0"/>
                        </a:rPr>
                        <a:t>Tous les articles, modèles ou informations proposés par </a:t>
                      </a:r>
                      <a:r>
                        <a:rPr lang="fr-FR" sz="1600" b="0" dirty="0" err="1">
                          <a:solidFill>
                            <a:schemeClr val="tx1"/>
                          </a:solidFill>
                          <a:effectLst/>
                          <a:latin typeface="Century Gothic" panose="020B0502020202020204" pitchFamily="34" charset="0"/>
                        </a:rPr>
                        <a:t>Smartsheet</a:t>
                      </a:r>
                      <a:r>
                        <a:rPr lang="fr-FR" sz="1600" b="0" dirty="0">
                          <a:solidFill>
                            <a:schemeClr val="tx1"/>
                          </a:solidFill>
                          <a:effectLst/>
                          <a:latin typeface="Century Gothic" panose="020B0502020202020204" pitchFamily="34" charset="0"/>
                        </a:rPr>
                        <a:t> sur le site Web sont fournis à titre de référence uniquement. Bien que nous nous efforcions de maintenir l’information à jour et exacte, nous ne faisons aucune déclaration, ni n’offrons aucune garantie, de quelque nature que ce soit, expresse ou implicite, quant à l’exhaustivité, l’exactitude, la fiabilité, la pertinence ou la disponibilité du site Web, ou des informations, articles, modèles ou graphiques liés, contenus sur le site. Toute la confiance que vous accordez à ces informations relève de votre propre responsabilité, à vos propres risques.</a:t>
                      </a: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0753273"/>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TotalTime>
  <Words>963</Words>
  <Application>Microsoft Office PowerPoint</Application>
  <PresentationFormat>Widescreen</PresentationFormat>
  <Paragraphs>82</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Century Gothic</vt:lpstr>
      <vt:lpstr>Symbol</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Bess</dc:creator>
  <cp:lastModifiedBy>Chris Green</cp:lastModifiedBy>
  <cp:revision>6</cp:revision>
  <dcterms:created xsi:type="dcterms:W3CDTF">2024-08-22T17:07:43Z</dcterms:created>
  <dcterms:modified xsi:type="dcterms:W3CDTF">2024-10-25T05:36:09Z</dcterms:modified>
</cp:coreProperties>
</file>