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sldIdLst>
    <p:sldId id="342" r:id="rId2"/>
    <p:sldId id="344" r:id="rId3"/>
    <p:sldId id="345" r:id="rId4"/>
    <p:sldId id="320" r:id="rId5"/>
    <p:sldId id="343" r:id="rId6"/>
    <p:sldId id="295"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033"/>
    <a:srgbClr val="68CADC"/>
    <a:srgbClr val="00E7F2"/>
    <a:srgbClr val="00BD32"/>
    <a:srgbClr val="F0A622"/>
    <a:srgbClr val="5B7191"/>
    <a:srgbClr val="EAEEF3"/>
    <a:srgbClr val="CE1D02"/>
    <a:srgbClr val="E3EAF6"/>
    <a:srgbClr val="CDD5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45" autoAdjust="0"/>
    <p:restoredTop sz="86447"/>
  </p:normalViewPr>
  <p:slideViewPr>
    <p:cSldViewPr snapToGrid="0" snapToObjects="1">
      <p:cViewPr varScale="1">
        <p:scale>
          <a:sx n="135" d="100"/>
          <a:sy n="135" d="100"/>
        </p:scale>
        <p:origin x="162" y="2592"/>
      </p:cViewPr>
      <p:guideLst/>
    </p:cSldViewPr>
  </p:slideViewPr>
  <p:outlineViewPr>
    <p:cViewPr>
      <p:scale>
        <a:sx n="33" d="100"/>
        <a:sy n="33" d="100"/>
      </p:scale>
      <p:origin x="0" y="0"/>
    </p:cViewPr>
    <p:sldLst>
      <p:sld r:id="rId1" collapse="1"/>
      <p:sld r:id="rId2" collapse="1"/>
      <p:sld r:id="rId3" collapse="1"/>
      <p:sld r:id="rId4" collapse="1"/>
      <p:sld r:id="rId5"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 Id="rId5" Type="http://schemas.openxmlformats.org/officeDocument/2006/relationships/slide" Target="slides/slide6.xml"/><Relationship Id="rId4"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5/18/2025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25309905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79703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4</a:t>
            </a:fld>
            <a:endParaRPr/>
          </a:p>
        </p:txBody>
      </p:sp>
    </p:spTree>
    <p:extLst>
      <p:ext uri="{BB962C8B-B14F-4D97-AF65-F5344CB8AC3E}">
        <p14:creationId xmlns:p14="http://schemas.microsoft.com/office/powerpoint/2010/main" val="36186668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5</a:t>
            </a:fld>
            <a:endParaRPr/>
          </a:p>
        </p:txBody>
      </p:sp>
    </p:spTree>
    <p:extLst>
      <p:ext uri="{BB962C8B-B14F-4D97-AF65-F5344CB8AC3E}">
        <p14:creationId xmlns:p14="http://schemas.microsoft.com/office/powerpoint/2010/main" val="42709429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6</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5/18/2025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5/18/2025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5/18/2025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5/18/2025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5/18/2025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5/18/2025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5/18/2025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5/18/2025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33717"/>
          </a:blip>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5/18/2025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extBox 32">
            <a:extLst>
              <a:ext uri="{FF2B5EF4-FFF2-40B4-BE49-F238E27FC236}">
                <a16:creationId xmlns:a16="http://schemas.microsoft.com/office/drawing/2014/main" id="{143A449B-AAB7-994A-92CE-8F48E2CA7DF6}"/>
              </a:ext>
            </a:extLst>
          </p:cNvPr>
          <p:cNvSpPr txBox="1"/>
          <p:nvPr/>
        </p:nvSpPr>
        <p:spPr>
          <a:xfrm>
            <a:off x="361008" y="353237"/>
            <a:ext cx="7747358" cy="584775"/>
          </a:xfrm>
          <a:prstGeom prst="rect">
            <a:avLst/>
          </a:prstGeom>
          <a:noFill/>
        </p:spPr>
        <p:txBody>
          <a:bodyPr wrap="square" rtlCol="0">
            <a:spAutoFit/>
          </a:bodyPr>
          <a:lstStyle/>
          <a:p>
            <a:pPr rtl="0"/>
            <a:r>
              <a:rPr lang="fr-FR" sz="3200" b="1" dirty="0">
                <a:solidFill>
                  <a:schemeClr val="tx1">
                    <a:lumMod val="65000"/>
                    <a:lumOff val="35000"/>
                  </a:schemeClr>
                </a:solidFill>
                <a:latin typeface="Century Gothic" panose="020B0502020202020204" pitchFamily="34" charset="0"/>
              </a:rPr>
              <a:t>Modèle de plan de projet Agile</a:t>
            </a:r>
          </a:p>
        </p:txBody>
      </p:sp>
      <p:sp>
        <p:nvSpPr>
          <p:cNvPr id="6" name="TextBox 5">
            <a:extLst>
              <a:ext uri="{FF2B5EF4-FFF2-40B4-BE49-F238E27FC236}">
                <a16:creationId xmlns:a16="http://schemas.microsoft.com/office/drawing/2014/main" id="{AC050FBD-DAC7-D341-47A4-2D3C898C78B0}"/>
              </a:ext>
            </a:extLst>
          </p:cNvPr>
          <p:cNvSpPr txBox="1"/>
          <p:nvPr/>
        </p:nvSpPr>
        <p:spPr>
          <a:xfrm>
            <a:off x="375153" y="1384916"/>
            <a:ext cx="5583945" cy="5197000"/>
          </a:xfrm>
          <a:prstGeom prst="rect">
            <a:avLst/>
          </a:prstGeom>
          <a:noFill/>
        </p:spPr>
        <p:txBody>
          <a:bodyPr wrap="square" rtlCol="0">
            <a:spAutoFit/>
          </a:bodyPr>
          <a:lstStyle/>
          <a:p>
            <a:pPr algn="l" rtl="0">
              <a:lnSpc>
                <a:spcPct val="135000"/>
              </a:lnSpc>
              <a:spcBef>
                <a:spcPts val="0"/>
              </a:spcBef>
              <a:spcAft>
                <a:spcPts val="1200"/>
              </a:spcAft>
            </a:pPr>
            <a:r>
              <a:rPr lang="fr-FR" sz="1500" b="1" i="0" u="none" strike="noStrike" dirty="0">
                <a:solidFill>
                  <a:srgbClr val="000000"/>
                </a:solidFill>
                <a:effectLst/>
                <a:latin typeface="Century Gothic" panose="020B0502020202020204" pitchFamily="34" charset="0"/>
              </a:rPr>
              <a:t>Quand utiliser ce modèle ? </a:t>
            </a:r>
            <a:r>
              <a:rPr lang="fr-FR" sz="1500" b="0" i="0" u="none" strike="noStrike" dirty="0">
                <a:solidFill>
                  <a:srgbClr val="000000"/>
                </a:solidFill>
                <a:effectLst/>
                <a:latin typeface="Century Gothic" panose="020B0502020202020204" pitchFamily="34" charset="0"/>
              </a:rPr>
              <a:t>Utilisez ce modèle composé de deux diapositives pour partager les détails d’un plan de projet Agile avec votre équipe et les parties prenantes. Il fournit une image claire du parcours du projet sur une période donnée et est disponible en version vierge ou avec des exemples de données, afin que vous puissiez le personnaliser en fonction de vos besoins. </a:t>
            </a:r>
          </a:p>
          <a:p>
            <a:pPr algn="l" rtl="0">
              <a:lnSpc>
                <a:spcPct val="135000"/>
              </a:lnSpc>
              <a:spcBef>
                <a:spcPts val="0"/>
              </a:spcBef>
              <a:spcAft>
                <a:spcPts val="1200"/>
              </a:spcAft>
            </a:pPr>
            <a:r>
              <a:rPr lang="fr-FR" sz="1500" b="1" i="0" u="none" strike="noStrike" dirty="0">
                <a:solidFill>
                  <a:srgbClr val="000000"/>
                </a:solidFill>
                <a:effectLst/>
                <a:latin typeface="Century Gothic" panose="020B0502020202020204" pitchFamily="34" charset="0"/>
              </a:rPr>
              <a:t>Caractéristiques notables du modèle : </a:t>
            </a:r>
            <a:r>
              <a:rPr lang="fr-FR" sz="1500" b="0" i="0" u="none" strike="noStrike" dirty="0">
                <a:solidFill>
                  <a:srgbClr val="000000"/>
                </a:solidFill>
                <a:effectLst/>
                <a:latin typeface="Century Gothic" panose="020B0502020202020204" pitchFamily="34" charset="0"/>
              </a:rPr>
              <a:t>sur la première diapositive, vous pouvez renseigner les livrables et le périmètre du projet. Le modèle prévoit également un espace pour répertorier les tâches du projet, les propriétaires, les dates de début et de fin et le statut des tâches. Utilisez la colonne Risque pour indiquer si une tâche risque d’être rendue en retard et visualisez vos sprints à l’aide du graphique à barres personnalisable avec code couleur sur la deuxième diapositive.</a:t>
            </a:r>
          </a:p>
        </p:txBody>
      </p:sp>
      <p:pic>
        <p:nvPicPr>
          <p:cNvPr id="11" name="Picture 10">
            <a:extLst>
              <a:ext uri="{FF2B5EF4-FFF2-40B4-BE49-F238E27FC236}">
                <a16:creationId xmlns:a16="http://schemas.microsoft.com/office/drawing/2014/main" id="{CEC5B9B1-F534-605E-1171-1AA7CFA75AA2}"/>
              </a:ext>
            </a:extLst>
          </p:cNvPr>
          <p:cNvPicPr>
            <a:picLocks noChangeAspect="1"/>
          </p:cNvPicPr>
          <p:nvPr/>
        </p:nvPicPr>
        <p:blipFill>
          <a:blip r:embed="rId2"/>
          <a:srcRect/>
          <a:stretch/>
        </p:blipFill>
        <p:spPr>
          <a:xfrm>
            <a:off x="6331591" y="1347344"/>
            <a:ext cx="5004802" cy="2815201"/>
          </a:xfrm>
          <a:prstGeom prst="rect">
            <a:avLst/>
          </a:prstGeom>
          <a:ln w="3175">
            <a:solidFill>
              <a:schemeClr val="tx1">
                <a:lumMod val="65000"/>
                <a:lumOff val="35000"/>
              </a:schemeClr>
            </a:solidFill>
          </a:ln>
          <a:effectLst>
            <a:outerShdw blurRad="63500" dist="25400" dir="5400000" algn="ctr" rotWithShape="0">
              <a:srgbClr val="000000">
                <a:alpha val="43137"/>
              </a:srgbClr>
            </a:outerShdw>
          </a:effectLst>
        </p:spPr>
      </p:pic>
      <p:pic>
        <p:nvPicPr>
          <p:cNvPr id="12" name="Picture 11">
            <a:extLst>
              <a:ext uri="{FF2B5EF4-FFF2-40B4-BE49-F238E27FC236}">
                <a16:creationId xmlns:a16="http://schemas.microsoft.com/office/drawing/2014/main" id="{04D1A03E-BAD4-AE2F-C809-FA3C081AE7E5}"/>
              </a:ext>
            </a:extLst>
          </p:cNvPr>
          <p:cNvPicPr>
            <a:picLocks noChangeAspect="1"/>
          </p:cNvPicPr>
          <p:nvPr/>
        </p:nvPicPr>
        <p:blipFill>
          <a:blip r:embed="rId3"/>
          <a:srcRect/>
          <a:stretch/>
        </p:blipFill>
        <p:spPr>
          <a:xfrm>
            <a:off x="6869175" y="3715245"/>
            <a:ext cx="5002518" cy="2813916"/>
          </a:xfrm>
          <a:prstGeom prst="rect">
            <a:avLst/>
          </a:prstGeom>
          <a:ln w="3175">
            <a:solidFill>
              <a:schemeClr val="tx1">
                <a:lumMod val="65000"/>
                <a:lumOff val="35000"/>
              </a:schemeClr>
            </a:solidFill>
          </a:ln>
          <a:effectLst>
            <a:outerShdw blurRad="63500" dist="25400" dir="5400000" algn="ctr" rotWithShape="0">
              <a:srgbClr val="000000">
                <a:alpha val="43137"/>
              </a:srgbClr>
            </a:outerShdw>
          </a:effectLst>
        </p:spPr>
      </p:pic>
    </p:spTree>
    <p:extLst>
      <p:ext uri="{BB962C8B-B14F-4D97-AF65-F5344CB8AC3E}">
        <p14:creationId xmlns:p14="http://schemas.microsoft.com/office/powerpoint/2010/main" val="192531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E6EEB223-E166-A54F-887F-3F76EDC4E433}"/>
              </a:ext>
            </a:extLst>
          </p:cNvPr>
          <p:cNvSpPr txBox="1"/>
          <p:nvPr/>
        </p:nvSpPr>
        <p:spPr>
          <a:xfrm>
            <a:off x="5325583" y="6307517"/>
            <a:ext cx="6573212" cy="369332"/>
          </a:xfrm>
          <a:prstGeom prst="rect">
            <a:avLst/>
          </a:prstGeom>
          <a:noFill/>
        </p:spPr>
        <p:txBody>
          <a:bodyPr wrap="square" rtlCol="0">
            <a:spAutoFit/>
          </a:bodyPr>
          <a:lstStyle/>
          <a:p>
            <a:pPr algn="r" rtl="0"/>
            <a:r>
              <a:rPr lang="fr-FR" dirty="0">
                <a:solidFill>
                  <a:schemeClr val="tx1">
                    <a:lumMod val="65000"/>
                    <a:lumOff val="35000"/>
                  </a:schemeClr>
                </a:solidFill>
                <a:latin typeface="Century Gothic" panose="020B0502020202020204" pitchFamily="34" charset="0"/>
              </a:rPr>
              <a:t>Modèle de plan de projet Agile </a:t>
            </a: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3365769766"/>
              </p:ext>
            </p:extLst>
          </p:nvPr>
        </p:nvGraphicFramePr>
        <p:xfrm>
          <a:off x="327121" y="1259632"/>
          <a:ext cx="11571673" cy="4888116"/>
        </p:xfrm>
        <a:graphic>
          <a:graphicData uri="http://schemas.openxmlformats.org/drawingml/2006/table">
            <a:tbl>
              <a:tblPr firstRow="1" bandRow="1">
                <a:tableStyleId>{5C22544A-7EE6-4342-B048-85BDC9FD1C3A}</a:tableStyleId>
              </a:tblPr>
              <a:tblGrid>
                <a:gridCol w="502038">
                  <a:extLst>
                    <a:ext uri="{9D8B030D-6E8A-4147-A177-3AD203B41FA5}">
                      <a16:colId xmlns:a16="http://schemas.microsoft.com/office/drawing/2014/main" val="1672129667"/>
                    </a:ext>
                  </a:extLst>
                </a:gridCol>
                <a:gridCol w="1559478">
                  <a:extLst>
                    <a:ext uri="{9D8B030D-6E8A-4147-A177-3AD203B41FA5}">
                      <a16:colId xmlns:a16="http://schemas.microsoft.com/office/drawing/2014/main" val="602210714"/>
                    </a:ext>
                  </a:extLst>
                </a:gridCol>
                <a:gridCol w="1315616">
                  <a:extLst>
                    <a:ext uri="{9D8B030D-6E8A-4147-A177-3AD203B41FA5}">
                      <a16:colId xmlns:a16="http://schemas.microsoft.com/office/drawing/2014/main" val="1817390762"/>
                    </a:ext>
                  </a:extLst>
                </a:gridCol>
                <a:gridCol w="1138335">
                  <a:extLst>
                    <a:ext uri="{9D8B030D-6E8A-4147-A177-3AD203B41FA5}">
                      <a16:colId xmlns:a16="http://schemas.microsoft.com/office/drawing/2014/main" val="1546263835"/>
                    </a:ext>
                  </a:extLst>
                </a:gridCol>
                <a:gridCol w="690465">
                  <a:extLst>
                    <a:ext uri="{9D8B030D-6E8A-4147-A177-3AD203B41FA5}">
                      <a16:colId xmlns:a16="http://schemas.microsoft.com/office/drawing/2014/main" val="187052363"/>
                    </a:ext>
                  </a:extLst>
                </a:gridCol>
                <a:gridCol w="671804">
                  <a:extLst>
                    <a:ext uri="{9D8B030D-6E8A-4147-A177-3AD203B41FA5}">
                      <a16:colId xmlns:a16="http://schemas.microsoft.com/office/drawing/2014/main" val="745651107"/>
                    </a:ext>
                  </a:extLst>
                </a:gridCol>
                <a:gridCol w="699796">
                  <a:extLst>
                    <a:ext uri="{9D8B030D-6E8A-4147-A177-3AD203B41FA5}">
                      <a16:colId xmlns:a16="http://schemas.microsoft.com/office/drawing/2014/main" val="3839570682"/>
                    </a:ext>
                  </a:extLst>
                </a:gridCol>
                <a:gridCol w="811763">
                  <a:extLst>
                    <a:ext uri="{9D8B030D-6E8A-4147-A177-3AD203B41FA5}">
                      <a16:colId xmlns:a16="http://schemas.microsoft.com/office/drawing/2014/main" val="3893106002"/>
                    </a:ext>
                  </a:extLst>
                </a:gridCol>
                <a:gridCol w="1073021">
                  <a:extLst>
                    <a:ext uri="{9D8B030D-6E8A-4147-A177-3AD203B41FA5}">
                      <a16:colId xmlns:a16="http://schemas.microsoft.com/office/drawing/2014/main" val="1453603295"/>
                    </a:ext>
                  </a:extLst>
                </a:gridCol>
                <a:gridCol w="3109357">
                  <a:extLst>
                    <a:ext uri="{9D8B030D-6E8A-4147-A177-3AD203B41FA5}">
                      <a16:colId xmlns:a16="http://schemas.microsoft.com/office/drawing/2014/main" val="3405603126"/>
                    </a:ext>
                  </a:extLst>
                </a:gridCol>
              </a:tblGrid>
              <a:tr h="380271">
                <a:tc>
                  <a:txBody>
                    <a:bodyPr/>
                    <a:lstStyle/>
                    <a:p>
                      <a:pPr rtl="0">
                        <a:lnSpc>
                          <a:spcPct val="100000"/>
                        </a:lnSpc>
                      </a:pPr>
                      <a:r>
                        <a:rPr lang="fr-FR" sz="800" dirty="0">
                          <a:solidFill>
                            <a:schemeClr val="tx1"/>
                          </a:solidFill>
                          <a:latin typeface="Century Gothic" panose="020B0502020202020204" pitchFamily="34" charset="0"/>
                        </a:rPr>
                        <a:t>À RISQUE</a:t>
                      </a:r>
                    </a:p>
                  </a:txBody>
                  <a:tcPr marR="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chemeClr val="bg1">
                        <a:lumMod val="85000"/>
                      </a:schemeClr>
                    </a:solidFill>
                  </a:tcPr>
                </a:tc>
                <a:tc>
                  <a:txBody>
                    <a:bodyPr/>
                    <a:lstStyle/>
                    <a:p>
                      <a:pPr rtl="0">
                        <a:lnSpc>
                          <a:spcPct val="100000"/>
                        </a:lnSpc>
                      </a:pPr>
                      <a:r>
                        <a:rPr lang="fr-FR" sz="800">
                          <a:solidFill>
                            <a:schemeClr val="tx1"/>
                          </a:solidFill>
                          <a:latin typeface="Century Gothic" panose="020B0502020202020204" pitchFamily="34" charset="0"/>
                        </a:rPr>
                        <a:t>NOM DE LA TÂCHE</a:t>
                      </a: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chemeClr val="bg1">
                        <a:lumMod val="85000"/>
                      </a:schemeClr>
                    </a:solidFill>
                  </a:tcPr>
                </a:tc>
                <a:tc>
                  <a:txBody>
                    <a:bodyPr/>
                    <a:lstStyle/>
                    <a:p>
                      <a:pPr algn="l" rtl="0">
                        <a:lnSpc>
                          <a:spcPct val="100000"/>
                        </a:lnSpc>
                      </a:pPr>
                      <a:r>
                        <a:rPr lang="fr-FR" sz="800">
                          <a:solidFill>
                            <a:schemeClr val="tx1"/>
                          </a:solidFill>
                          <a:latin typeface="Century Gothic" panose="020B0502020202020204" pitchFamily="34" charset="0"/>
                        </a:rPr>
                        <a:t>TYPE DE FONCTIONNALITÉ</a:t>
                      </a: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chemeClr val="bg1">
                        <a:lumMod val="85000"/>
                      </a:schemeClr>
                    </a:solidFill>
                  </a:tcPr>
                </a:tc>
                <a:tc>
                  <a:txBody>
                    <a:bodyPr/>
                    <a:lstStyle/>
                    <a:p>
                      <a:pPr algn="l" rtl="0">
                        <a:lnSpc>
                          <a:spcPct val="100000"/>
                        </a:lnSpc>
                      </a:pPr>
                      <a:r>
                        <a:rPr lang="fr-FR" sz="800">
                          <a:solidFill>
                            <a:schemeClr val="tx1"/>
                          </a:solidFill>
                          <a:latin typeface="Century Gothic" panose="020B0502020202020204" pitchFamily="34" charset="0"/>
                        </a:rPr>
                        <a:t>RESPONSABLE</a:t>
                      </a: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chemeClr val="bg1">
                        <a:lumMod val="85000"/>
                      </a:schemeClr>
                    </a:solidFill>
                  </a:tcPr>
                </a:tc>
                <a:tc>
                  <a:txBody>
                    <a:bodyPr/>
                    <a:lstStyle/>
                    <a:p>
                      <a:pPr rtl="0">
                        <a:lnSpc>
                          <a:spcPct val="100000"/>
                        </a:lnSpc>
                      </a:pPr>
                      <a:r>
                        <a:rPr lang="fr-FR" sz="800">
                          <a:solidFill>
                            <a:schemeClr val="tx1"/>
                          </a:solidFill>
                          <a:latin typeface="Century Gothic" panose="020B0502020202020204" pitchFamily="34" charset="0"/>
                        </a:rPr>
                        <a:t>POINTS D’EFFORT</a:t>
                      </a: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chemeClr val="bg1">
                        <a:lumMod val="85000"/>
                      </a:schemeClr>
                    </a:solidFill>
                  </a:tcPr>
                </a:tc>
                <a:tc>
                  <a:txBody>
                    <a:bodyPr/>
                    <a:lstStyle/>
                    <a:p>
                      <a:pPr algn="ctr" rtl="0">
                        <a:lnSpc>
                          <a:spcPct val="100000"/>
                        </a:lnSpc>
                      </a:pPr>
                      <a:r>
                        <a:rPr lang="fr-FR" sz="800">
                          <a:solidFill>
                            <a:schemeClr val="tx1"/>
                          </a:solidFill>
                          <a:latin typeface="Century Gothic" panose="020B0502020202020204" pitchFamily="34" charset="0"/>
                        </a:rPr>
                        <a:t>DÉBUT</a:t>
                      </a:r>
                    </a:p>
                  </a:txBody>
                  <a:tcPr anchor="ctr">
                    <a:lnL w="3175" cap="flat" cmpd="sng" algn="ctr">
                      <a:solidFill>
                        <a:schemeClr val="tx1">
                          <a:lumMod val="65000"/>
                          <a:lumOff val="3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rtl="0">
                        <a:lnSpc>
                          <a:spcPct val="100000"/>
                        </a:lnSpc>
                      </a:pPr>
                      <a:r>
                        <a:rPr lang="fr-FR" sz="800">
                          <a:solidFill>
                            <a:schemeClr val="tx1"/>
                          </a:solidFill>
                          <a:latin typeface="Century Gothic" panose="020B0502020202020204" pitchFamily="34" charset="0"/>
                        </a:rPr>
                        <a:t>FIN</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rtl="0">
                        <a:lnSpc>
                          <a:spcPct val="100000"/>
                        </a:lnSpc>
                      </a:pPr>
                      <a:r>
                        <a:rPr lang="fr-FR" sz="800" dirty="0">
                          <a:solidFill>
                            <a:schemeClr val="tx1"/>
                          </a:solidFill>
                          <a:latin typeface="Century Gothic" panose="020B0502020202020204" pitchFamily="34" charset="0"/>
                        </a:rPr>
                        <a:t>DURÉE </a:t>
                      </a:r>
                      <a:br>
                        <a:rPr lang="fr-FR" sz="800" dirty="0">
                          <a:solidFill>
                            <a:schemeClr val="tx1"/>
                          </a:solidFill>
                          <a:latin typeface="Century Gothic" panose="020B0502020202020204" pitchFamily="34" charset="0"/>
                        </a:rPr>
                      </a:br>
                      <a:r>
                        <a:rPr lang="fr-FR" sz="800" b="0" dirty="0">
                          <a:solidFill>
                            <a:schemeClr val="tx1"/>
                          </a:solidFill>
                          <a:latin typeface="Century Gothic" panose="020B0502020202020204" pitchFamily="34" charset="0"/>
                        </a:rPr>
                        <a:t>en jours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rtl="0">
                        <a:lnSpc>
                          <a:spcPct val="100000"/>
                        </a:lnSpc>
                      </a:pPr>
                      <a:r>
                        <a:rPr lang="fr-FR" sz="800">
                          <a:solidFill>
                            <a:schemeClr val="tx1"/>
                          </a:solidFill>
                          <a:latin typeface="Century Gothic" panose="020B0502020202020204" pitchFamily="34" charset="0"/>
                        </a:rPr>
                        <a:t>STATUT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rtl="0">
                        <a:lnSpc>
                          <a:spcPct val="100000"/>
                        </a:lnSpc>
                      </a:pPr>
                      <a:r>
                        <a:rPr lang="fr-FR" sz="800">
                          <a:solidFill>
                            <a:schemeClr val="tx1"/>
                          </a:solidFill>
                          <a:latin typeface="Century Gothic" panose="020B0502020202020204" pitchFamily="34" charset="0"/>
                        </a:rPr>
                        <a:t>COMMENTAIRES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50915962"/>
                  </a:ext>
                </a:extLst>
              </a:tr>
              <a:tr h="375234">
                <a:tc>
                  <a:txBody>
                    <a:bodyPr/>
                    <a:lstStyle/>
                    <a:p>
                      <a:pPr rtl="0">
                        <a:lnSpc>
                          <a:spcPct val="100000"/>
                        </a:lnSpc>
                      </a:pPr>
                      <a:r>
                        <a:rPr lang="fr-FR" sz="900">
                          <a:solidFill>
                            <a:schemeClr val="tx1"/>
                          </a:solidFill>
                          <a:latin typeface="Century Gothic" panose="020B0502020202020204" pitchFamily="34" charset="0"/>
                        </a:rPr>
                        <a:t>Non</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rtl="0">
                        <a:lnSpc>
                          <a:spcPct val="100000"/>
                        </a:lnSpc>
                      </a:pPr>
                      <a:r>
                        <a:rPr lang="fr-FR" sz="900">
                          <a:solidFill>
                            <a:schemeClr val="tx1"/>
                          </a:solidFill>
                          <a:latin typeface="Century Gothic" panose="020B0502020202020204" pitchFamily="34" charset="0"/>
                        </a:rPr>
                        <a:t>SPRINT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4">
                        <a:lumMod val="60000"/>
                        <a:lumOff val="40000"/>
                      </a:schemeClr>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4">
                        <a:lumMod val="60000"/>
                        <a:lumOff val="40000"/>
                      </a:schemeClr>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4">
                        <a:lumMod val="60000"/>
                        <a:lumOff val="40000"/>
                      </a:schemeClr>
                    </a:solidFill>
                  </a:tcPr>
                </a:tc>
                <a:tc>
                  <a:txBody>
                    <a:bodyPr/>
                    <a:lstStyle/>
                    <a:p>
                      <a:pPr>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4">
                        <a:lumMod val="60000"/>
                        <a:lumOff val="40000"/>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4">
                        <a:lumMod val="60000"/>
                        <a:lumOff val="40000"/>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4">
                        <a:lumMod val="60000"/>
                        <a:lumOff val="40000"/>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4">
                        <a:lumMod val="60000"/>
                        <a:lumOff val="40000"/>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4">
                        <a:lumMod val="60000"/>
                        <a:lumOff val="40000"/>
                      </a:schemeClr>
                    </a:solidFill>
                  </a:tcPr>
                </a:tc>
                <a:tc>
                  <a:txBody>
                    <a:bodyPr/>
                    <a:lstStyle/>
                    <a:p>
                      <a:pPr algn="ctr">
                        <a:lnSpc>
                          <a:spcPct val="100000"/>
                        </a:lnSpc>
                      </a:pPr>
                      <a:endParaRPr lang="en-US" sz="5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val="2965858687"/>
                  </a:ext>
                </a:extLst>
              </a:tr>
              <a:tr h="375234">
                <a:tc>
                  <a:txBody>
                    <a:bodyPr/>
                    <a:lstStyle/>
                    <a:p>
                      <a:pPr rtl="0">
                        <a:lnSpc>
                          <a:spcPct val="100000"/>
                        </a:lnSpc>
                      </a:pPr>
                      <a:r>
                        <a:rPr lang="fr-FR" sz="900">
                          <a:solidFill>
                            <a:schemeClr val="tx1"/>
                          </a:solidFill>
                          <a:latin typeface="Century Gothic" panose="020B0502020202020204" pitchFamily="34" charset="0"/>
                        </a:rPr>
                        <a:t>Oui</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lumMod val="60000"/>
                        <a:lumOff val="40000"/>
                      </a:schemeClr>
                    </a:solidFill>
                  </a:tcPr>
                </a:tc>
                <a:tc>
                  <a:txBody>
                    <a:bodyPr/>
                    <a:lstStyle/>
                    <a:p>
                      <a:pPr rtl="0">
                        <a:lnSpc>
                          <a:spcPct val="100000"/>
                        </a:lnSpc>
                      </a:pPr>
                      <a:r>
                        <a:rPr lang="fr-FR" sz="900">
                          <a:solidFill>
                            <a:schemeClr val="tx1"/>
                          </a:solidFill>
                          <a:latin typeface="Century Gothic" panose="020B0502020202020204" pitchFamily="34" charset="0"/>
                        </a:rPr>
                        <a:t>Fonctionnalité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tc>
                  <a:txBody>
                    <a:bodyPr/>
                    <a:lstStyle/>
                    <a:p>
                      <a:pPr>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pPr>
                      <a:endParaRPr lang="en-US" sz="5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4200816345"/>
                  </a:ext>
                </a:extLst>
              </a:tr>
              <a:tr h="375234">
                <a:tc>
                  <a:txBody>
                    <a:bodyPr/>
                    <a:lstStyle/>
                    <a:p>
                      <a:pPr rtl="0">
                        <a:lnSpc>
                          <a:spcPct val="100000"/>
                        </a:lnSpc>
                      </a:pPr>
                      <a:r>
                        <a:rPr lang="fr-FR" sz="900">
                          <a:solidFill>
                            <a:schemeClr val="tx1"/>
                          </a:solidFill>
                          <a:latin typeface="Century Gothic" panose="020B0502020202020204" pitchFamily="34" charset="0"/>
                        </a:rPr>
                        <a:t>Non</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rtl="0">
                        <a:lnSpc>
                          <a:spcPct val="100000"/>
                        </a:lnSpc>
                      </a:pPr>
                      <a:r>
                        <a:rPr lang="fr-FR" sz="900">
                          <a:solidFill>
                            <a:schemeClr val="tx1"/>
                          </a:solidFill>
                          <a:latin typeface="Century Gothic" panose="020B0502020202020204" pitchFamily="34" charset="0"/>
                        </a:rPr>
                        <a:t>Fonctionnalité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49888"/>
                      </a:schemeClr>
                    </a:solidFill>
                  </a:tcPr>
                </a:tc>
                <a:tc>
                  <a:txBody>
                    <a:bodyPr/>
                    <a:lstStyle/>
                    <a:p>
                      <a:pPr algn="ctr">
                        <a:lnSpc>
                          <a:spcPct val="100000"/>
                        </a:lnSpc>
                      </a:pPr>
                      <a:endParaRPr lang="en-US" sz="5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992502013"/>
                  </a:ext>
                </a:extLst>
              </a:tr>
              <a:tr h="375234">
                <a:tc>
                  <a:txBody>
                    <a:bodyPr/>
                    <a:lstStyle/>
                    <a:p>
                      <a:pPr rtl="0">
                        <a:lnSpc>
                          <a:spcPct val="100000"/>
                        </a:lnSpc>
                      </a:pPr>
                      <a:r>
                        <a:rPr lang="fr-FR" sz="900">
                          <a:solidFill>
                            <a:schemeClr val="tx1"/>
                          </a:solidFill>
                          <a:latin typeface="Century Gothic" panose="020B0502020202020204" pitchFamily="34" charset="0"/>
                        </a:rPr>
                        <a:t>Non</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rtl="0">
                        <a:lnSpc>
                          <a:spcPct val="100000"/>
                        </a:lnSpc>
                      </a:pPr>
                      <a:r>
                        <a:rPr lang="fr-FR" sz="900">
                          <a:solidFill>
                            <a:schemeClr val="tx1"/>
                          </a:solidFill>
                          <a:latin typeface="Century Gothic" panose="020B0502020202020204" pitchFamily="34" charset="0"/>
                        </a:rPr>
                        <a:t>Fonctionnalité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49888"/>
                      </a:schemeClr>
                    </a:solidFill>
                  </a:tcPr>
                </a:tc>
                <a:tc>
                  <a:txBody>
                    <a:bodyPr/>
                    <a:lstStyle/>
                    <a:p>
                      <a:pPr algn="ctr">
                        <a:lnSpc>
                          <a:spcPct val="100000"/>
                        </a:lnSpc>
                      </a:pPr>
                      <a:endParaRPr lang="en-US" sz="5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699537522"/>
                  </a:ext>
                </a:extLst>
              </a:tr>
              <a:tr h="375234">
                <a:tc>
                  <a:txBody>
                    <a:bodyPr/>
                    <a:lstStyle/>
                    <a:p>
                      <a:pPr rtl="0">
                        <a:lnSpc>
                          <a:spcPct val="100000"/>
                        </a:lnSpc>
                      </a:pPr>
                      <a:r>
                        <a:rPr lang="fr-FR" sz="900">
                          <a:solidFill>
                            <a:schemeClr val="tx1"/>
                          </a:solidFill>
                          <a:latin typeface="Century Gothic" panose="020B0502020202020204" pitchFamily="34" charset="0"/>
                        </a:rPr>
                        <a:t>Non</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rtl="0">
                        <a:lnSpc>
                          <a:spcPct val="100000"/>
                        </a:lnSpc>
                      </a:pPr>
                      <a:r>
                        <a:rPr lang="fr-FR" sz="900">
                          <a:solidFill>
                            <a:schemeClr val="tx1"/>
                          </a:solidFill>
                          <a:latin typeface="Century Gothic" panose="020B0502020202020204" pitchFamily="34" charset="0"/>
                        </a:rPr>
                        <a:t>SPRINT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92D050"/>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92D050"/>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92D050"/>
                    </a:solidFill>
                  </a:tcPr>
                </a:tc>
                <a:tc>
                  <a:txBody>
                    <a:bodyPr/>
                    <a:lstStyle/>
                    <a:p>
                      <a:pPr>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92D050"/>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92D050"/>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92D050"/>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92D050"/>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92D050"/>
                    </a:solidFill>
                  </a:tcPr>
                </a:tc>
                <a:tc>
                  <a:txBody>
                    <a:bodyPr/>
                    <a:lstStyle/>
                    <a:p>
                      <a:pPr algn="ctr">
                        <a:lnSpc>
                          <a:spcPct val="100000"/>
                        </a:lnSpc>
                      </a:pPr>
                      <a:endParaRPr lang="en-US" sz="5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92D050"/>
                    </a:solidFill>
                  </a:tcPr>
                </a:tc>
                <a:extLst>
                  <a:ext uri="{0D108BD9-81ED-4DB2-BD59-A6C34878D82A}">
                    <a16:rowId xmlns:a16="http://schemas.microsoft.com/office/drawing/2014/main" val="3119141191"/>
                  </a:ext>
                </a:extLst>
              </a:tr>
              <a:tr h="375234">
                <a:tc>
                  <a:txBody>
                    <a:bodyPr/>
                    <a:lstStyle/>
                    <a:p>
                      <a:pPr rtl="0">
                        <a:lnSpc>
                          <a:spcPct val="100000"/>
                        </a:lnSpc>
                      </a:pPr>
                      <a:r>
                        <a:rPr lang="fr-FR" sz="900">
                          <a:solidFill>
                            <a:schemeClr val="tx1"/>
                          </a:solidFill>
                          <a:latin typeface="Century Gothic" panose="020B0502020202020204" pitchFamily="34" charset="0"/>
                        </a:rPr>
                        <a:t>Non</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rtl="0">
                        <a:lnSpc>
                          <a:spcPct val="100000"/>
                        </a:lnSpc>
                      </a:pPr>
                      <a:r>
                        <a:rPr lang="fr-FR" sz="900">
                          <a:solidFill>
                            <a:schemeClr val="tx1"/>
                          </a:solidFill>
                          <a:latin typeface="Century Gothic" panose="020B0502020202020204" pitchFamily="34" charset="0"/>
                        </a:rPr>
                        <a:t>Fonctionnalité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5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911561401"/>
                  </a:ext>
                </a:extLst>
              </a:tr>
              <a:tr h="375234">
                <a:tc>
                  <a:txBody>
                    <a:bodyPr/>
                    <a:lstStyle/>
                    <a:p>
                      <a:pPr rtl="0">
                        <a:lnSpc>
                          <a:spcPct val="100000"/>
                        </a:lnSpc>
                      </a:pPr>
                      <a:r>
                        <a:rPr lang="fr-FR" sz="900">
                          <a:solidFill>
                            <a:schemeClr val="tx1"/>
                          </a:solidFill>
                          <a:latin typeface="Century Gothic" panose="020B0502020202020204" pitchFamily="34" charset="0"/>
                        </a:rPr>
                        <a:t>Oui</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900">
                          <a:solidFill>
                            <a:schemeClr val="tx1"/>
                          </a:solidFill>
                          <a:latin typeface="Century Gothic" panose="020B0502020202020204" pitchFamily="34" charset="0"/>
                        </a:rPr>
                        <a:t>Fonctionnalité 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tc>
                  <a:txBody>
                    <a:bodyPr/>
                    <a:lstStyle/>
                    <a:p>
                      <a:pPr>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pPr>
                      <a:endParaRPr lang="en-US" sz="5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4294209273"/>
                  </a:ext>
                </a:extLst>
              </a:tr>
              <a:tr h="380271">
                <a:tc>
                  <a:txBody>
                    <a:bodyPr/>
                    <a:lstStyle/>
                    <a:p>
                      <a:pPr rtl="0">
                        <a:lnSpc>
                          <a:spcPct val="100000"/>
                        </a:lnSpc>
                      </a:pPr>
                      <a:r>
                        <a:rPr lang="fr-FR" sz="900">
                          <a:solidFill>
                            <a:schemeClr val="tx1"/>
                          </a:solidFill>
                          <a:latin typeface="Century Gothic" panose="020B0502020202020204" pitchFamily="34" charset="0"/>
                        </a:rPr>
                        <a:t>Non</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rtl="0">
                        <a:lnSpc>
                          <a:spcPct val="100000"/>
                        </a:lnSpc>
                      </a:pPr>
                      <a:r>
                        <a:rPr lang="fr-FR" sz="900">
                          <a:solidFill>
                            <a:schemeClr val="tx1"/>
                          </a:solidFill>
                          <a:latin typeface="Century Gothic" panose="020B0502020202020204" pitchFamily="34" charset="0"/>
                        </a:rPr>
                        <a:t>Fonctionnalité 6</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5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2390668724"/>
                  </a:ext>
                </a:extLst>
              </a:tr>
              <a:tr h="375234">
                <a:tc>
                  <a:txBody>
                    <a:bodyPr/>
                    <a:lstStyle/>
                    <a:p>
                      <a:pPr rtl="0">
                        <a:lnSpc>
                          <a:spcPct val="100000"/>
                        </a:lnSpc>
                      </a:pPr>
                      <a:r>
                        <a:rPr lang="fr-FR" sz="900">
                          <a:solidFill>
                            <a:schemeClr val="tx1"/>
                          </a:solidFill>
                          <a:latin typeface="Century Gothic" panose="020B0502020202020204" pitchFamily="34" charset="0"/>
                        </a:rPr>
                        <a:t>Non</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rtl="0">
                        <a:lnSpc>
                          <a:spcPct val="100000"/>
                        </a:lnSpc>
                      </a:pPr>
                      <a:r>
                        <a:rPr lang="fr-FR" sz="900">
                          <a:solidFill>
                            <a:schemeClr val="tx1"/>
                          </a:solidFill>
                          <a:latin typeface="Century Gothic" panose="020B0502020202020204" pitchFamily="34" charset="0"/>
                        </a:rPr>
                        <a:t>SPRINT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68CADC"/>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68CADC"/>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68CADC"/>
                    </a:solidFill>
                  </a:tcPr>
                </a:tc>
                <a:tc>
                  <a:txBody>
                    <a:bodyPr/>
                    <a:lstStyle/>
                    <a:p>
                      <a:pPr>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68CADC"/>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68CADC"/>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68CADC"/>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68CADC"/>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68CADC"/>
                    </a:solidFill>
                  </a:tcPr>
                </a:tc>
                <a:tc>
                  <a:txBody>
                    <a:bodyPr/>
                    <a:lstStyle/>
                    <a:p>
                      <a:pPr algn="ctr">
                        <a:lnSpc>
                          <a:spcPct val="100000"/>
                        </a:lnSpc>
                      </a:pPr>
                      <a:endParaRPr lang="en-US" sz="5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68CADC"/>
                    </a:solidFill>
                  </a:tcPr>
                </a:tc>
                <a:extLst>
                  <a:ext uri="{0D108BD9-81ED-4DB2-BD59-A6C34878D82A}">
                    <a16:rowId xmlns:a16="http://schemas.microsoft.com/office/drawing/2014/main" val="1699392616"/>
                  </a:ext>
                </a:extLst>
              </a:tr>
              <a:tr h="37523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900">
                          <a:solidFill>
                            <a:schemeClr val="tx1"/>
                          </a:solidFill>
                          <a:latin typeface="Century Gothic" panose="020B0502020202020204" pitchFamily="34" charset="0"/>
                        </a:rPr>
                        <a:t>Non</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900">
                          <a:solidFill>
                            <a:schemeClr val="tx1"/>
                          </a:solidFill>
                          <a:latin typeface="Century Gothic" panose="020B0502020202020204" pitchFamily="34" charset="0"/>
                        </a:rPr>
                        <a:t>Fonctionnalité 7</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5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3542539029"/>
                  </a:ext>
                </a:extLst>
              </a:tr>
              <a:tr h="37523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900">
                          <a:solidFill>
                            <a:schemeClr val="tx1"/>
                          </a:solidFill>
                          <a:latin typeface="Century Gothic" panose="020B0502020202020204" pitchFamily="34" charset="0"/>
                        </a:rPr>
                        <a:t>Non</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900">
                          <a:solidFill>
                            <a:schemeClr val="tx1"/>
                          </a:solidFill>
                          <a:latin typeface="Century Gothic" panose="020B0502020202020204" pitchFamily="34" charset="0"/>
                        </a:rPr>
                        <a:t>Fonctionnalité 8</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5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2122297670"/>
                  </a:ext>
                </a:extLst>
              </a:tr>
              <a:tr h="37523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900">
                          <a:solidFill>
                            <a:schemeClr val="tx1"/>
                          </a:solidFill>
                          <a:latin typeface="Century Gothic" panose="020B0502020202020204" pitchFamily="34" charset="0"/>
                        </a:rPr>
                        <a:t>Non</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900">
                          <a:solidFill>
                            <a:schemeClr val="tx1"/>
                          </a:solidFill>
                          <a:latin typeface="Century Gothic" panose="020B0502020202020204" pitchFamily="34" charset="0"/>
                        </a:rPr>
                        <a:t>Fonctionnalité 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9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5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1267156921"/>
                  </a:ext>
                </a:extLst>
              </a:tr>
            </a:tbl>
          </a:graphicData>
        </a:graphic>
      </p:graphicFrame>
      <p:graphicFrame>
        <p:nvGraphicFramePr>
          <p:cNvPr id="3" name="Table 2">
            <a:extLst>
              <a:ext uri="{FF2B5EF4-FFF2-40B4-BE49-F238E27FC236}">
                <a16:creationId xmlns:a16="http://schemas.microsoft.com/office/drawing/2014/main" id="{9DED3965-7E18-A0AF-5524-5464F0ADD9E5}"/>
              </a:ext>
            </a:extLst>
          </p:cNvPr>
          <p:cNvGraphicFramePr>
            <a:graphicFrameLocks noGrp="1"/>
          </p:cNvGraphicFramePr>
          <p:nvPr>
            <p:extLst>
              <p:ext uri="{D42A27DB-BD31-4B8C-83A1-F6EECF244321}">
                <p14:modId xmlns:p14="http://schemas.microsoft.com/office/powerpoint/2010/main" val="1580011867"/>
              </p:ext>
            </p:extLst>
          </p:nvPr>
        </p:nvGraphicFramePr>
        <p:xfrm>
          <a:off x="737118" y="401633"/>
          <a:ext cx="11161676" cy="755505"/>
        </p:xfrm>
        <a:graphic>
          <a:graphicData uri="http://schemas.openxmlformats.org/drawingml/2006/table">
            <a:tbl>
              <a:tblPr firstRow="1" bandRow="1">
                <a:tableStyleId>{5C22544A-7EE6-4342-B048-85BDC9FD1C3A}</a:tableStyleId>
              </a:tblPr>
              <a:tblGrid>
                <a:gridCol w="1651519">
                  <a:extLst>
                    <a:ext uri="{9D8B030D-6E8A-4147-A177-3AD203B41FA5}">
                      <a16:colId xmlns:a16="http://schemas.microsoft.com/office/drawing/2014/main" val="1672129667"/>
                    </a:ext>
                  </a:extLst>
                </a:gridCol>
                <a:gridCol w="3144416">
                  <a:extLst>
                    <a:ext uri="{9D8B030D-6E8A-4147-A177-3AD203B41FA5}">
                      <a16:colId xmlns:a16="http://schemas.microsoft.com/office/drawing/2014/main" val="602210714"/>
                    </a:ext>
                  </a:extLst>
                </a:gridCol>
                <a:gridCol w="671804">
                  <a:extLst>
                    <a:ext uri="{9D8B030D-6E8A-4147-A177-3AD203B41FA5}">
                      <a16:colId xmlns:a16="http://schemas.microsoft.com/office/drawing/2014/main" val="1817390762"/>
                    </a:ext>
                  </a:extLst>
                </a:gridCol>
                <a:gridCol w="699796">
                  <a:extLst>
                    <a:ext uri="{9D8B030D-6E8A-4147-A177-3AD203B41FA5}">
                      <a16:colId xmlns:a16="http://schemas.microsoft.com/office/drawing/2014/main" val="1546263835"/>
                    </a:ext>
                  </a:extLst>
                </a:gridCol>
                <a:gridCol w="802433">
                  <a:extLst>
                    <a:ext uri="{9D8B030D-6E8A-4147-A177-3AD203B41FA5}">
                      <a16:colId xmlns:a16="http://schemas.microsoft.com/office/drawing/2014/main" val="187052363"/>
                    </a:ext>
                  </a:extLst>
                </a:gridCol>
                <a:gridCol w="1082351">
                  <a:extLst>
                    <a:ext uri="{9D8B030D-6E8A-4147-A177-3AD203B41FA5}">
                      <a16:colId xmlns:a16="http://schemas.microsoft.com/office/drawing/2014/main" val="745651107"/>
                    </a:ext>
                  </a:extLst>
                </a:gridCol>
                <a:gridCol w="3109357">
                  <a:extLst>
                    <a:ext uri="{9D8B030D-6E8A-4147-A177-3AD203B41FA5}">
                      <a16:colId xmlns:a16="http://schemas.microsoft.com/office/drawing/2014/main" val="3839570682"/>
                    </a:ext>
                  </a:extLst>
                </a:gridCol>
              </a:tblGrid>
              <a:tr h="380271">
                <a:tc>
                  <a:txBody>
                    <a:bodyPr/>
                    <a:lstStyle/>
                    <a:p>
                      <a:pPr algn="r" rtl="0">
                        <a:lnSpc>
                          <a:spcPct val="100000"/>
                        </a:lnSpc>
                      </a:pPr>
                      <a:r>
                        <a:rPr lang="fr-FR" sz="800" dirty="0">
                          <a:solidFill>
                            <a:schemeClr val="tx1"/>
                          </a:solidFill>
                          <a:latin typeface="Century Gothic" panose="020B0502020202020204" pitchFamily="34" charset="0"/>
                        </a:rPr>
                        <a:t>NOM DU PROJET</a:t>
                      </a:r>
                    </a:p>
                  </a:txBody>
                  <a:tcPr anchor="ctr">
                    <a:lnL w="3175" cap="flat" cmpd="sng" algn="ctr">
                      <a:no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00000"/>
                        </a:lnSpc>
                      </a:pPr>
                      <a:endParaRPr lang="en-US" sz="1050" b="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chemeClr val="bg1">
                        <a:lumMod val="95000"/>
                      </a:schemeClr>
                    </a:solidFill>
                  </a:tcPr>
                </a:tc>
                <a:tc>
                  <a:txBody>
                    <a:bodyPr/>
                    <a:lstStyle/>
                    <a:p>
                      <a:pPr algn="ctr" rtl="0">
                        <a:lnSpc>
                          <a:spcPct val="100000"/>
                        </a:lnSpc>
                      </a:pPr>
                      <a:r>
                        <a:rPr lang="fr-FR" sz="800" dirty="0">
                          <a:solidFill>
                            <a:schemeClr val="tx1"/>
                          </a:solidFill>
                          <a:latin typeface="Century Gothic" panose="020B0502020202020204" pitchFamily="34" charset="0"/>
                        </a:rPr>
                        <a:t>DATE DE DÉBUT</a:t>
                      </a:r>
                    </a:p>
                  </a:txBody>
                  <a:tcPr marL="36000" marR="3600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chemeClr val="bg2"/>
                    </a:solidFill>
                  </a:tcPr>
                </a:tc>
                <a:tc>
                  <a:txBody>
                    <a:bodyPr/>
                    <a:lstStyle/>
                    <a:p>
                      <a:pPr algn="ctr" rtl="0">
                        <a:lnSpc>
                          <a:spcPct val="100000"/>
                        </a:lnSpc>
                      </a:pPr>
                      <a:r>
                        <a:rPr lang="fr-FR" sz="800" dirty="0">
                          <a:solidFill>
                            <a:schemeClr val="tx1"/>
                          </a:solidFill>
                          <a:latin typeface="Century Gothic" panose="020B0502020202020204" pitchFamily="34" charset="0"/>
                        </a:rPr>
                        <a:t>DATE DE FIN</a:t>
                      </a:r>
                    </a:p>
                  </a:txBody>
                  <a:tcPr marL="36000" marR="3600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chemeClr val="bg2"/>
                    </a:solidFill>
                  </a:tcPr>
                </a:tc>
                <a:tc>
                  <a:txBody>
                    <a:bodyPr/>
                    <a:lstStyle/>
                    <a:p>
                      <a:pPr algn="ctr" rtl="0">
                        <a:lnSpc>
                          <a:spcPct val="100000"/>
                        </a:lnSpc>
                      </a:pPr>
                      <a:r>
                        <a:rPr lang="fr-FR" sz="800" dirty="0">
                          <a:solidFill>
                            <a:schemeClr val="tx1"/>
                          </a:solidFill>
                          <a:latin typeface="Century Gothic" panose="020B0502020202020204" pitchFamily="34" charset="0"/>
                        </a:rPr>
                        <a:t>AVANCEMENT GÉNÉRAL</a:t>
                      </a:r>
                    </a:p>
                  </a:txBody>
                  <a:tcPr marL="36000" marR="3600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chemeClr val="bg1">
                        <a:lumMod val="75000"/>
                      </a:schemeClr>
                    </a:solidFill>
                  </a:tcPr>
                </a:tc>
                <a:tc>
                  <a:txBody>
                    <a:bodyPr/>
                    <a:lstStyle/>
                    <a:p>
                      <a:pPr marL="0" algn="r" defTabSz="914400" rtl="0" eaLnBrk="1" latinLnBrk="0" hangingPunct="1">
                        <a:lnSpc>
                          <a:spcPct val="100000"/>
                        </a:lnSpc>
                      </a:pPr>
                      <a:r>
                        <a:rPr lang="fr-FR" sz="800" b="1" kern="1200">
                          <a:solidFill>
                            <a:schemeClr val="tx1"/>
                          </a:solidFill>
                          <a:latin typeface="Century Gothic" panose="020B0502020202020204" pitchFamily="34" charset="0"/>
                          <a:ea typeface="+mn-ea"/>
                          <a:cs typeface="+mn-cs"/>
                        </a:rPr>
                        <a:t>LIVRABLE DU PROJET</a:t>
                      </a: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b="0" kern="1200" dirty="0">
                        <a:solidFill>
                          <a:schemeClr val="tx1"/>
                        </a:solidFill>
                        <a:latin typeface="Century Gothic" panose="020B0502020202020204" pitchFamily="34" charset="0"/>
                        <a:ea typeface="+mn-ea"/>
                        <a:cs typeface="+mn-cs"/>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50915962"/>
                  </a:ext>
                </a:extLst>
              </a:tr>
              <a:tr h="375234">
                <a:tc>
                  <a:txBody>
                    <a:bodyPr/>
                    <a:lstStyle/>
                    <a:p>
                      <a:pPr algn="r" rtl="0">
                        <a:lnSpc>
                          <a:spcPct val="100000"/>
                        </a:lnSpc>
                      </a:pPr>
                      <a:r>
                        <a:rPr lang="fr-FR" sz="800" b="1" kern="1200">
                          <a:solidFill>
                            <a:schemeClr val="tx1"/>
                          </a:solidFill>
                          <a:latin typeface="Century Gothic" panose="020B0502020202020204" pitchFamily="34" charset="0"/>
                          <a:ea typeface="+mn-ea"/>
                          <a:cs typeface="+mn-cs"/>
                        </a:rPr>
                        <a:t>RESPONSABLE DU PROJET</a:t>
                      </a:r>
                    </a:p>
                  </a:txBody>
                  <a:tcPr anchor="ctr">
                    <a:lnL w="6350" cap="flat" cmpd="sng" algn="ctr">
                      <a:no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00000"/>
                        </a:lnSpc>
                      </a:pPr>
                      <a:endParaRPr lang="en-US" sz="105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2"/>
                    </a:solidFill>
                  </a:tcPr>
                </a:tc>
                <a:tc>
                  <a:txBody>
                    <a:bodyPr/>
                    <a:lstStyle/>
                    <a:p>
                      <a:pPr marL="0" algn="r" defTabSz="914400" rtl="0" eaLnBrk="1" latinLnBrk="0" hangingPunct="1">
                        <a:lnSpc>
                          <a:spcPct val="100000"/>
                        </a:lnSpc>
                      </a:pPr>
                      <a:r>
                        <a:rPr lang="fr-FR" sz="800" b="1" kern="1200">
                          <a:solidFill>
                            <a:schemeClr val="tx1"/>
                          </a:solidFill>
                          <a:latin typeface="Century Gothic" panose="020B0502020202020204" pitchFamily="34" charset="0"/>
                          <a:ea typeface="+mn-ea"/>
                          <a:cs typeface="+mn-cs"/>
                        </a:rPr>
                        <a:t>ÉNONCÉ DU PÉRIMÈTRE</a:t>
                      </a: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965858687"/>
                  </a:ext>
                </a:extLst>
              </a:tr>
            </a:tbl>
          </a:graphicData>
        </a:graphic>
      </p:graphicFrame>
    </p:spTree>
    <p:extLst>
      <p:ext uri="{BB962C8B-B14F-4D97-AF65-F5344CB8AC3E}">
        <p14:creationId xmlns:p14="http://schemas.microsoft.com/office/powerpoint/2010/main" val="20385366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85F6A6D-7596-340E-2748-FBA46515864B}"/>
              </a:ext>
            </a:extLst>
          </p:cNvPr>
          <p:cNvSpPr txBox="1"/>
          <p:nvPr/>
        </p:nvSpPr>
        <p:spPr>
          <a:xfrm>
            <a:off x="5325583" y="6307517"/>
            <a:ext cx="6573212" cy="369332"/>
          </a:xfrm>
          <a:prstGeom prst="rect">
            <a:avLst/>
          </a:prstGeom>
          <a:noFill/>
        </p:spPr>
        <p:txBody>
          <a:bodyPr wrap="square" rtlCol="0">
            <a:spAutoFit/>
          </a:bodyPr>
          <a:lstStyle/>
          <a:p>
            <a:pPr algn="r" rtl="0"/>
            <a:r>
              <a:rPr lang="fr-FR" dirty="0">
                <a:solidFill>
                  <a:schemeClr val="tx1">
                    <a:lumMod val="65000"/>
                    <a:lumOff val="35000"/>
                  </a:schemeClr>
                </a:solidFill>
                <a:latin typeface="Century Gothic" panose="020B0502020202020204" pitchFamily="34" charset="0"/>
              </a:rPr>
              <a:t>Modèle de plan de projet Agile </a:t>
            </a:r>
          </a:p>
        </p:txBody>
      </p:sp>
      <p:graphicFrame>
        <p:nvGraphicFramePr>
          <p:cNvPr id="12" name="Table 2">
            <a:extLst>
              <a:ext uri="{FF2B5EF4-FFF2-40B4-BE49-F238E27FC236}">
                <a16:creationId xmlns:a16="http://schemas.microsoft.com/office/drawing/2014/main" id="{0F9FCB69-7104-6C93-4E70-78923C808369}"/>
              </a:ext>
            </a:extLst>
          </p:cNvPr>
          <p:cNvGraphicFramePr>
            <a:graphicFrameLocks noGrp="1"/>
          </p:cNvGraphicFramePr>
          <p:nvPr>
            <p:extLst>
              <p:ext uri="{D42A27DB-BD31-4B8C-83A1-F6EECF244321}">
                <p14:modId xmlns:p14="http://schemas.microsoft.com/office/powerpoint/2010/main" val="432949648"/>
              </p:ext>
            </p:extLst>
          </p:nvPr>
        </p:nvGraphicFramePr>
        <p:xfrm>
          <a:off x="61993" y="1614195"/>
          <a:ext cx="11836806" cy="4507845"/>
        </p:xfrm>
        <a:graphic>
          <a:graphicData uri="http://schemas.openxmlformats.org/drawingml/2006/table">
            <a:tbl>
              <a:tblPr firstRow="1">
                <a:tableStyleId>{5C22544A-7EE6-4342-B048-85BDC9FD1C3A}</a:tableStyleId>
              </a:tblPr>
              <a:tblGrid>
                <a:gridCol w="1076342">
                  <a:extLst>
                    <a:ext uri="{9D8B030D-6E8A-4147-A177-3AD203B41FA5}">
                      <a16:colId xmlns:a16="http://schemas.microsoft.com/office/drawing/2014/main" val="602210714"/>
                    </a:ext>
                  </a:extLst>
                </a:gridCol>
                <a:gridCol w="1345058">
                  <a:extLst>
                    <a:ext uri="{9D8B030D-6E8A-4147-A177-3AD203B41FA5}">
                      <a16:colId xmlns:a16="http://schemas.microsoft.com/office/drawing/2014/main" val="1817390762"/>
                    </a:ext>
                  </a:extLst>
                </a:gridCol>
                <a:gridCol w="1345058">
                  <a:extLst>
                    <a:ext uri="{9D8B030D-6E8A-4147-A177-3AD203B41FA5}">
                      <a16:colId xmlns:a16="http://schemas.microsoft.com/office/drawing/2014/main" val="1546263835"/>
                    </a:ext>
                  </a:extLst>
                </a:gridCol>
                <a:gridCol w="1345058">
                  <a:extLst>
                    <a:ext uri="{9D8B030D-6E8A-4147-A177-3AD203B41FA5}">
                      <a16:colId xmlns:a16="http://schemas.microsoft.com/office/drawing/2014/main" val="187052363"/>
                    </a:ext>
                  </a:extLst>
                </a:gridCol>
                <a:gridCol w="1345058">
                  <a:extLst>
                    <a:ext uri="{9D8B030D-6E8A-4147-A177-3AD203B41FA5}">
                      <a16:colId xmlns:a16="http://schemas.microsoft.com/office/drawing/2014/main" val="745651107"/>
                    </a:ext>
                  </a:extLst>
                </a:gridCol>
                <a:gridCol w="1345058">
                  <a:extLst>
                    <a:ext uri="{9D8B030D-6E8A-4147-A177-3AD203B41FA5}">
                      <a16:colId xmlns:a16="http://schemas.microsoft.com/office/drawing/2014/main" val="3839570682"/>
                    </a:ext>
                  </a:extLst>
                </a:gridCol>
                <a:gridCol w="1345058">
                  <a:extLst>
                    <a:ext uri="{9D8B030D-6E8A-4147-A177-3AD203B41FA5}">
                      <a16:colId xmlns:a16="http://schemas.microsoft.com/office/drawing/2014/main" val="3893106002"/>
                    </a:ext>
                  </a:extLst>
                </a:gridCol>
                <a:gridCol w="1345058">
                  <a:extLst>
                    <a:ext uri="{9D8B030D-6E8A-4147-A177-3AD203B41FA5}">
                      <a16:colId xmlns:a16="http://schemas.microsoft.com/office/drawing/2014/main" val="1453603295"/>
                    </a:ext>
                  </a:extLst>
                </a:gridCol>
                <a:gridCol w="1345058">
                  <a:extLst>
                    <a:ext uri="{9D8B030D-6E8A-4147-A177-3AD203B41FA5}">
                      <a16:colId xmlns:a16="http://schemas.microsoft.com/office/drawing/2014/main" val="3405603126"/>
                    </a:ext>
                  </a:extLst>
                </a:gridCol>
              </a:tblGrid>
              <a:tr h="375234">
                <a:tc>
                  <a:txBody>
                    <a:bodyPr/>
                    <a:lstStyle/>
                    <a:p>
                      <a:pPr algn="r" rtl="0">
                        <a:lnSpc>
                          <a:spcPct val="100000"/>
                        </a:lnSpc>
                      </a:pPr>
                      <a:r>
                        <a:rPr lang="fr-FR" sz="900" dirty="0">
                          <a:solidFill>
                            <a:schemeClr val="tx1"/>
                          </a:solidFill>
                          <a:latin typeface="Century Gothic" panose="020B0502020202020204" pitchFamily="34" charset="0"/>
                        </a:rPr>
                        <a:t>SPRINT 1</a:t>
                      </a:r>
                    </a:p>
                  </a:txBody>
                  <a:tcPr anchor="ctr">
                    <a:lnL w="6350" cap="flat" cmpd="sng" algn="ctr">
                      <a:no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noFill/>
                      <a:prstDash val="solid"/>
                      <a:round/>
                      <a:headEnd type="none" w="med" len="med"/>
                      <a:tailEnd type="none" w="med" len="med"/>
                    </a:lnB>
                    <a:solidFill>
                      <a:schemeClr val="accent4">
                        <a:lumMod val="40000"/>
                        <a:lumOff val="60000"/>
                        <a:alpha val="49754"/>
                      </a:schemeClr>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noFill/>
                      <a:prstDash val="solid"/>
                      <a:round/>
                      <a:headEnd type="none" w="med" len="med"/>
                      <a:tailEnd type="none" w="med" len="med"/>
                    </a:lnB>
                    <a:solidFill>
                      <a:schemeClr val="accent4">
                        <a:lumMod val="40000"/>
                        <a:lumOff val="60000"/>
                        <a:alpha val="49754"/>
                      </a:schemeClr>
                    </a:solidFill>
                  </a:tcPr>
                </a:tc>
                <a:tc>
                  <a:txBody>
                    <a:bodyPr/>
                    <a:lstStyle/>
                    <a:p>
                      <a:pPr>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noFill/>
                      <a:prstDash val="solid"/>
                      <a:round/>
                      <a:headEnd type="none" w="med" len="med"/>
                      <a:tailEnd type="none" w="med" len="med"/>
                    </a:lnB>
                    <a:solidFill>
                      <a:schemeClr val="accent4">
                        <a:lumMod val="40000"/>
                        <a:lumOff val="6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noFill/>
                      <a:prstDash val="solid"/>
                      <a:round/>
                      <a:headEnd type="none" w="med" len="med"/>
                      <a:tailEnd type="none" w="med" len="med"/>
                    </a:lnB>
                    <a:solidFill>
                      <a:schemeClr val="accent4">
                        <a:lumMod val="40000"/>
                        <a:lumOff val="6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noFill/>
                      <a:prstDash val="solid"/>
                      <a:round/>
                      <a:headEnd type="none" w="med" len="med"/>
                      <a:tailEnd type="none" w="med" len="med"/>
                    </a:lnB>
                    <a:solidFill>
                      <a:schemeClr val="accent4">
                        <a:lumMod val="40000"/>
                        <a:lumOff val="6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noFill/>
                      <a:prstDash val="solid"/>
                      <a:round/>
                      <a:headEnd type="none" w="med" len="med"/>
                      <a:tailEnd type="none" w="med" len="med"/>
                    </a:lnB>
                    <a:solidFill>
                      <a:schemeClr val="accent4">
                        <a:lumMod val="40000"/>
                        <a:lumOff val="6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noFill/>
                      <a:prstDash val="solid"/>
                      <a:round/>
                      <a:headEnd type="none" w="med" len="med"/>
                      <a:tailEnd type="none" w="med" len="med"/>
                    </a:lnB>
                    <a:solidFill>
                      <a:schemeClr val="accent4">
                        <a:lumMod val="40000"/>
                        <a:lumOff val="60000"/>
                        <a:alpha val="49754"/>
                      </a:schemeClr>
                    </a:solidFill>
                  </a:tcPr>
                </a:tc>
                <a:tc>
                  <a:txBody>
                    <a:bodyPr/>
                    <a:lstStyle/>
                    <a:p>
                      <a:pPr algn="ctr">
                        <a:lnSpc>
                          <a:spcPct val="100000"/>
                        </a:lnSpc>
                      </a:pPr>
                      <a:endParaRPr lang="en-US" sz="500" dirty="0">
                        <a:solidFill>
                          <a:schemeClr val="tx1"/>
                        </a:solidFill>
                        <a:latin typeface="Century Gothic" panose="020B0502020202020204" pitchFamily="34" charset="0"/>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noFill/>
                      <a:prstDash val="solid"/>
                      <a:round/>
                      <a:headEnd type="none" w="med" len="med"/>
                      <a:tailEnd type="none" w="med" len="med"/>
                    </a:lnB>
                    <a:solidFill>
                      <a:schemeClr val="accent4">
                        <a:lumMod val="40000"/>
                        <a:lumOff val="60000"/>
                        <a:alpha val="49754"/>
                      </a:schemeClr>
                    </a:solidFill>
                  </a:tcPr>
                </a:tc>
                <a:extLst>
                  <a:ext uri="{0D108BD9-81ED-4DB2-BD59-A6C34878D82A}">
                    <a16:rowId xmlns:a16="http://schemas.microsoft.com/office/drawing/2014/main" val="2965858687"/>
                  </a:ext>
                </a:extLst>
              </a:tr>
              <a:tr h="375234">
                <a:tc>
                  <a:txBody>
                    <a:bodyPr/>
                    <a:lstStyle/>
                    <a:p>
                      <a:pPr algn="r" rtl="0">
                        <a:lnSpc>
                          <a:spcPct val="100000"/>
                        </a:lnSpc>
                      </a:pPr>
                      <a:r>
                        <a:rPr lang="fr-FR" sz="900">
                          <a:solidFill>
                            <a:schemeClr val="tx1"/>
                          </a:solidFill>
                          <a:latin typeface="Century Gothic" panose="020B0502020202020204" pitchFamily="34" charset="0"/>
                        </a:rPr>
                        <a:t>Fonctionnalité 1</a:t>
                      </a:r>
                    </a:p>
                  </a:txBody>
                  <a:tcPr anchor="ctr">
                    <a:lnL w="6350" cap="flat" cmpd="sng" algn="ctr">
                      <a:no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4">
                        <a:lumMod val="20000"/>
                        <a:lumOff val="80000"/>
                        <a:alpha val="49754"/>
                      </a:schemeClr>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4">
                        <a:lumMod val="20000"/>
                        <a:lumOff val="80000"/>
                        <a:alpha val="49754"/>
                      </a:schemeClr>
                    </a:solidFill>
                  </a:tcPr>
                </a:tc>
                <a:tc>
                  <a:txBody>
                    <a:bodyPr/>
                    <a:lstStyle/>
                    <a:p>
                      <a:pPr>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4">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4">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4">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4">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4">
                        <a:lumMod val="20000"/>
                        <a:lumOff val="80000"/>
                        <a:alpha val="49754"/>
                      </a:schemeClr>
                    </a:solidFill>
                  </a:tcPr>
                </a:tc>
                <a:tc>
                  <a:txBody>
                    <a:bodyPr/>
                    <a:lstStyle/>
                    <a:p>
                      <a:pPr algn="ctr">
                        <a:lnSpc>
                          <a:spcPct val="100000"/>
                        </a:lnSpc>
                      </a:pPr>
                      <a:endParaRPr lang="en-US" sz="500" dirty="0">
                        <a:solidFill>
                          <a:schemeClr val="tx1"/>
                        </a:solidFill>
                        <a:latin typeface="Century Gothic" panose="020B0502020202020204" pitchFamily="34" charset="0"/>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4">
                        <a:lumMod val="20000"/>
                        <a:lumOff val="80000"/>
                        <a:alpha val="49754"/>
                      </a:schemeClr>
                    </a:solidFill>
                  </a:tcPr>
                </a:tc>
                <a:extLst>
                  <a:ext uri="{0D108BD9-81ED-4DB2-BD59-A6C34878D82A}">
                    <a16:rowId xmlns:a16="http://schemas.microsoft.com/office/drawing/2014/main" val="4200816345"/>
                  </a:ext>
                </a:extLst>
              </a:tr>
              <a:tr h="375234">
                <a:tc>
                  <a:txBody>
                    <a:bodyPr/>
                    <a:lstStyle/>
                    <a:p>
                      <a:pPr algn="r" rtl="0">
                        <a:lnSpc>
                          <a:spcPct val="100000"/>
                        </a:lnSpc>
                      </a:pPr>
                      <a:r>
                        <a:rPr lang="fr-FR" sz="900">
                          <a:solidFill>
                            <a:schemeClr val="tx1"/>
                          </a:solidFill>
                          <a:latin typeface="Century Gothic" panose="020B0502020202020204" pitchFamily="34" charset="0"/>
                        </a:rPr>
                        <a:t>Fonctionnalité 2</a:t>
                      </a:r>
                    </a:p>
                  </a:txBody>
                  <a:tcPr anchor="ctr">
                    <a:lnL w="6350" cap="flat" cmpd="sng" algn="ctr">
                      <a:no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4">
                        <a:lumMod val="20000"/>
                        <a:lumOff val="80000"/>
                        <a:alpha val="49754"/>
                      </a:schemeClr>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4">
                        <a:lumMod val="20000"/>
                        <a:lumOff val="80000"/>
                        <a:alpha val="49754"/>
                      </a:schemeClr>
                    </a:solidFill>
                  </a:tcPr>
                </a:tc>
                <a:tc>
                  <a:txBody>
                    <a:bodyPr/>
                    <a:lstStyle/>
                    <a:p>
                      <a:pPr>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4">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4">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4">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4">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4">
                        <a:lumMod val="20000"/>
                        <a:lumOff val="80000"/>
                        <a:alpha val="49754"/>
                      </a:schemeClr>
                    </a:solidFill>
                  </a:tcPr>
                </a:tc>
                <a:tc>
                  <a:txBody>
                    <a:bodyPr/>
                    <a:lstStyle/>
                    <a:p>
                      <a:pPr algn="ctr">
                        <a:lnSpc>
                          <a:spcPct val="100000"/>
                        </a:lnSpc>
                      </a:pPr>
                      <a:endParaRPr lang="en-US" sz="500" dirty="0">
                        <a:solidFill>
                          <a:schemeClr val="tx1"/>
                        </a:solidFill>
                        <a:latin typeface="Century Gothic" panose="020B0502020202020204" pitchFamily="34" charset="0"/>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4">
                        <a:lumMod val="20000"/>
                        <a:lumOff val="80000"/>
                        <a:alpha val="49754"/>
                      </a:schemeClr>
                    </a:solidFill>
                  </a:tcPr>
                </a:tc>
                <a:extLst>
                  <a:ext uri="{0D108BD9-81ED-4DB2-BD59-A6C34878D82A}">
                    <a16:rowId xmlns:a16="http://schemas.microsoft.com/office/drawing/2014/main" val="992502013"/>
                  </a:ext>
                </a:extLst>
              </a:tr>
              <a:tr h="375234">
                <a:tc>
                  <a:txBody>
                    <a:bodyPr/>
                    <a:lstStyle/>
                    <a:p>
                      <a:pPr algn="r" rtl="0">
                        <a:lnSpc>
                          <a:spcPct val="100000"/>
                        </a:lnSpc>
                      </a:pPr>
                      <a:r>
                        <a:rPr lang="fr-FR" sz="900">
                          <a:solidFill>
                            <a:schemeClr val="tx1"/>
                          </a:solidFill>
                          <a:latin typeface="Century Gothic" panose="020B0502020202020204" pitchFamily="34" charset="0"/>
                        </a:rPr>
                        <a:t>Fonctionnalité 3</a:t>
                      </a:r>
                    </a:p>
                  </a:txBody>
                  <a:tcPr anchor="ctr">
                    <a:lnL w="6350" cap="flat" cmpd="sng" algn="ctr">
                      <a:no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4">
                        <a:lumMod val="20000"/>
                        <a:lumOff val="80000"/>
                        <a:alpha val="49754"/>
                      </a:schemeClr>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4">
                        <a:lumMod val="20000"/>
                        <a:lumOff val="80000"/>
                        <a:alpha val="49754"/>
                      </a:schemeClr>
                    </a:solidFill>
                  </a:tcPr>
                </a:tc>
                <a:tc>
                  <a:txBody>
                    <a:bodyPr/>
                    <a:lstStyle/>
                    <a:p>
                      <a:pPr>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4">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4">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4">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4">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4">
                        <a:lumMod val="20000"/>
                        <a:lumOff val="80000"/>
                        <a:alpha val="49754"/>
                      </a:schemeClr>
                    </a:solidFill>
                  </a:tcPr>
                </a:tc>
                <a:tc>
                  <a:txBody>
                    <a:bodyPr/>
                    <a:lstStyle/>
                    <a:p>
                      <a:pPr algn="ctr">
                        <a:lnSpc>
                          <a:spcPct val="100000"/>
                        </a:lnSpc>
                      </a:pPr>
                      <a:endParaRPr lang="en-US" sz="500" dirty="0">
                        <a:solidFill>
                          <a:schemeClr val="tx1"/>
                        </a:solidFill>
                        <a:latin typeface="Century Gothic" panose="020B0502020202020204" pitchFamily="34" charset="0"/>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4">
                        <a:lumMod val="20000"/>
                        <a:lumOff val="80000"/>
                        <a:alpha val="49754"/>
                      </a:schemeClr>
                    </a:solidFill>
                  </a:tcPr>
                </a:tc>
                <a:extLst>
                  <a:ext uri="{0D108BD9-81ED-4DB2-BD59-A6C34878D82A}">
                    <a16:rowId xmlns:a16="http://schemas.microsoft.com/office/drawing/2014/main" val="699537522"/>
                  </a:ext>
                </a:extLst>
              </a:tr>
              <a:tr h="375234">
                <a:tc>
                  <a:txBody>
                    <a:bodyPr/>
                    <a:lstStyle/>
                    <a:p>
                      <a:pPr algn="r" rtl="0">
                        <a:lnSpc>
                          <a:spcPct val="100000"/>
                        </a:lnSpc>
                      </a:pPr>
                      <a:r>
                        <a:rPr lang="fr-FR" sz="900" b="1">
                          <a:solidFill>
                            <a:schemeClr val="tx1"/>
                          </a:solidFill>
                          <a:latin typeface="Century Gothic" panose="020B0502020202020204" pitchFamily="34" charset="0"/>
                        </a:rPr>
                        <a:t>SPRINT 2</a:t>
                      </a:r>
                    </a:p>
                  </a:txBody>
                  <a:tcPr anchor="ctr">
                    <a:lnL w="6350" cap="flat" cmpd="sng" algn="ctr">
                      <a:no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40000"/>
                        <a:lumOff val="60000"/>
                        <a:alpha val="49754"/>
                      </a:schemeClr>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40000"/>
                        <a:lumOff val="60000"/>
                        <a:alpha val="49754"/>
                      </a:schemeClr>
                    </a:solidFill>
                  </a:tcPr>
                </a:tc>
                <a:tc>
                  <a:txBody>
                    <a:bodyPr/>
                    <a:lstStyle/>
                    <a:p>
                      <a:pPr>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40000"/>
                        <a:lumOff val="6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40000"/>
                        <a:lumOff val="6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40000"/>
                        <a:lumOff val="6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40000"/>
                        <a:lumOff val="6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40000"/>
                        <a:lumOff val="60000"/>
                        <a:alpha val="49754"/>
                      </a:schemeClr>
                    </a:solidFill>
                  </a:tcPr>
                </a:tc>
                <a:tc>
                  <a:txBody>
                    <a:bodyPr/>
                    <a:lstStyle/>
                    <a:p>
                      <a:pPr algn="ctr">
                        <a:lnSpc>
                          <a:spcPct val="100000"/>
                        </a:lnSpc>
                      </a:pPr>
                      <a:endParaRPr lang="en-US" sz="500" dirty="0">
                        <a:solidFill>
                          <a:schemeClr val="tx1"/>
                        </a:solidFill>
                        <a:latin typeface="Century Gothic" panose="020B0502020202020204" pitchFamily="34" charset="0"/>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40000"/>
                        <a:lumOff val="60000"/>
                        <a:alpha val="49754"/>
                      </a:schemeClr>
                    </a:solidFill>
                  </a:tcPr>
                </a:tc>
                <a:extLst>
                  <a:ext uri="{0D108BD9-81ED-4DB2-BD59-A6C34878D82A}">
                    <a16:rowId xmlns:a16="http://schemas.microsoft.com/office/drawing/2014/main" val="3119141191"/>
                  </a:ext>
                </a:extLst>
              </a:tr>
              <a:tr h="375234">
                <a:tc>
                  <a:txBody>
                    <a:bodyPr/>
                    <a:lstStyle/>
                    <a:p>
                      <a:pPr algn="r" rtl="0">
                        <a:lnSpc>
                          <a:spcPct val="100000"/>
                        </a:lnSpc>
                      </a:pPr>
                      <a:r>
                        <a:rPr lang="fr-FR" sz="900">
                          <a:solidFill>
                            <a:schemeClr val="tx1"/>
                          </a:solidFill>
                          <a:latin typeface="Century Gothic" panose="020B0502020202020204" pitchFamily="34" charset="0"/>
                        </a:rPr>
                        <a:t>Fonctionnalité 4</a:t>
                      </a:r>
                    </a:p>
                  </a:txBody>
                  <a:tcPr anchor="ctr">
                    <a:lnL w="6350" cap="flat" cmpd="sng" algn="ctr">
                      <a:no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20000"/>
                        <a:lumOff val="80000"/>
                        <a:alpha val="49754"/>
                      </a:schemeClr>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20000"/>
                        <a:lumOff val="80000"/>
                        <a:alpha val="49754"/>
                      </a:schemeClr>
                    </a:solidFill>
                  </a:tcPr>
                </a:tc>
                <a:tc>
                  <a:txBody>
                    <a:bodyPr/>
                    <a:lstStyle/>
                    <a:p>
                      <a:pPr>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20000"/>
                        <a:lumOff val="80000"/>
                        <a:alpha val="49754"/>
                      </a:schemeClr>
                    </a:solidFill>
                  </a:tcPr>
                </a:tc>
                <a:tc>
                  <a:txBody>
                    <a:bodyPr/>
                    <a:lstStyle/>
                    <a:p>
                      <a:pPr algn="ctr">
                        <a:lnSpc>
                          <a:spcPct val="100000"/>
                        </a:lnSpc>
                      </a:pPr>
                      <a:endParaRPr lang="en-US" sz="500" dirty="0">
                        <a:solidFill>
                          <a:schemeClr val="tx1"/>
                        </a:solidFill>
                        <a:latin typeface="Century Gothic" panose="020B0502020202020204" pitchFamily="34" charset="0"/>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20000"/>
                        <a:lumOff val="80000"/>
                        <a:alpha val="49754"/>
                      </a:schemeClr>
                    </a:solidFill>
                  </a:tcPr>
                </a:tc>
                <a:extLst>
                  <a:ext uri="{0D108BD9-81ED-4DB2-BD59-A6C34878D82A}">
                    <a16:rowId xmlns:a16="http://schemas.microsoft.com/office/drawing/2014/main" val="911561401"/>
                  </a:ext>
                </a:extLst>
              </a:tr>
              <a:tr h="375234">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fr-FR" sz="900">
                          <a:solidFill>
                            <a:schemeClr val="tx1"/>
                          </a:solidFill>
                          <a:latin typeface="Century Gothic" panose="020B0502020202020204" pitchFamily="34" charset="0"/>
                        </a:rPr>
                        <a:t>Fonctionnalité 5</a:t>
                      </a:r>
                    </a:p>
                  </a:txBody>
                  <a:tcPr anchor="ctr">
                    <a:lnL w="6350" cap="flat" cmpd="sng" algn="ctr">
                      <a:no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20000"/>
                        <a:lumOff val="80000"/>
                        <a:alpha val="49754"/>
                      </a:schemeClr>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20000"/>
                        <a:lumOff val="80000"/>
                        <a:alpha val="49754"/>
                      </a:schemeClr>
                    </a:solidFill>
                  </a:tcPr>
                </a:tc>
                <a:tc>
                  <a:txBody>
                    <a:bodyPr/>
                    <a:lstStyle/>
                    <a:p>
                      <a:pPr>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20000"/>
                        <a:lumOff val="80000"/>
                        <a:alpha val="49754"/>
                      </a:schemeClr>
                    </a:solidFill>
                  </a:tcPr>
                </a:tc>
                <a:tc>
                  <a:txBody>
                    <a:bodyPr/>
                    <a:lstStyle/>
                    <a:p>
                      <a:pPr algn="ctr">
                        <a:lnSpc>
                          <a:spcPct val="100000"/>
                        </a:lnSpc>
                      </a:pPr>
                      <a:endParaRPr lang="en-US" sz="500" dirty="0">
                        <a:solidFill>
                          <a:schemeClr val="tx1"/>
                        </a:solidFill>
                        <a:latin typeface="Century Gothic" panose="020B0502020202020204" pitchFamily="34" charset="0"/>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20000"/>
                        <a:lumOff val="80000"/>
                        <a:alpha val="49754"/>
                      </a:schemeClr>
                    </a:solidFill>
                  </a:tcPr>
                </a:tc>
                <a:extLst>
                  <a:ext uri="{0D108BD9-81ED-4DB2-BD59-A6C34878D82A}">
                    <a16:rowId xmlns:a16="http://schemas.microsoft.com/office/drawing/2014/main" val="4294209273"/>
                  </a:ext>
                </a:extLst>
              </a:tr>
              <a:tr h="380271">
                <a:tc>
                  <a:txBody>
                    <a:bodyPr/>
                    <a:lstStyle/>
                    <a:p>
                      <a:pPr algn="r" rtl="0">
                        <a:lnSpc>
                          <a:spcPct val="100000"/>
                        </a:lnSpc>
                      </a:pPr>
                      <a:r>
                        <a:rPr lang="fr-FR" sz="900">
                          <a:solidFill>
                            <a:schemeClr val="tx1"/>
                          </a:solidFill>
                          <a:latin typeface="Century Gothic" panose="020B0502020202020204" pitchFamily="34" charset="0"/>
                        </a:rPr>
                        <a:t>Fonctionnalité 6</a:t>
                      </a:r>
                    </a:p>
                  </a:txBody>
                  <a:tcPr anchor="ctr">
                    <a:lnL w="6350" cap="flat" cmpd="sng" algn="ctr">
                      <a:no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20000"/>
                        <a:lumOff val="80000"/>
                        <a:alpha val="49754"/>
                      </a:schemeClr>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20000"/>
                        <a:lumOff val="80000"/>
                        <a:alpha val="49754"/>
                      </a:schemeClr>
                    </a:solidFill>
                  </a:tcPr>
                </a:tc>
                <a:tc>
                  <a:txBody>
                    <a:bodyPr/>
                    <a:lstStyle/>
                    <a:p>
                      <a:pPr>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20000"/>
                        <a:lumOff val="80000"/>
                        <a:alpha val="49754"/>
                      </a:schemeClr>
                    </a:solidFill>
                  </a:tcPr>
                </a:tc>
                <a:tc>
                  <a:txBody>
                    <a:bodyPr/>
                    <a:lstStyle/>
                    <a:p>
                      <a:pPr algn="ctr">
                        <a:lnSpc>
                          <a:spcPct val="100000"/>
                        </a:lnSpc>
                      </a:pPr>
                      <a:endParaRPr lang="en-US" sz="500" dirty="0">
                        <a:solidFill>
                          <a:schemeClr val="tx1"/>
                        </a:solidFill>
                        <a:latin typeface="Century Gothic" panose="020B0502020202020204" pitchFamily="34" charset="0"/>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20000"/>
                        <a:lumOff val="80000"/>
                        <a:alpha val="49754"/>
                      </a:schemeClr>
                    </a:solidFill>
                  </a:tcPr>
                </a:tc>
                <a:extLst>
                  <a:ext uri="{0D108BD9-81ED-4DB2-BD59-A6C34878D82A}">
                    <a16:rowId xmlns:a16="http://schemas.microsoft.com/office/drawing/2014/main" val="2390668724"/>
                  </a:ext>
                </a:extLst>
              </a:tr>
              <a:tr h="375234">
                <a:tc>
                  <a:txBody>
                    <a:bodyPr/>
                    <a:lstStyle/>
                    <a:p>
                      <a:pPr algn="r" rtl="0">
                        <a:lnSpc>
                          <a:spcPct val="100000"/>
                        </a:lnSpc>
                      </a:pPr>
                      <a:r>
                        <a:rPr lang="fr-FR" sz="900" b="1">
                          <a:solidFill>
                            <a:schemeClr val="tx1"/>
                          </a:solidFill>
                          <a:latin typeface="Century Gothic" panose="020B0502020202020204" pitchFamily="34" charset="0"/>
                        </a:rPr>
                        <a:t>SPRINT 3</a:t>
                      </a:r>
                    </a:p>
                  </a:txBody>
                  <a:tcPr anchor="ctr">
                    <a:lnL w="6350" cap="flat" cmpd="sng" algn="ctr">
                      <a:no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40000"/>
                        <a:lumOff val="60000"/>
                        <a:alpha val="49754"/>
                      </a:schemeClr>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40000"/>
                        <a:lumOff val="60000"/>
                        <a:alpha val="49754"/>
                      </a:schemeClr>
                    </a:solidFill>
                  </a:tcPr>
                </a:tc>
                <a:tc>
                  <a:txBody>
                    <a:bodyPr/>
                    <a:lstStyle/>
                    <a:p>
                      <a:pPr>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40000"/>
                        <a:lumOff val="6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40000"/>
                        <a:lumOff val="6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40000"/>
                        <a:lumOff val="6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40000"/>
                        <a:lumOff val="6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40000"/>
                        <a:lumOff val="60000"/>
                        <a:alpha val="49754"/>
                      </a:schemeClr>
                    </a:solidFill>
                  </a:tcPr>
                </a:tc>
                <a:tc>
                  <a:txBody>
                    <a:bodyPr/>
                    <a:lstStyle/>
                    <a:p>
                      <a:pPr algn="ctr">
                        <a:lnSpc>
                          <a:spcPct val="100000"/>
                        </a:lnSpc>
                      </a:pPr>
                      <a:endParaRPr lang="en-US" sz="500" dirty="0">
                        <a:solidFill>
                          <a:schemeClr val="tx1"/>
                        </a:solidFill>
                        <a:latin typeface="Century Gothic" panose="020B0502020202020204" pitchFamily="34" charset="0"/>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40000"/>
                        <a:lumOff val="60000"/>
                        <a:alpha val="49754"/>
                      </a:schemeClr>
                    </a:solidFill>
                  </a:tcPr>
                </a:tc>
                <a:extLst>
                  <a:ext uri="{0D108BD9-81ED-4DB2-BD59-A6C34878D82A}">
                    <a16:rowId xmlns:a16="http://schemas.microsoft.com/office/drawing/2014/main" val="1699392616"/>
                  </a:ext>
                </a:extLst>
              </a:tr>
              <a:tr h="375234">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fr-FR" sz="900">
                          <a:solidFill>
                            <a:schemeClr val="tx1"/>
                          </a:solidFill>
                          <a:latin typeface="Century Gothic" panose="020B0502020202020204" pitchFamily="34" charset="0"/>
                        </a:rPr>
                        <a:t>Fonctionnalité 7</a:t>
                      </a:r>
                    </a:p>
                  </a:txBody>
                  <a:tcPr anchor="ctr">
                    <a:lnL w="6350" cap="flat" cmpd="sng" algn="ctr">
                      <a:no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20000"/>
                        <a:lumOff val="80000"/>
                        <a:alpha val="49754"/>
                      </a:schemeClr>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20000"/>
                        <a:lumOff val="80000"/>
                        <a:alpha val="49754"/>
                      </a:schemeClr>
                    </a:solidFill>
                  </a:tcPr>
                </a:tc>
                <a:tc>
                  <a:txBody>
                    <a:bodyPr/>
                    <a:lstStyle/>
                    <a:p>
                      <a:pPr>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20000"/>
                        <a:lumOff val="80000"/>
                        <a:alpha val="49754"/>
                      </a:schemeClr>
                    </a:solidFill>
                  </a:tcPr>
                </a:tc>
                <a:tc>
                  <a:txBody>
                    <a:bodyPr/>
                    <a:lstStyle/>
                    <a:p>
                      <a:pPr algn="ctr">
                        <a:lnSpc>
                          <a:spcPct val="100000"/>
                        </a:lnSpc>
                      </a:pPr>
                      <a:endParaRPr lang="en-US" sz="500" dirty="0">
                        <a:solidFill>
                          <a:schemeClr val="tx1"/>
                        </a:solidFill>
                        <a:latin typeface="Century Gothic" panose="020B0502020202020204" pitchFamily="34" charset="0"/>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20000"/>
                        <a:lumOff val="80000"/>
                        <a:alpha val="49754"/>
                      </a:schemeClr>
                    </a:solidFill>
                  </a:tcPr>
                </a:tc>
                <a:extLst>
                  <a:ext uri="{0D108BD9-81ED-4DB2-BD59-A6C34878D82A}">
                    <a16:rowId xmlns:a16="http://schemas.microsoft.com/office/drawing/2014/main" val="3542539029"/>
                  </a:ext>
                </a:extLst>
              </a:tr>
              <a:tr h="375234">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fr-FR" sz="900">
                          <a:solidFill>
                            <a:schemeClr val="tx1"/>
                          </a:solidFill>
                          <a:latin typeface="Century Gothic" panose="020B0502020202020204" pitchFamily="34" charset="0"/>
                        </a:rPr>
                        <a:t>Fonctionnalité 8</a:t>
                      </a:r>
                    </a:p>
                  </a:txBody>
                  <a:tcPr anchor="ctr">
                    <a:lnL w="6350" cap="flat" cmpd="sng" algn="ctr">
                      <a:no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20000"/>
                        <a:lumOff val="80000"/>
                        <a:alpha val="49754"/>
                      </a:schemeClr>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20000"/>
                        <a:lumOff val="80000"/>
                        <a:alpha val="49754"/>
                      </a:schemeClr>
                    </a:solidFill>
                  </a:tcPr>
                </a:tc>
                <a:tc>
                  <a:txBody>
                    <a:bodyPr/>
                    <a:lstStyle/>
                    <a:p>
                      <a:pPr>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20000"/>
                        <a:lumOff val="80000"/>
                        <a:alpha val="49754"/>
                      </a:schemeClr>
                    </a:solidFill>
                  </a:tcPr>
                </a:tc>
                <a:tc>
                  <a:txBody>
                    <a:bodyPr/>
                    <a:lstStyle/>
                    <a:p>
                      <a:pPr algn="ctr">
                        <a:lnSpc>
                          <a:spcPct val="100000"/>
                        </a:lnSpc>
                      </a:pPr>
                      <a:endParaRPr lang="en-US" sz="500" dirty="0">
                        <a:solidFill>
                          <a:schemeClr val="tx1"/>
                        </a:solidFill>
                        <a:latin typeface="Century Gothic" panose="020B0502020202020204" pitchFamily="34" charset="0"/>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20000"/>
                        <a:lumOff val="80000"/>
                        <a:alpha val="49754"/>
                      </a:schemeClr>
                    </a:solidFill>
                  </a:tcPr>
                </a:tc>
                <a:extLst>
                  <a:ext uri="{0D108BD9-81ED-4DB2-BD59-A6C34878D82A}">
                    <a16:rowId xmlns:a16="http://schemas.microsoft.com/office/drawing/2014/main" val="2122297670"/>
                  </a:ext>
                </a:extLst>
              </a:tr>
              <a:tr h="375234">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fr-FR" sz="900">
                          <a:solidFill>
                            <a:schemeClr val="tx1"/>
                          </a:solidFill>
                          <a:latin typeface="Century Gothic" panose="020B0502020202020204" pitchFamily="34" charset="0"/>
                        </a:rPr>
                        <a:t>Fonctionnalité 9</a:t>
                      </a:r>
                    </a:p>
                  </a:txBody>
                  <a:tcPr anchor="ctr">
                    <a:lnL w="6350" cap="flat" cmpd="sng" algn="ctr">
                      <a:no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20000"/>
                        <a:lumOff val="80000"/>
                        <a:alpha val="49754"/>
                      </a:schemeClr>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20000"/>
                        <a:lumOff val="80000"/>
                        <a:alpha val="49754"/>
                      </a:schemeClr>
                    </a:solidFill>
                  </a:tcPr>
                </a:tc>
                <a:tc>
                  <a:txBody>
                    <a:bodyPr/>
                    <a:lstStyle/>
                    <a:p>
                      <a:pPr>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20000"/>
                        <a:lumOff val="80000"/>
                        <a:alpha val="49754"/>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20000"/>
                        <a:lumOff val="80000"/>
                        <a:alpha val="49754"/>
                      </a:schemeClr>
                    </a:solidFill>
                  </a:tcPr>
                </a:tc>
                <a:tc>
                  <a:txBody>
                    <a:bodyPr/>
                    <a:lstStyle/>
                    <a:p>
                      <a:pPr algn="ctr">
                        <a:lnSpc>
                          <a:spcPct val="100000"/>
                        </a:lnSpc>
                      </a:pPr>
                      <a:endParaRPr lang="en-US" sz="500" dirty="0">
                        <a:solidFill>
                          <a:schemeClr val="tx1"/>
                        </a:solidFill>
                        <a:latin typeface="Century Gothic" panose="020B0502020202020204" pitchFamily="34" charset="0"/>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20000"/>
                        <a:lumOff val="80000"/>
                        <a:alpha val="49754"/>
                      </a:schemeClr>
                    </a:solidFill>
                  </a:tcPr>
                </a:tc>
                <a:extLst>
                  <a:ext uri="{0D108BD9-81ED-4DB2-BD59-A6C34878D82A}">
                    <a16:rowId xmlns:a16="http://schemas.microsoft.com/office/drawing/2014/main" val="1267156921"/>
                  </a:ext>
                </a:extLst>
              </a:tr>
            </a:tbl>
          </a:graphicData>
        </a:graphic>
      </p:graphicFrame>
      <p:sp>
        <p:nvSpPr>
          <p:cNvPr id="40" name="TextBox 39">
            <a:extLst>
              <a:ext uri="{FF2B5EF4-FFF2-40B4-BE49-F238E27FC236}">
                <a16:creationId xmlns:a16="http://schemas.microsoft.com/office/drawing/2014/main" id="{307478F7-0153-718A-6A78-B05CB3A46C79}"/>
              </a:ext>
            </a:extLst>
          </p:cNvPr>
          <p:cNvSpPr txBox="1"/>
          <p:nvPr/>
        </p:nvSpPr>
        <p:spPr>
          <a:xfrm>
            <a:off x="858412" y="1305607"/>
            <a:ext cx="569170" cy="230832"/>
          </a:xfrm>
          <a:prstGeom prst="rect">
            <a:avLst/>
          </a:prstGeom>
          <a:noFill/>
        </p:spPr>
        <p:txBody>
          <a:bodyPr wrap="square" rtlCol="0">
            <a:spAutoFit/>
          </a:bodyPr>
          <a:lstStyle/>
          <a:p>
            <a:pPr algn="ctr" rtl="0"/>
            <a:r>
              <a:rPr lang="fr-FR" sz="900" dirty="0">
                <a:latin typeface="Century Gothic" panose="020B0502020202020204" pitchFamily="34" charset="0"/>
              </a:rPr>
              <a:t>31/08</a:t>
            </a:r>
          </a:p>
        </p:txBody>
      </p:sp>
      <p:sp>
        <p:nvSpPr>
          <p:cNvPr id="41" name="TextBox 40">
            <a:extLst>
              <a:ext uri="{FF2B5EF4-FFF2-40B4-BE49-F238E27FC236}">
                <a16:creationId xmlns:a16="http://schemas.microsoft.com/office/drawing/2014/main" id="{73DE5686-0942-E1FA-22A4-41C75A9D2CF6}"/>
              </a:ext>
            </a:extLst>
          </p:cNvPr>
          <p:cNvSpPr txBox="1"/>
          <p:nvPr/>
        </p:nvSpPr>
        <p:spPr>
          <a:xfrm>
            <a:off x="2197356" y="1305607"/>
            <a:ext cx="569170" cy="230832"/>
          </a:xfrm>
          <a:prstGeom prst="rect">
            <a:avLst/>
          </a:prstGeom>
          <a:noFill/>
        </p:spPr>
        <p:txBody>
          <a:bodyPr wrap="square" rtlCol="0">
            <a:spAutoFit/>
          </a:bodyPr>
          <a:lstStyle/>
          <a:p>
            <a:pPr algn="ctr" rtl="0"/>
            <a:r>
              <a:rPr lang="fr-FR" sz="900">
                <a:latin typeface="Century Gothic" panose="020B0502020202020204" pitchFamily="34" charset="0"/>
              </a:rPr>
              <a:t>05/09</a:t>
            </a:r>
          </a:p>
        </p:txBody>
      </p:sp>
      <p:sp>
        <p:nvSpPr>
          <p:cNvPr id="42" name="TextBox 41">
            <a:extLst>
              <a:ext uri="{FF2B5EF4-FFF2-40B4-BE49-F238E27FC236}">
                <a16:creationId xmlns:a16="http://schemas.microsoft.com/office/drawing/2014/main" id="{E7933CA5-ED0A-51BE-3584-8F4DB722E360}"/>
              </a:ext>
            </a:extLst>
          </p:cNvPr>
          <p:cNvSpPr txBox="1"/>
          <p:nvPr/>
        </p:nvSpPr>
        <p:spPr>
          <a:xfrm>
            <a:off x="3545631" y="1305606"/>
            <a:ext cx="569170" cy="230832"/>
          </a:xfrm>
          <a:prstGeom prst="rect">
            <a:avLst/>
          </a:prstGeom>
          <a:noFill/>
        </p:spPr>
        <p:txBody>
          <a:bodyPr wrap="square" rtlCol="0">
            <a:spAutoFit/>
          </a:bodyPr>
          <a:lstStyle/>
          <a:p>
            <a:pPr algn="ctr" rtl="0"/>
            <a:r>
              <a:rPr lang="fr-FR" sz="900">
                <a:latin typeface="Century Gothic" panose="020B0502020202020204" pitchFamily="34" charset="0"/>
              </a:rPr>
              <a:t>10/09</a:t>
            </a:r>
          </a:p>
        </p:txBody>
      </p:sp>
      <p:sp>
        <p:nvSpPr>
          <p:cNvPr id="43" name="Rectangle 42">
            <a:extLst>
              <a:ext uri="{FF2B5EF4-FFF2-40B4-BE49-F238E27FC236}">
                <a16:creationId xmlns:a16="http://schemas.microsoft.com/office/drawing/2014/main" id="{06144D7A-E6A8-AF37-16F0-E3B8E644F5EB}"/>
              </a:ext>
            </a:extLst>
          </p:cNvPr>
          <p:cNvSpPr/>
          <p:nvPr/>
        </p:nvSpPr>
        <p:spPr>
          <a:xfrm>
            <a:off x="2006081" y="1657572"/>
            <a:ext cx="2789854" cy="274320"/>
          </a:xfrm>
          <a:prstGeom prst="rect">
            <a:avLst/>
          </a:prstGeom>
          <a:solidFill>
            <a:schemeClr val="accent4">
              <a:lumMod val="60000"/>
              <a:lumOff val="40000"/>
            </a:schemeClr>
          </a:solidFill>
          <a:ln>
            <a:noFill/>
          </a:ln>
          <a:effectLst>
            <a:outerShdw blurRad="50800" dist="635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extBox 44">
            <a:extLst>
              <a:ext uri="{FF2B5EF4-FFF2-40B4-BE49-F238E27FC236}">
                <a16:creationId xmlns:a16="http://schemas.microsoft.com/office/drawing/2014/main" id="{76D64E70-1515-F39C-E74A-6131243DF31E}"/>
              </a:ext>
            </a:extLst>
          </p:cNvPr>
          <p:cNvSpPr txBox="1"/>
          <p:nvPr/>
        </p:nvSpPr>
        <p:spPr>
          <a:xfrm>
            <a:off x="4884575" y="1305606"/>
            <a:ext cx="569170" cy="230832"/>
          </a:xfrm>
          <a:prstGeom prst="rect">
            <a:avLst/>
          </a:prstGeom>
          <a:noFill/>
        </p:spPr>
        <p:txBody>
          <a:bodyPr wrap="square" rtlCol="0">
            <a:spAutoFit/>
          </a:bodyPr>
          <a:lstStyle/>
          <a:p>
            <a:pPr algn="ctr" rtl="0"/>
            <a:r>
              <a:rPr lang="fr-FR" sz="900">
                <a:latin typeface="Century Gothic" panose="020B0502020202020204" pitchFamily="34" charset="0"/>
              </a:rPr>
              <a:t>15/09</a:t>
            </a:r>
          </a:p>
        </p:txBody>
      </p:sp>
      <p:sp>
        <p:nvSpPr>
          <p:cNvPr id="46" name="TextBox 45">
            <a:extLst>
              <a:ext uri="{FF2B5EF4-FFF2-40B4-BE49-F238E27FC236}">
                <a16:creationId xmlns:a16="http://schemas.microsoft.com/office/drawing/2014/main" id="{9C07A813-946B-5AD7-F6BF-F385E3B0964E}"/>
              </a:ext>
            </a:extLst>
          </p:cNvPr>
          <p:cNvSpPr txBox="1"/>
          <p:nvPr/>
        </p:nvSpPr>
        <p:spPr>
          <a:xfrm>
            <a:off x="6223519" y="1305606"/>
            <a:ext cx="569170" cy="230832"/>
          </a:xfrm>
          <a:prstGeom prst="rect">
            <a:avLst/>
          </a:prstGeom>
          <a:noFill/>
        </p:spPr>
        <p:txBody>
          <a:bodyPr wrap="square" rtlCol="0">
            <a:spAutoFit/>
          </a:bodyPr>
          <a:lstStyle/>
          <a:p>
            <a:pPr algn="ctr" rtl="0"/>
            <a:r>
              <a:rPr lang="fr-FR" sz="900">
                <a:latin typeface="Century Gothic" panose="020B0502020202020204" pitchFamily="34" charset="0"/>
              </a:rPr>
              <a:t>20/09</a:t>
            </a:r>
          </a:p>
        </p:txBody>
      </p:sp>
      <p:sp>
        <p:nvSpPr>
          <p:cNvPr id="47" name="TextBox 46">
            <a:extLst>
              <a:ext uri="{FF2B5EF4-FFF2-40B4-BE49-F238E27FC236}">
                <a16:creationId xmlns:a16="http://schemas.microsoft.com/office/drawing/2014/main" id="{60D009D2-B866-8972-9C17-DB58BC2C58C7}"/>
              </a:ext>
            </a:extLst>
          </p:cNvPr>
          <p:cNvSpPr txBox="1"/>
          <p:nvPr/>
        </p:nvSpPr>
        <p:spPr>
          <a:xfrm>
            <a:off x="7562463" y="1300601"/>
            <a:ext cx="569170" cy="230832"/>
          </a:xfrm>
          <a:prstGeom prst="rect">
            <a:avLst/>
          </a:prstGeom>
          <a:noFill/>
        </p:spPr>
        <p:txBody>
          <a:bodyPr wrap="square" rtlCol="0">
            <a:spAutoFit/>
          </a:bodyPr>
          <a:lstStyle/>
          <a:p>
            <a:pPr algn="ctr" rtl="0"/>
            <a:r>
              <a:rPr lang="fr-FR" sz="900">
                <a:latin typeface="Century Gothic" panose="020B0502020202020204" pitchFamily="34" charset="0"/>
              </a:rPr>
              <a:t>25/09</a:t>
            </a:r>
          </a:p>
        </p:txBody>
      </p:sp>
      <p:sp>
        <p:nvSpPr>
          <p:cNvPr id="48" name="TextBox 47">
            <a:extLst>
              <a:ext uri="{FF2B5EF4-FFF2-40B4-BE49-F238E27FC236}">
                <a16:creationId xmlns:a16="http://schemas.microsoft.com/office/drawing/2014/main" id="{49C563B5-4740-7C13-C9FA-656F4E2BE238}"/>
              </a:ext>
            </a:extLst>
          </p:cNvPr>
          <p:cNvSpPr txBox="1"/>
          <p:nvPr/>
        </p:nvSpPr>
        <p:spPr>
          <a:xfrm>
            <a:off x="8901407" y="1300601"/>
            <a:ext cx="569170" cy="230832"/>
          </a:xfrm>
          <a:prstGeom prst="rect">
            <a:avLst/>
          </a:prstGeom>
          <a:noFill/>
        </p:spPr>
        <p:txBody>
          <a:bodyPr wrap="square" rtlCol="0">
            <a:spAutoFit/>
          </a:bodyPr>
          <a:lstStyle/>
          <a:p>
            <a:pPr algn="ctr" rtl="0"/>
            <a:r>
              <a:rPr lang="fr-FR" sz="900">
                <a:latin typeface="Century Gothic" panose="020B0502020202020204" pitchFamily="34" charset="0"/>
              </a:rPr>
              <a:t>30/09</a:t>
            </a:r>
          </a:p>
        </p:txBody>
      </p:sp>
      <p:sp>
        <p:nvSpPr>
          <p:cNvPr id="49" name="TextBox 48">
            <a:extLst>
              <a:ext uri="{FF2B5EF4-FFF2-40B4-BE49-F238E27FC236}">
                <a16:creationId xmlns:a16="http://schemas.microsoft.com/office/drawing/2014/main" id="{6BEE5DB4-6C3C-112C-745B-DC7C4A31B77B}"/>
              </a:ext>
            </a:extLst>
          </p:cNvPr>
          <p:cNvSpPr txBox="1"/>
          <p:nvPr/>
        </p:nvSpPr>
        <p:spPr>
          <a:xfrm>
            <a:off x="10240351" y="1300601"/>
            <a:ext cx="569170" cy="230832"/>
          </a:xfrm>
          <a:prstGeom prst="rect">
            <a:avLst/>
          </a:prstGeom>
          <a:noFill/>
        </p:spPr>
        <p:txBody>
          <a:bodyPr wrap="square" rtlCol="0">
            <a:spAutoFit/>
          </a:bodyPr>
          <a:lstStyle/>
          <a:p>
            <a:pPr algn="ctr" rtl="0"/>
            <a:r>
              <a:rPr lang="fr-FR" sz="900">
                <a:latin typeface="Century Gothic" panose="020B0502020202020204" pitchFamily="34" charset="0"/>
              </a:rPr>
              <a:t>05/10</a:t>
            </a:r>
          </a:p>
        </p:txBody>
      </p:sp>
      <p:sp>
        <p:nvSpPr>
          <p:cNvPr id="50" name="TextBox 49">
            <a:extLst>
              <a:ext uri="{FF2B5EF4-FFF2-40B4-BE49-F238E27FC236}">
                <a16:creationId xmlns:a16="http://schemas.microsoft.com/office/drawing/2014/main" id="{A32CFECD-D447-C440-3435-2A5BB2AEF908}"/>
              </a:ext>
            </a:extLst>
          </p:cNvPr>
          <p:cNvSpPr txBox="1"/>
          <p:nvPr/>
        </p:nvSpPr>
        <p:spPr>
          <a:xfrm>
            <a:off x="11541971" y="1300600"/>
            <a:ext cx="569170" cy="230832"/>
          </a:xfrm>
          <a:prstGeom prst="rect">
            <a:avLst/>
          </a:prstGeom>
          <a:noFill/>
        </p:spPr>
        <p:txBody>
          <a:bodyPr wrap="square" rtlCol="0">
            <a:spAutoFit/>
          </a:bodyPr>
          <a:lstStyle/>
          <a:p>
            <a:pPr algn="ctr" rtl="0"/>
            <a:r>
              <a:rPr lang="fr-FR" sz="900">
                <a:latin typeface="Century Gothic" panose="020B0502020202020204" pitchFamily="34" charset="0"/>
              </a:rPr>
              <a:t>10/10</a:t>
            </a:r>
          </a:p>
        </p:txBody>
      </p:sp>
      <p:sp>
        <p:nvSpPr>
          <p:cNvPr id="51" name="Rectangle 50">
            <a:extLst>
              <a:ext uri="{FF2B5EF4-FFF2-40B4-BE49-F238E27FC236}">
                <a16:creationId xmlns:a16="http://schemas.microsoft.com/office/drawing/2014/main" id="{A3B7F633-16F7-BDC9-3152-B573A4B20601}"/>
              </a:ext>
            </a:extLst>
          </p:cNvPr>
          <p:cNvSpPr/>
          <p:nvPr/>
        </p:nvSpPr>
        <p:spPr>
          <a:xfrm>
            <a:off x="2006081" y="2031583"/>
            <a:ext cx="1296956" cy="274320"/>
          </a:xfrm>
          <a:prstGeom prst="rect">
            <a:avLst/>
          </a:prstGeom>
          <a:solidFill>
            <a:schemeClr val="accent4">
              <a:lumMod val="40000"/>
              <a:lumOff val="60000"/>
            </a:schemeClr>
          </a:solidFill>
          <a:ln>
            <a:noFill/>
          </a:ln>
          <a:effectLst>
            <a:outerShdw blurRad="50800" dist="635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Rectangle 51">
            <a:extLst>
              <a:ext uri="{FF2B5EF4-FFF2-40B4-BE49-F238E27FC236}">
                <a16:creationId xmlns:a16="http://schemas.microsoft.com/office/drawing/2014/main" id="{75FBA96C-2B42-3CF2-FF2C-3EBDBE27790F}"/>
              </a:ext>
            </a:extLst>
          </p:cNvPr>
          <p:cNvSpPr/>
          <p:nvPr/>
        </p:nvSpPr>
        <p:spPr>
          <a:xfrm>
            <a:off x="2967134" y="2405594"/>
            <a:ext cx="1520890" cy="274320"/>
          </a:xfrm>
          <a:prstGeom prst="rect">
            <a:avLst/>
          </a:prstGeom>
          <a:solidFill>
            <a:schemeClr val="accent4">
              <a:lumMod val="40000"/>
              <a:lumOff val="60000"/>
            </a:schemeClr>
          </a:solidFill>
          <a:ln>
            <a:noFill/>
          </a:ln>
          <a:effectLst>
            <a:outerShdw blurRad="50800" dist="635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Rectangle 52">
            <a:extLst>
              <a:ext uri="{FF2B5EF4-FFF2-40B4-BE49-F238E27FC236}">
                <a16:creationId xmlns:a16="http://schemas.microsoft.com/office/drawing/2014/main" id="{D37EF91B-04ED-53E5-88EA-6488EDA40ED4}"/>
              </a:ext>
            </a:extLst>
          </p:cNvPr>
          <p:cNvSpPr/>
          <p:nvPr/>
        </p:nvSpPr>
        <p:spPr>
          <a:xfrm>
            <a:off x="3554963" y="2742281"/>
            <a:ext cx="1240972" cy="274320"/>
          </a:xfrm>
          <a:prstGeom prst="rect">
            <a:avLst/>
          </a:prstGeom>
          <a:solidFill>
            <a:schemeClr val="accent4">
              <a:lumMod val="40000"/>
              <a:lumOff val="60000"/>
            </a:schemeClr>
          </a:solidFill>
          <a:ln>
            <a:noFill/>
          </a:ln>
          <a:effectLst>
            <a:outerShdw blurRad="50800" dist="635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Rectangle 53">
            <a:extLst>
              <a:ext uri="{FF2B5EF4-FFF2-40B4-BE49-F238E27FC236}">
                <a16:creationId xmlns:a16="http://schemas.microsoft.com/office/drawing/2014/main" id="{6C06F9DB-E8E0-9EE6-32AA-FE87A856B571}"/>
              </a:ext>
            </a:extLst>
          </p:cNvPr>
          <p:cNvSpPr/>
          <p:nvPr/>
        </p:nvSpPr>
        <p:spPr>
          <a:xfrm>
            <a:off x="5453745" y="3154680"/>
            <a:ext cx="2411961" cy="274320"/>
          </a:xfrm>
          <a:prstGeom prst="rect">
            <a:avLst/>
          </a:prstGeom>
          <a:solidFill>
            <a:srgbClr val="92D050"/>
          </a:solidFill>
          <a:ln>
            <a:noFill/>
          </a:ln>
          <a:effectLst>
            <a:outerShdw blurRad="50800" dist="635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Rectangle 54">
            <a:extLst>
              <a:ext uri="{FF2B5EF4-FFF2-40B4-BE49-F238E27FC236}">
                <a16:creationId xmlns:a16="http://schemas.microsoft.com/office/drawing/2014/main" id="{857BEDC3-755E-E305-A0AE-4DB162D31348}"/>
              </a:ext>
            </a:extLst>
          </p:cNvPr>
          <p:cNvSpPr/>
          <p:nvPr/>
        </p:nvSpPr>
        <p:spPr>
          <a:xfrm>
            <a:off x="5453747" y="3538022"/>
            <a:ext cx="489854" cy="274320"/>
          </a:xfrm>
          <a:prstGeom prst="rect">
            <a:avLst/>
          </a:prstGeom>
          <a:solidFill>
            <a:schemeClr val="accent6">
              <a:lumMod val="40000"/>
              <a:lumOff val="60000"/>
            </a:schemeClr>
          </a:solidFill>
          <a:ln>
            <a:noFill/>
          </a:ln>
          <a:effectLst>
            <a:outerShdw blurRad="50800" dist="635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ectangle 55">
            <a:extLst>
              <a:ext uri="{FF2B5EF4-FFF2-40B4-BE49-F238E27FC236}">
                <a16:creationId xmlns:a16="http://schemas.microsoft.com/office/drawing/2014/main" id="{3A8F6FBA-D5B6-C4EB-895B-3732FBEDE74A}"/>
              </a:ext>
            </a:extLst>
          </p:cNvPr>
          <p:cNvSpPr/>
          <p:nvPr/>
        </p:nvSpPr>
        <p:spPr>
          <a:xfrm>
            <a:off x="5736777" y="3912033"/>
            <a:ext cx="1373149" cy="274320"/>
          </a:xfrm>
          <a:prstGeom prst="rect">
            <a:avLst/>
          </a:prstGeom>
          <a:solidFill>
            <a:schemeClr val="accent6">
              <a:lumMod val="40000"/>
              <a:lumOff val="60000"/>
            </a:schemeClr>
          </a:solidFill>
          <a:ln>
            <a:noFill/>
          </a:ln>
          <a:effectLst>
            <a:outerShdw blurRad="50800" dist="635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C1608471-C70B-1BCD-1F67-3ACDB7CA90F5}"/>
              </a:ext>
            </a:extLst>
          </p:cNvPr>
          <p:cNvSpPr/>
          <p:nvPr/>
        </p:nvSpPr>
        <p:spPr>
          <a:xfrm>
            <a:off x="7109926" y="4295375"/>
            <a:ext cx="737122" cy="274320"/>
          </a:xfrm>
          <a:prstGeom prst="rect">
            <a:avLst/>
          </a:prstGeom>
          <a:solidFill>
            <a:schemeClr val="accent6">
              <a:lumMod val="40000"/>
              <a:lumOff val="60000"/>
            </a:schemeClr>
          </a:solidFill>
          <a:ln>
            <a:noFill/>
          </a:ln>
          <a:effectLst>
            <a:outerShdw blurRad="50800" dist="635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ectangle 57">
            <a:extLst>
              <a:ext uri="{FF2B5EF4-FFF2-40B4-BE49-F238E27FC236}">
                <a16:creationId xmlns:a16="http://schemas.microsoft.com/office/drawing/2014/main" id="{4F0E0F27-5377-7461-4B23-250E4611D57C}"/>
              </a:ext>
            </a:extLst>
          </p:cNvPr>
          <p:cNvSpPr/>
          <p:nvPr/>
        </p:nvSpPr>
        <p:spPr>
          <a:xfrm>
            <a:off x="7599787" y="4664721"/>
            <a:ext cx="3345021" cy="274320"/>
          </a:xfrm>
          <a:prstGeom prst="rect">
            <a:avLst/>
          </a:prstGeom>
          <a:solidFill>
            <a:schemeClr val="accent1">
              <a:lumMod val="60000"/>
              <a:lumOff val="40000"/>
            </a:schemeClr>
          </a:solidFill>
          <a:ln>
            <a:noFill/>
          </a:ln>
          <a:effectLst>
            <a:outerShdw blurRad="50800" dist="635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D7537871-2066-C888-BD96-5C1B4263C632}"/>
              </a:ext>
            </a:extLst>
          </p:cNvPr>
          <p:cNvSpPr/>
          <p:nvPr/>
        </p:nvSpPr>
        <p:spPr>
          <a:xfrm>
            <a:off x="7879706" y="5034067"/>
            <a:ext cx="1320286" cy="274320"/>
          </a:xfrm>
          <a:prstGeom prst="rect">
            <a:avLst/>
          </a:prstGeom>
          <a:solidFill>
            <a:schemeClr val="accent1">
              <a:lumMod val="40000"/>
              <a:lumOff val="60000"/>
            </a:schemeClr>
          </a:solidFill>
          <a:ln>
            <a:noFill/>
          </a:ln>
          <a:effectLst>
            <a:outerShdw blurRad="50800" dist="635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Rectangle 59">
            <a:extLst>
              <a:ext uri="{FF2B5EF4-FFF2-40B4-BE49-F238E27FC236}">
                <a16:creationId xmlns:a16="http://schemas.microsoft.com/office/drawing/2014/main" id="{6BDA1CAB-7E66-F4ED-9AF1-3BF6B844E7FA}"/>
              </a:ext>
            </a:extLst>
          </p:cNvPr>
          <p:cNvSpPr/>
          <p:nvPr/>
        </p:nvSpPr>
        <p:spPr>
          <a:xfrm>
            <a:off x="7599786" y="5393380"/>
            <a:ext cx="2495935" cy="274320"/>
          </a:xfrm>
          <a:prstGeom prst="rect">
            <a:avLst/>
          </a:prstGeom>
          <a:solidFill>
            <a:schemeClr val="accent1">
              <a:lumMod val="40000"/>
              <a:lumOff val="60000"/>
            </a:schemeClr>
          </a:solidFill>
          <a:ln>
            <a:noFill/>
          </a:ln>
          <a:effectLst>
            <a:outerShdw blurRad="50800" dist="635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60">
            <a:extLst>
              <a:ext uri="{FF2B5EF4-FFF2-40B4-BE49-F238E27FC236}">
                <a16:creationId xmlns:a16="http://schemas.microsoft.com/office/drawing/2014/main" id="{BC230CCE-0771-D8C0-C924-3D78759344F7}"/>
              </a:ext>
            </a:extLst>
          </p:cNvPr>
          <p:cNvSpPr/>
          <p:nvPr/>
        </p:nvSpPr>
        <p:spPr>
          <a:xfrm>
            <a:off x="9778482" y="5750428"/>
            <a:ext cx="1166326" cy="274320"/>
          </a:xfrm>
          <a:prstGeom prst="rect">
            <a:avLst/>
          </a:prstGeom>
          <a:solidFill>
            <a:schemeClr val="accent1">
              <a:lumMod val="40000"/>
              <a:lumOff val="60000"/>
            </a:schemeClr>
          </a:solidFill>
          <a:ln>
            <a:noFill/>
          </a:ln>
          <a:effectLst>
            <a:outerShdw blurRad="50800" dist="635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65" name="Table 64">
            <a:extLst>
              <a:ext uri="{FF2B5EF4-FFF2-40B4-BE49-F238E27FC236}">
                <a16:creationId xmlns:a16="http://schemas.microsoft.com/office/drawing/2014/main" id="{DF0E63E0-7AB8-B936-1B44-09D408DA03FC}"/>
              </a:ext>
            </a:extLst>
          </p:cNvPr>
          <p:cNvGraphicFramePr>
            <a:graphicFrameLocks noGrp="1"/>
          </p:cNvGraphicFramePr>
          <p:nvPr>
            <p:extLst>
              <p:ext uri="{D42A27DB-BD31-4B8C-83A1-F6EECF244321}">
                <p14:modId xmlns:p14="http://schemas.microsoft.com/office/powerpoint/2010/main" val="1858162484"/>
              </p:ext>
            </p:extLst>
          </p:nvPr>
        </p:nvGraphicFramePr>
        <p:xfrm>
          <a:off x="737118" y="401633"/>
          <a:ext cx="11161676" cy="755505"/>
        </p:xfrm>
        <a:graphic>
          <a:graphicData uri="http://schemas.openxmlformats.org/drawingml/2006/table">
            <a:tbl>
              <a:tblPr firstRow="1" bandRow="1">
                <a:tableStyleId>{5C22544A-7EE6-4342-B048-85BDC9FD1C3A}</a:tableStyleId>
              </a:tblPr>
              <a:tblGrid>
                <a:gridCol w="1651519">
                  <a:extLst>
                    <a:ext uri="{9D8B030D-6E8A-4147-A177-3AD203B41FA5}">
                      <a16:colId xmlns:a16="http://schemas.microsoft.com/office/drawing/2014/main" val="1672129667"/>
                    </a:ext>
                  </a:extLst>
                </a:gridCol>
                <a:gridCol w="3144416">
                  <a:extLst>
                    <a:ext uri="{9D8B030D-6E8A-4147-A177-3AD203B41FA5}">
                      <a16:colId xmlns:a16="http://schemas.microsoft.com/office/drawing/2014/main" val="602210714"/>
                    </a:ext>
                  </a:extLst>
                </a:gridCol>
                <a:gridCol w="671804">
                  <a:extLst>
                    <a:ext uri="{9D8B030D-6E8A-4147-A177-3AD203B41FA5}">
                      <a16:colId xmlns:a16="http://schemas.microsoft.com/office/drawing/2014/main" val="1817390762"/>
                    </a:ext>
                  </a:extLst>
                </a:gridCol>
                <a:gridCol w="699796">
                  <a:extLst>
                    <a:ext uri="{9D8B030D-6E8A-4147-A177-3AD203B41FA5}">
                      <a16:colId xmlns:a16="http://schemas.microsoft.com/office/drawing/2014/main" val="1546263835"/>
                    </a:ext>
                  </a:extLst>
                </a:gridCol>
                <a:gridCol w="802433">
                  <a:extLst>
                    <a:ext uri="{9D8B030D-6E8A-4147-A177-3AD203B41FA5}">
                      <a16:colId xmlns:a16="http://schemas.microsoft.com/office/drawing/2014/main" val="187052363"/>
                    </a:ext>
                  </a:extLst>
                </a:gridCol>
                <a:gridCol w="1082351">
                  <a:extLst>
                    <a:ext uri="{9D8B030D-6E8A-4147-A177-3AD203B41FA5}">
                      <a16:colId xmlns:a16="http://schemas.microsoft.com/office/drawing/2014/main" val="745651107"/>
                    </a:ext>
                  </a:extLst>
                </a:gridCol>
                <a:gridCol w="3109357">
                  <a:extLst>
                    <a:ext uri="{9D8B030D-6E8A-4147-A177-3AD203B41FA5}">
                      <a16:colId xmlns:a16="http://schemas.microsoft.com/office/drawing/2014/main" val="3839570682"/>
                    </a:ext>
                  </a:extLst>
                </a:gridCol>
              </a:tblGrid>
              <a:tr h="380271">
                <a:tc>
                  <a:txBody>
                    <a:bodyPr/>
                    <a:lstStyle/>
                    <a:p>
                      <a:pPr algn="r" rtl="0">
                        <a:lnSpc>
                          <a:spcPct val="100000"/>
                        </a:lnSpc>
                      </a:pPr>
                      <a:r>
                        <a:rPr lang="fr-FR" sz="800" dirty="0">
                          <a:solidFill>
                            <a:schemeClr val="tx1"/>
                          </a:solidFill>
                          <a:latin typeface="Century Gothic" panose="020B0502020202020204" pitchFamily="34" charset="0"/>
                        </a:rPr>
                        <a:t>NOM DU PROJET</a:t>
                      </a:r>
                    </a:p>
                  </a:txBody>
                  <a:tcPr anchor="ctr">
                    <a:lnL w="3175" cap="flat" cmpd="sng" algn="ctr">
                      <a:no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00000"/>
                        </a:lnSpc>
                      </a:pPr>
                      <a:endParaRPr lang="en-US" sz="1050" b="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chemeClr val="bg1">
                        <a:lumMod val="95000"/>
                      </a:schemeClr>
                    </a:solidFill>
                  </a:tcPr>
                </a:tc>
                <a:tc>
                  <a:txBody>
                    <a:bodyPr/>
                    <a:lstStyle/>
                    <a:p>
                      <a:pPr algn="ctr" rtl="0">
                        <a:lnSpc>
                          <a:spcPct val="100000"/>
                        </a:lnSpc>
                      </a:pPr>
                      <a:r>
                        <a:rPr lang="fr-FR" sz="800" dirty="0">
                          <a:solidFill>
                            <a:schemeClr val="tx1"/>
                          </a:solidFill>
                          <a:latin typeface="Century Gothic" panose="020B0502020202020204" pitchFamily="34" charset="0"/>
                        </a:rPr>
                        <a:t>DATE DE DÉBUT</a:t>
                      </a:r>
                    </a:p>
                  </a:txBody>
                  <a:tcPr marL="36000" marR="3600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chemeClr val="bg2"/>
                    </a:solidFill>
                  </a:tcPr>
                </a:tc>
                <a:tc>
                  <a:txBody>
                    <a:bodyPr/>
                    <a:lstStyle/>
                    <a:p>
                      <a:pPr algn="ctr" rtl="0">
                        <a:lnSpc>
                          <a:spcPct val="100000"/>
                        </a:lnSpc>
                      </a:pPr>
                      <a:r>
                        <a:rPr lang="fr-FR" sz="800" dirty="0">
                          <a:solidFill>
                            <a:schemeClr val="tx1"/>
                          </a:solidFill>
                          <a:latin typeface="Century Gothic" panose="020B0502020202020204" pitchFamily="34" charset="0"/>
                        </a:rPr>
                        <a:t>DATE DE FIN</a:t>
                      </a:r>
                    </a:p>
                  </a:txBody>
                  <a:tcPr marL="36000" marR="3600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chemeClr val="bg2"/>
                    </a:solidFill>
                  </a:tcPr>
                </a:tc>
                <a:tc>
                  <a:txBody>
                    <a:bodyPr/>
                    <a:lstStyle/>
                    <a:p>
                      <a:pPr algn="ctr" rtl="0">
                        <a:lnSpc>
                          <a:spcPct val="100000"/>
                        </a:lnSpc>
                      </a:pPr>
                      <a:r>
                        <a:rPr lang="fr-FR" sz="800" dirty="0">
                          <a:solidFill>
                            <a:schemeClr val="tx1"/>
                          </a:solidFill>
                          <a:latin typeface="Century Gothic" panose="020B0502020202020204" pitchFamily="34" charset="0"/>
                        </a:rPr>
                        <a:t>AVANCEMENT GÉNÉRAL</a:t>
                      </a:r>
                    </a:p>
                  </a:txBody>
                  <a:tcPr marL="36000" marR="3600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chemeClr val="bg1">
                        <a:lumMod val="75000"/>
                      </a:schemeClr>
                    </a:solidFill>
                  </a:tcPr>
                </a:tc>
                <a:tc>
                  <a:txBody>
                    <a:bodyPr/>
                    <a:lstStyle/>
                    <a:p>
                      <a:pPr marL="0" algn="r" defTabSz="914400" rtl="0" eaLnBrk="1" latinLnBrk="0" hangingPunct="1">
                        <a:lnSpc>
                          <a:spcPct val="100000"/>
                        </a:lnSpc>
                      </a:pPr>
                      <a:r>
                        <a:rPr lang="fr-FR" sz="800" b="1" kern="1200">
                          <a:solidFill>
                            <a:schemeClr val="tx1"/>
                          </a:solidFill>
                          <a:latin typeface="Century Gothic" panose="020B0502020202020204" pitchFamily="34" charset="0"/>
                          <a:ea typeface="+mn-ea"/>
                          <a:cs typeface="+mn-cs"/>
                        </a:rPr>
                        <a:t>LIVRABLE DU PROJET</a:t>
                      </a: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b="0" kern="1200" dirty="0">
                        <a:solidFill>
                          <a:schemeClr val="tx1"/>
                        </a:solidFill>
                        <a:latin typeface="Century Gothic" panose="020B0502020202020204" pitchFamily="34" charset="0"/>
                        <a:ea typeface="+mn-ea"/>
                        <a:cs typeface="+mn-cs"/>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50915962"/>
                  </a:ext>
                </a:extLst>
              </a:tr>
              <a:tr h="375234">
                <a:tc>
                  <a:txBody>
                    <a:bodyPr/>
                    <a:lstStyle/>
                    <a:p>
                      <a:pPr algn="r" rtl="0">
                        <a:lnSpc>
                          <a:spcPct val="100000"/>
                        </a:lnSpc>
                      </a:pPr>
                      <a:r>
                        <a:rPr lang="fr-FR" sz="800" b="1" kern="1200">
                          <a:solidFill>
                            <a:schemeClr val="tx1"/>
                          </a:solidFill>
                          <a:latin typeface="Century Gothic" panose="020B0502020202020204" pitchFamily="34" charset="0"/>
                          <a:ea typeface="+mn-ea"/>
                          <a:cs typeface="+mn-cs"/>
                        </a:rPr>
                        <a:t>RESPONSABLE DU PROJET</a:t>
                      </a:r>
                    </a:p>
                  </a:txBody>
                  <a:tcPr anchor="ctr">
                    <a:lnL w="6350" cap="flat" cmpd="sng" algn="ctr">
                      <a:no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00000"/>
                        </a:lnSpc>
                      </a:pPr>
                      <a:endParaRPr lang="en-US" sz="105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2"/>
                    </a:solidFill>
                  </a:tcPr>
                </a:tc>
                <a:tc>
                  <a:txBody>
                    <a:bodyPr/>
                    <a:lstStyle/>
                    <a:p>
                      <a:pPr marL="0" algn="r" defTabSz="914400" rtl="0" eaLnBrk="1" latinLnBrk="0" hangingPunct="1">
                        <a:lnSpc>
                          <a:spcPct val="100000"/>
                        </a:lnSpc>
                      </a:pPr>
                      <a:r>
                        <a:rPr lang="fr-FR" sz="800" b="1" kern="1200">
                          <a:solidFill>
                            <a:schemeClr val="tx1"/>
                          </a:solidFill>
                          <a:latin typeface="Century Gothic" panose="020B0502020202020204" pitchFamily="34" charset="0"/>
                          <a:ea typeface="+mn-ea"/>
                          <a:cs typeface="+mn-cs"/>
                        </a:rPr>
                        <a:t>ÉNONCÉ DU PÉRIMÈTRE</a:t>
                      </a: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965858687"/>
                  </a:ext>
                </a:extLst>
              </a:tr>
            </a:tbl>
          </a:graphicData>
        </a:graphic>
      </p:graphicFrame>
    </p:spTree>
    <p:extLst>
      <p:ext uri="{BB962C8B-B14F-4D97-AF65-F5344CB8AC3E}">
        <p14:creationId xmlns:p14="http://schemas.microsoft.com/office/powerpoint/2010/main" val="10813680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E6EEB223-E166-A54F-887F-3F76EDC4E433}"/>
              </a:ext>
            </a:extLst>
          </p:cNvPr>
          <p:cNvSpPr txBox="1"/>
          <p:nvPr/>
        </p:nvSpPr>
        <p:spPr>
          <a:xfrm>
            <a:off x="4703736" y="6307517"/>
            <a:ext cx="7195059" cy="369332"/>
          </a:xfrm>
          <a:prstGeom prst="rect">
            <a:avLst/>
          </a:prstGeom>
          <a:noFill/>
        </p:spPr>
        <p:txBody>
          <a:bodyPr wrap="square" rtlCol="0">
            <a:spAutoFit/>
          </a:bodyPr>
          <a:lstStyle/>
          <a:p>
            <a:pPr algn="r" rtl="0"/>
            <a:r>
              <a:rPr lang="fr-FR" b="1" dirty="0">
                <a:solidFill>
                  <a:schemeClr val="tx1">
                    <a:lumMod val="65000"/>
                    <a:lumOff val="35000"/>
                  </a:schemeClr>
                </a:solidFill>
                <a:latin typeface="Century Gothic" panose="020B0502020202020204" pitchFamily="34" charset="0"/>
              </a:rPr>
              <a:t>EXEMPLE</a:t>
            </a:r>
            <a:r>
              <a:rPr lang="fr-FR" dirty="0">
                <a:solidFill>
                  <a:schemeClr val="tx1">
                    <a:lumMod val="65000"/>
                    <a:lumOff val="35000"/>
                  </a:schemeClr>
                </a:solidFill>
                <a:latin typeface="Century Gothic" panose="020B0502020202020204" pitchFamily="34" charset="0"/>
              </a:rPr>
              <a:t> Modèle de plan de projet Agile </a:t>
            </a: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4161737313"/>
              </p:ext>
            </p:extLst>
          </p:nvPr>
        </p:nvGraphicFramePr>
        <p:xfrm>
          <a:off x="327121" y="1259632"/>
          <a:ext cx="11571673" cy="4888116"/>
        </p:xfrm>
        <a:graphic>
          <a:graphicData uri="http://schemas.openxmlformats.org/drawingml/2006/table">
            <a:tbl>
              <a:tblPr firstRow="1" bandRow="1">
                <a:tableStyleId>{5C22544A-7EE6-4342-B048-85BDC9FD1C3A}</a:tableStyleId>
              </a:tblPr>
              <a:tblGrid>
                <a:gridCol w="502038">
                  <a:extLst>
                    <a:ext uri="{9D8B030D-6E8A-4147-A177-3AD203B41FA5}">
                      <a16:colId xmlns:a16="http://schemas.microsoft.com/office/drawing/2014/main" val="1672129667"/>
                    </a:ext>
                  </a:extLst>
                </a:gridCol>
                <a:gridCol w="1559478">
                  <a:extLst>
                    <a:ext uri="{9D8B030D-6E8A-4147-A177-3AD203B41FA5}">
                      <a16:colId xmlns:a16="http://schemas.microsoft.com/office/drawing/2014/main" val="602210714"/>
                    </a:ext>
                  </a:extLst>
                </a:gridCol>
                <a:gridCol w="1315616">
                  <a:extLst>
                    <a:ext uri="{9D8B030D-6E8A-4147-A177-3AD203B41FA5}">
                      <a16:colId xmlns:a16="http://schemas.microsoft.com/office/drawing/2014/main" val="1817390762"/>
                    </a:ext>
                  </a:extLst>
                </a:gridCol>
                <a:gridCol w="1138335">
                  <a:extLst>
                    <a:ext uri="{9D8B030D-6E8A-4147-A177-3AD203B41FA5}">
                      <a16:colId xmlns:a16="http://schemas.microsoft.com/office/drawing/2014/main" val="1546263835"/>
                    </a:ext>
                  </a:extLst>
                </a:gridCol>
                <a:gridCol w="690465">
                  <a:extLst>
                    <a:ext uri="{9D8B030D-6E8A-4147-A177-3AD203B41FA5}">
                      <a16:colId xmlns:a16="http://schemas.microsoft.com/office/drawing/2014/main" val="187052363"/>
                    </a:ext>
                  </a:extLst>
                </a:gridCol>
                <a:gridCol w="671804">
                  <a:extLst>
                    <a:ext uri="{9D8B030D-6E8A-4147-A177-3AD203B41FA5}">
                      <a16:colId xmlns:a16="http://schemas.microsoft.com/office/drawing/2014/main" val="745651107"/>
                    </a:ext>
                  </a:extLst>
                </a:gridCol>
                <a:gridCol w="699796">
                  <a:extLst>
                    <a:ext uri="{9D8B030D-6E8A-4147-A177-3AD203B41FA5}">
                      <a16:colId xmlns:a16="http://schemas.microsoft.com/office/drawing/2014/main" val="3839570682"/>
                    </a:ext>
                  </a:extLst>
                </a:gridCol>
                <a:gridCol w="811763">
                  <a:extLst>
                    <a:ext uri="{9D8B030D-6E8A-4147-A177-3AD203B41FA5}">
                      <a16:colId xmlns:a16="http://schemas.microsoft.com/office/drawing/2014/main" val="3893106002"/>
                    </a:ext>
                  </a:extLst>
                </a:gridCol>
                <a:gridCol w="1073021">
                  <a:extLst>
                    <a:ext uri="{9D8B030D-6E8A-4147-A177-3AD203B41FA5}">
                      <a16:colId xmlns:a16="http://schemas.microsoft.com/office/drawing/2014/main" val="1453603295"/>
                    </a:ext>
                  </a:extLst>
                </a:gridCol>
                <a:gridCol w="3109357">
                  <a:extLst>
                    <a:ext uri="{9D8B030D-6E8A-4147-A177-3AD203B41FA5}">
                      <a16:colId xmlns:a16="http://schemas.microsoft.com/office/drawing/2014/main" val="3405603126"/>
                    </a:ext>
                  </a:extLst>
                </a:gridCol>
              </a:tblGrid>
              <a:tr h="380271">
                <a:tc>
                  <a:txBody>
                    <a:bodyPr/>
                    <a:lstStyle/>
                    <a:p>
                      <a:pPr rtl="0">
                        <a:lnSpc>
                          <a:spcPct val="100000"/>
                        </a:lnSpc>
                      </a:pPr>
                      <a:r>
                        <a:rPr lang="fr-FR" sz="800" dirty="0">
                          <a:solidFill>
                            <a:schemeClr val="tx1"/>
                          </a:solidFill>
                          <a:latin typeface="Century Gothic" panose="020B0502020202020204" pitchFamily="34" charset="0"/>
                        </a:rPr>
                        <a:t>À RISQUE</a:t>
                      </a:r>
                    </a:p>
                  </a:txBody>
                  <a:tcPr marR="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chemeClr val="bg1">
                        <a:lumMod val="85000"/>
                      </a:schemeClr>
                    </a:solidFill>
                  </a:tcPr>
                </a:tc>
                <a:tc>
                  <a:txBody>
                    <a:bodyPr/>
                    <a:lstStyle/>
                    <a:p>
                      <a:pPr rtl="0">
                        <a:lnSpc>
                          <a:spcPct val="100000"/>
                        </a:lnSpc>
                      </a:pPr>
                      <a:r>
                        <a:rPr lang="fr-FR" sz="800">
                          <a:solidFill>
                            <a:schemeClr val="tx1"/>
                          </a:solidFill>
                          <a:latin typeface="Century Gothic" panose="020B0502020202020204" pitchFamily="34" charset="0"/>
                        </a:rPr>
                        <a:t>NOM DE LA TÂCHE</a:t>
                      </a: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chemeClr val="bg1">
                        <a:lumMod val="85000"/>
                      </a:schemeClr>
                    </a:solidFill>
                  </a:tcPr>
                </a:tc>
                <a:tc>
                  <a:txBody>
                    <a:bodyPr/>
                    <a:lstStyle/>
                    <a:p>
                      <a:pPr algn="l" rtl="0">
                        <a:lnSpc>
                          <a:spcPct val="100000"/>
                        </a:lnSpc>
                      </a:pPr>
                      <a:r>
                        <a:rPr lang="fr-FR" sz="800">
                          <a:solidFill>
                            <a:schemeClr val="tx1"/>
                          </a:solidFill>
                          <a:latin typeface="Century Gothic" panose="020B0502020202020204" pitchFamily="34" charset="0"/>
                        </a:rPr>
                        <a:t>TYPE DE FONCTIONNALITÉ</a:t>
                      </a: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chemeClr val="bg1">
                        <a:lumMod val="85000"/>
                      </a:schemeClr>
                    </a:solidFill>
                  </a:tcPr>
                </a:tc>
                <a:tc>
                  <a:txBody>
                    <a:bodyPr/>
                    <a:lstStyle/>
                    <a:p>
                      <a:pPr algn="l" rtl="0">
                        <a:lnSpc>
                          <a:spcPct val="100000"/>
                        </a:lnSpc>
                      </a:pPr>
                      <a:r>
                        <a:rPr lang="fr-FR" sz="800">
                          <a:solidFill>
                            <a:schemeClr val="tx1"/>
                          </a:solidFill>
                          <a:latin typeface="Century Gothic" panose="020B0502020202020204" pitchFamily="34" charset="0"/>
                        </a:rPr>
                        <a:t>RESPONSABLE</a:t>
                      </a: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chemeClr val="bg1">
                        <a:lumMod val="85000"/>
                      </a:schemeClr>
                    </a:solidFill>
                  </a:tcPr>
                </a:tc>
                <a:tc>
                  <a:txBody>
                    <a:bodyPr/>
                    <a:lstStyle/>
                    <a:p>
                      <a:pPr rtl="0">
                        <a:lnSpc>
                          <a:spcPct val="100000"/>
                        </a:lnSpc>
                      </a:pPr>
                      <a:r>
                        <a:rPr lang="fr-FR" sz="800">
                          <a:solidFill>
                            <a:schemeClr val="tx1"/>
                          </a:solidFill>
                          <a:latin typeface="Century Gothic" panose="020B0502020202020204" pitchFamily="34" charset="0"/>
                        </a:rPr>
                        <a:t>POINTS D’EFFORT</a:t>
                      </a: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chemeClr val="bg1">
                        <a:lumMod val="85000"/>
                      </a:schemeClr>
                    </a:solidFill>
                  </a:tcPr>
                </a:tc>
                <a:tc>
                  <a:txBody>
                    <a:bodyPr/>
                    <a:lstStyle/>
                    <a:p>
                      <a:pPr algn="ctr" rtl="0">
                        <a:lnSpc>
                          <a:spcPct val="100000"/>
                        </a:lnSpc>
                      </a:pPr>
                      <a:r>
                        <a:rPr lang="fr-FR" sz="800">
                          <a:solidFill>
                            <a:schemeClr val="tx1"/>
                          </a:solidFill>
                          <a:latin typeface="Century Gothic" panose="020B0502020202020204" pitchFamily="34" charset="0"/>
                        </a:rPr>
                        <a:t>DÉBUT</a:t>
                      </a:r>
                    </a:p>
                  </a:txBody>
                  <a:tcPr anchor="ctr">
                    <a:lnL w="3175" cap="flat" cmpd="sng" algn="ctr">
                      <a:solidFill>
                        <a:schemeClr val="tx1">
                          <a:lumMod val="65000"/>
                          <a:lumOff val="3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rtl="0">
                        <a:lnSpc>
                          <a:spcPct val="100000"/>
                        </a:lnSpc>
                      </a:pPr>
                      <a:r>
                        <a:rPr lang="fr-FR" sz="800">
                          <a:solidFill>
                            <a:schemeClr val="tx1"/>
                          </a:solidFill>
                          <a:latin typeface="Century Gothic" panose="020B0502020202020204" pitchFamily="34" charset="0"/>
                        </a:rPr>
                        <a:t>FIN</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rtl="0">
                        <a:lnSpc>
                          <a:spcPct val="100000"/>
                        </a:lnSpc>
                      </a:pPr>
                      <a:r>
                        <a:rPr lang="fr-FR" sz="800" dirty="0">
                          <a:solidFill>
                            <a:schemeClr val="tx1"/>
                          </a:solidFill>
                          <a:latin typeface="Century Gothic" panose="020B0502020202020204" pitchFamily="34" charset="0"/>
                        </a:rPr>
                        <a:t>DURÉE </a:t>
                      </a:r>
                      <a:br>
                        <a:rPr lang="fr-FR" sz="800" dirty="0">
                          <a:solidFill>
                            <a:schemeClr val="tx1"/>
                          </a:solidFill>
                          <a:latin typeface="Century Gothic" panose="020B0502020202020204" pitchFamily="34" charset="0"/>
                        </a:rPr>
                      </a:br>
                      <a:r>
                        <a:rPr lang="fr-FR" sz="800" b="0" dirty="0">
                          <a:solidFill>
                            <a:schemeClr val="tx1"/>
                          </a:solidFill>
                          <a:latin typeface="Century Gothic" panose="020B0502020202020204" pitchFamily="34" charset="0"/>
                        </a:rPr>
                        <a:t>en jours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rtl="0">
                        <a:lnSpc>
                          <a:spcPct val="100000"/>
                        </a:lnSpc>
                      </a:pPr>
                      <a:r>
                        <a:rPr lang="fr-FR" sz="800">
                          <a:solidFill>
                            <a:schemeClr val="tx1"/>
                          </a:solidFill>
                          <a:latin typeface="Century Gothic" panose="020B0502020202020204" pitchFamily="34" charset="0"/>
                        </a:rPr>
                        <a:t>STATUT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rtl="0">
                        <a:lnSpc>
                          <a:spcPct val="100000"/>
                        </a:lnSpc>
                      </a:pPr>
                      <a:r>
                        <a:rPr lang="fr-FR" sz="800">
                          <a:solidFill>
                            <a:schemeClr val="tx1"/>
                          </a:solidFill>
                          <a:latin typeface="Century Gothic" panose="020B0502020202020204" pitchFamily="34" charset="0"/>
                        </a:rPr>
                        <a:t>COMMENTAIRES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50915962"/>
                  </a:ext>
                </a:extLst>
              </a:tr>
              <a:tr h="375234">
                <a:tc>
                  <a:txBody>
                    <a:bodyPr/>
                    <a:lstStyle/>
                    <a:p>
                      <a:pPr rtl="0">
                        <a:lnSpc>
                          <a:spcPct val="100000"/>
                        </a:lnSpc>
                      </a:pPr>
                      <a:r>
                        <a:rPr lang="fr-FR" sz="900">
                          <a:solidFill>
                            <a:schemeClr val="tx1"/>
                          </a:solidFill>
                          <a:latin typeface="Century Gothic" panose="020B0502020202020204" pitchFamily="34" charset="0"/>
                        </a:rPr>
                        <a:t>Non</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rtl="0">
                        <a:lnSpc>
                          <a:spcPct val="100000"/>
                        </a:lnSpc>
                      </a:pPr>
                      <a:r>
                        <a:rPr lang="fr-FR" sz="900">
                          <a:solidFill>
                            <a:schemeClr val="tx1"/>
                          </a:solidFill>
                          <a:latin typeface="Century Gothic" panose="020B0502020202020204" pitchFamily="34" charset="0"/>
                        </a:rPr>
                        <a:t>SPRINT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4">
                        <a:lumMod val="60000"/>
                        <a:lumOff val="40000"/>
                      </a:schemeClr>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4">
                        <a:lumMod val="60000"/>
                        <a:lumOff val="40000"/>
                      </a:schemeClr>
                    </a:solidFill>
                  </a:tcPr>
                </a:tc>
                <a:tc>
                  <a:txBody>
                    <a:bodyPr/>
                    <a:lstStyle/>
                    <a:p>
                      <a:pPr algn="l" rtl="0">
                        <a:lnSpc>
                          <a:spcPct val="100000"/>
                        </a:lnSpc>
                      </a:pPr>
                      <a:r>
                        <a:rPr lang="fr-FR" sz="900">
                          <a:solidFill>
                            <a:schemeClr val="tx1"/>
                          </a:solidFill>
                          <a:latin typeface="Century Gothic" panose="020B0502020202020204" pitchFamily="34" charset="0"/>
                        </a:rPr>
                        <a:t>Alex B.</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4">
                        <a:lumMod val="60000"/>
                        <a:lumOff val="40000"/>
                      </a:schemeClr>
                    </a:solidFill>
                  </a:tcPr>
                </a:tc>
                <a:tc>
                  <a:txBody>
                    <a:bodyPr/>
                    <a:lstStyle/>
                    <a:p>
                      <a:pPr>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4">
                        <a:lumMod val="60000"/>
                        <a:lumOff val="40000"/>
                      </a:schemeClr>
                    </a:solidFill>
                  </a:tcPr>
                </a:tc>
                <a:tc>
                  <a:txBody>
                    <a:bodyPr/>
                    <a:lstStyle/>
                    <a:p>
                      <a:pPr marL="0" algn="ctr" defTabSz="914400" rtl="0" eaLnBrk="1" latinLnBrk="0" hangingPunct="1">
                        <a:lnSpc>
                          <a:spcPct val="100000"/>
                        </a:lnSpc>
                      </a:pPr>
                      <a:r>
                        <a:rPr lang="fr-FR" sz="900" kern="1200">
                          <a:solidFill>
                            <a:schemeClr val="tx1"/>
                          </a:solidFill>
                          <a:latin typeface="Century Gothic" panose="020B0502020202020204" pitchFamily="34" charset="0"/>
                          <a:ea typeface="+mn-ea"/>
                          <a:cs typeface="+mn-cs"/>
                        </a:rPr>
                        <a:t>03/09</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4">
                        <a:lumMod val="60000"/>
                        <a:lumOff val="40000"/>
                      </a:schemeClr>
                    </a:solidFill>
                  </a:tcPr>
                </a:tc>
                <a:tc>
                  <a:txBody>
                    <a:bodyPr/>
                    <a:lstStyle/>
                    <a:p>
                      <a:pPr marL="0" algn="ctr" defTabSz="914400" rtl="0" eaLnBrk="1" latinLnBrk="0" hangingPunct="1">
                        <a:lnSpc>
                          <a:spcPct val="100000"/>
                        </a:lnSpc>
                      </a:pPr>
                      <a:r>
                        <a:rPr lang="fr-FR" sz="900" kern="1200">
                          <a:solidFill>
                            <a:schemeClr val="tx1"/>
                          </a:solidFill>
                          <a:latin typeface="Century Gothic" panose="020B0502020202020204" pitchFamily="34" charset="0"/>
                          <a:ea typeface="+mn-ea"/>
                          <a:cs typeface="+mn-cs"/>
                        </a:rPr>
                        <a:t>13/09</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4">
                        <a:lumMod val="60000"/>
                        <a:lumOff val="40000"/>
                      </a:schemeClr>
                    </a:solidFill>
                  </a:tcPr>
                </a:tc>
                <a:tc>
                  <a:txBody>
                    <a:bodyPr/>
                    <a:lstStyle/>
                    <a:p>
                      <a:pPr marL="0" algn="ctr" defTabSz="914400" rtl="0" eaLnBrk="1" latinLnBrk="0" hangingPunct="1">
                        <a:lnSpc>
                          <a:spcPct val="100000"/>
                        </a:lnSpc>
                      </a:pPr>
                      <a:r>
                        <a:rPr lang="fr-FR" sz="900" kern="1200">
                          <a:solidFill>
                            <a:schemeClr val="tx1"/>
                          </a:solidFill>
                          <a:latin typeface="Century Gothic" panose="020B0502020202020204" pitchFamily="34" charset="0"/>
                          <a:ea typeface="+mn-ea"/>
                          <a:cs typeface="+mn-cs"/>
                        </a:rPr>
                        <a:t>11</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4">
                        <a:lumMod val="60000"/>
                        <a:lumOff val="40000"/>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4">
                        <a:lumMod val="60000"/>
                        <a:lumOff val="40000"/>
                      </a:schemeClr>
                    </a:solidFill>
                  </a:tcPr>
                </a:tc>
                <a:tc>
                  <a:txBody>
                    <a:bodyPr/>
                    <a:lstStyle/>
                    <a:p>
                      <a:pPr algn="ctr">
                        <a:lnSpc>
                          <a:spcPct val="100000"/>
                        </a:lnSpc>
                      </a:pPr>
                      <a:endParaRPr lang="en-US" sz="5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val="2965858687"/>
                  </a:ext>
                </a:extLst>
              </a:tr>
              <a:tr h="375234">
                <a:tc>
                  <a:txBody>
                    <a:bodyPr/>
                    <a:lstStyle/>
                    <a:p>
                      <a:pPr rtl="0">
                        <a:lnSpc>
                          <a:spcPct val="100000"/>
                        </a:lnSpc>
                      </a:pPr>
                      <a:r>
                        <a:rPr lang="fr-FR" sz="900">
                          <a:solidFill>
                            <a:schemeClr val="tx1"/>
                          </a:solidFill>
                          <a:latin typeface="Century Gothic" panose="020B0502020202020204" pitchFamily="34" charset="0"/>
                        </a:rPr>
                        <a:t>Oui</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lumMod val="60000"/>
                        <a:lumOff val="40000"/>
                      </a:schemeClr>
                    </a:solidFill>
                  </a:tcPr>
                </a:tc>
                <a:tc>
                  <a:txBody>
                    <a:bodyPr/>
                    <a:lstStyle/>
                    <a:p>
                      <a:pPr rtl="0">
                        <a:lnSpc>
                          <a:spcPct val="100000"/>
                        </a:lnSpc>
                      </a:pPr>
                      <a:r>
                        <a:rPr lang="fr-FR" sz="900">
                          <a:solidFill>
                            <a:schemeClr val="tx1"/>
                          </a:solidFill>
                          <a:latin typeface="Century Gothic" panose="020B0502020202020204" pitchFamily="34" charset="0"/>
                        </a:rPr>
                        <a:t>Fonctionnalité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tc>
                  <a:txBody>
                    <a:bodyPr/>
                    <a:lstStyle/>
                    <a:p>
                      <a:pPr algn="l" rtl="0">
                        <a:lnSpc>
                          <a:spcPct val="100000"/>
                        </a:lnSpc>
                      </a:pPr>
                      <a:r>
                        <a:rPr lang="fr-FR" sz="900">
                          <a:solidFill>
                            <a:schemeClr val="tx1"/>
                          </a:solidFill>
                          <a:latin typeface="Century Gothic" panose="020B0502020202020204" pitchFamily="34" charset="0"/>
                        </a:rPr>
                        <a:t>Frank C.</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tc>
                  <a:txBody>
                    <a:bodyPr/>
                    <a:lstStyle/>
                    <a:p>
                      <a:pPr>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tc>
                  <a:txBody>
                    <a:bodyPr/>
                    <a:lstStyle/>
                    <a:p>
                      <a:pPr marL="0" algn="ctr" defTabSz="914400" rtl="0" eaLnBrk="1" latinLnBrk="0" hangingPunct="1">
                        <a:lnSpc>
                          <a:spcPct val="100000"/>
                        </a:lnSpc>
                      </a:pPr>
                      <a:r>
                        <a:rPr lang="fr-FR" sz="900" kern="1200">
                          <a:solidFill>
                            <a:schemeClr val="tx1"/>
                          </a:solidFill>
                          <a:latin typeface="Century Gothic" panose="020B0502020202020204" pitchFamily="34" charset="0"/>
                          <a:ea typeface="+mn-ea"/>
                          <a:cs typeface="+mn-cs"/>
                        </a:rPr>
                        <a:t>03/09</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tc>
                  <a:txBody>
                    <a:bodyPr/>
                    <a:lstStyle/>
                    <a:p>
                      <a:pPr marL="0" algn="ctr" defTabSz="914400" rtl="0" eaLnBrk="1" latinLnBrk="0" hangingPunct="1">
                        <a:lnSpc>
                          <a:spcPct val="100000"/>
                        </a:lnSpc>
                      </a:pPr>
                      <a:r>
                        <a:rPr lang="fr-FR" sz="900" kern="1200">
                          <a:solidFill>
                            <a:schemeClr val="tx1"/>
                          </a:solidFill>
                          <a:latin typeface="Century Gothic" panose="020B0502020202020204" pitchFamily="34" charset="0"/>
                          <a:ea typeface="+mn-ea"/>
                          <a:cs typeface="+mn-cs"/>
                        </a:rPr>
                        <a:t>07/09</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tc>
                  <a:txBody>
                    <a:bodyPr/>
                    <a:lstStyle/>
                    <a:p>
                      <a:pPr marL="0" algn="ctr" defTabSz="914400" rtl="0" eaLnBrk="1" latinLnBrk="0" hangingPunct="1">
                        <a:lnSpc>
                          <a:spcPct val="100000"/>
                        </a:lnSpc>
                      </a:pPr>
                      <a:r>
                        <a:rPr lang="fr-FR" sz="900" kern="1200">
                          <a:solidFill>
                            <a:schemeClr val="tx1"/>
                          </a:solidFill>
                          <a:latin typeface="Century Gothic" panose="020B0502020202020204" pitchFamily="34" charset="0"/>
                          <a:ea typeface="+mn-ea"/>
                          <a:cs typeface="+mn-cs"/>
                        </a:rPr>
                        <a:t>5</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tc>
                  <a:txBody>
                    <a:bodyPr/>
                    <a:lstStyle/>
                    <a:p>
                      <a:pPr marL="0" algn="ctr" defTabSz="914400" rtl="0" eaLnBrk="1" latinLnBrk="0" hangingPunct="1">
                        <a:lnSpc>
                          <a:spcPct val="100000"/>
                        </a:lnSpc>
                      </a:pPr>
                      <a:r>
                        <a:rPr lang="fr-FR" sz="900" kern="1200">
                          <a:solidFill>
                            <a:schemeClr val="tx1"/>
                          </a:solidFill>
                          <a:latin typeface="Century Gothic" panose="020B0502020202020204" pitchFamily="34" charset="0"/>
                          <a:ea typeface="+mn-ea"/>
                          <a:cs typeface="+mn-cs"/>
                        </a:rPr>
                        <a:t>Terminée</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6"/>
                    </a:solidFill>
                  </a:tcPr>
                </a:tc>
                <a:tc>
                  <a:txBody>
                    <a:bodyPr/>
                    <a:lstStyle/>
                    <a:p>
                      <a:pPr algn="ctr">
                        <a:lnSpc>
                          <a:spcPct val="100000"/>
                        </a:lnSpc>
                      </a:pPr>
                      <a:endParaRPr lang="en-US" sz="5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4200816345"/>
                  </a:ext>
                </a:extLst>
              </a:tr>
              <a:tr h="375234">
                <a:tc>
                  <a:txBody>
                    <a:bodyPr/>
                    <a:lstStyle/>
                    <a:p>
                      <a:pPr rtl="0">
                        <a:lnSpc>
                          <a:spcPct val="100000"/>
                        </a:lnSpc>
                      </a:pPr>
                      <a:r>
                        <a:rPr lang="fr-FR" sz="900">
                          <a:solidFill>
                            <a:schemeClr val="tx1"/>
                          </a:solidFill>
                          <a:latin typeface="Century Gothic" panose="020B0502020202020204" pitchFamily="34" charset="0"/>
                        </a:rPr>
                        <a:t>Non</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rtl="0">
                        <a:lnSpc>
                          <a:spcPct val="100000"/>
                        </a:lnSpc>
                      </a:pPr>
                      <a:r>
                        <a:rPr lang="fr-FR" sz="900">
                          <a:solidFill>
                            <a:schemeClr val="tx1"/>
                          </a:solidFill>
                          <a:latin typeface="Century Gothic" panose="020B0502020202020204" pitchFamily="34" charset="0"/>
                        </a:rPr>
                        <a:t>Fonctionnalité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a:lnSpc>
                          <a:spcPct val="100000"/>
                        </a:lnSpc>
                      </a:pPr>
                      <a:r>
                        <a:rPr lang="fr-FR" sz="900">
                          <a:solidFill>
                            <a:schemeClr val="tx1"/>
                          </a:solidFill>
                          <a:latin typeface="Century Gothic" panose="020B0502020202020204" pitchFamily="34" charset="0"/>
                        </a:rPr>
                        <a:t>Jacob 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ctr" defTabSz="914400" rtl="0" eaLnBrk="1" latinLnBrk="0" hangingPunct="1">
                        <a:lnSpc>
                          <a:spcPct val="100000"/>
                        </a:lnSpc>
                      </a:pPr>
                      <a:r>
                        <a:rPr lang="fr-FR" sz="900" kern="1200">
                          <a:solidFill>
                            <a:schemeClr val="tx1"/>
                          </a:solidFill>
                          <a:latin typeface="Century Gothic" panose="020B0502020202020204" pitchFamily="34" charset="0"/>
                          <a:ea typeface="+mn-ea"/>
                          <a:cs typeface="+mn-cs"/>
                        </a:rPr>
                        <a:t>07/09</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marL="0" algn="ctr" defTabSz="914400" rtl="0" eaLnBrk="1" latinLnBrk="0" hangingPunct="1">
                        <a:lnSpc>
                          <a:spcPct val="100000"/>
                        </a:lnSpc>
                      </a:pPr>
                      <a:r>
                        <a:rPr lang="fr-FR" sz="900" kern="1200">
                          <a:solidFill>
                            <a:schemeClr val="tx1"/>
                          </a:solidFill>
                          <a:latin typeface="Century Gothic" panose="020B0502020202020204" pitchFamily="34" charset="0"/>
                          <a:ea typeface="+mn-ea"/>
                          <a:cs typeface="+mn-cs"/>
                        </a:rPr>
                        <a:t>12/09</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marL="0" algn="ctr" defTabSz="914400" rtl="0" eaLnBrk="1" latinLnBrk="0" hangingPunct="1">
                        <a:lnSpc>
                          <a:spcPct val="100000"/>
                        </a:lnSpc>
                      </a:pPr>
                      <a:r>
                        <a:rPr lang="fr-FR" sz="900" kern="1200">
                          <a:solidFill>
                            <a:schemeClr val="tx1"/>
                          </a:solidFill>
                          <a:latin typeface="Century Gothic" panose="020B0502020202020204" pitchFamily="34" charset="0"/>
                          <a:ea typeface="+mn-ea"/>
                          <a:cs typeface="+mn-cs"/>
                        </a:rPr>
                        <a:t>6</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marL="0" algn="ctr" defTabSz="914400" rtl="0" eaLnBrk="1" latinLnBrk="0" hangingPunct="1">
                        <a:lnSpc>
                          <a:spcPct val="100000"/>
                        </a:lnSpc>
                      </a:pPr>
                      <a:r>
                        <a:rPr lang="fr-FR" sz="900" kern="1200">
                          <a:solidFill>
                            <a:schemeClr val="tx1"/>
                          </a:solidFill>
                          <a:latin typeface="Century Gothic" panose="020B0502020202020204" pitchFamily="34" charset="0"/>
                          <a:ea typeface="+mn-ea"/>
                          <a:cs typeface="+mn-cs"/>
                        </a:rPr>
                        <a:t>En cours</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6">
                        <a:lumMod val="60000"/>
                        <a:lumOff val="40000"/>
                        <a:alpha val="50000"/>
                      </a:schemeClr>
                    </a:solidFill>
                  </a:tcPr>
                </a:tc>
                <a:tc>
                  <a:txBody>
                    <a:bodyPr/>
                    <a:lstStyle/>
                    <a:p>
                      <a:pPr algn="ctr">
                        <a:lnSpc>
                          <a:spcPct val="100000"/>
                        </a:lnSpc>
                      </a:pPr>
                      <a:endParaRPr lang="en-US" sz="5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992502013"/>
                  </a:ext>
                </a:extLst>
              </a:tr>
              <a:tr h="375234">
                <a:tc>
                  <a:txBody>
                    <a:bodyPr/>
                    <a:lstStyle/>
                    <a:p>
                      <a:pPr rtl="0">
                        <a:lnSpc>
                          <a:spcPct val="100000"/>
                        </a:lnSpc>
                      </a:pPr>
                      <a:r>
                        <a:rPr lang="fr-FR" sz="900">
                          <a:solidFill>
                            <a:schemeClr val="tx1"/>
                          </a:solidFill>
                          <a:latin typeface="Century Gothic" panose="020B0502020202020204" pitchFamily="34" charset="0"/>
                        </a:rPr>
                        <a:t>Non</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rtl="0">
                        <a:lnSpc>
                          <a:spcPct val="100000"/>
                        </a:lnSpc>
                      </a:pPr>
                      <a:r>
                        <a:rPr lang="fr-FR" sz="900">
                          <a:solidFill>
                            <a:schemeClr val="tx1"/>
                          </a:solidFill>
                          <a:latin typeface="Century Gothic" panose="020B0502020202020204" pitchFamily="34" charset="0"/>
                        </a:rPr>
                        <a:t>Fonctionnalité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a:lnSpc>
                          <a:spcPct val="100000"/>
                        </a:lnSpc>
                      </a:pPr>
                      <a:r>
                        <a:rPr lang="fr-FR" sz="900">
                          <a:solidFill>
                            <a:schemeClr val="tx1"/>
                          </a:solidFill>
                          <a:latin typeface="Century Gothic" panose="020B0502020202020204" pitchFamily="34" charset="0"/>
                        </a:rPr>
                        <a:t>Jacob 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ctr" defTabSz="914400" rtl="0" eaLnBrk="1" latinLnBrk="0" hangingPunct="1">
                        <a:lnSpc>
                          <a:spcPct val="100000"/>
                        </a:lnSpc>
                      </a:pPr>
                      <a:r>
                        <a:rPr lang="fr-FR" sz="900" kern="1200">
                          <a:solidFill>
                            <a:schemeClr val="tx1"/>
                          </a:solidFill>
                          <a:latin typeface="Century Gothic" panose="020B0502020202020204" pitchFamily="34" charset="0"/>
                          <a:ea typeface="+mn-ea"/>
                          <a:cs typeface="+mn-cs"/>
                        </a:rPr>
                        <a:t>09/09</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marL="0" algn="ctr" defTabSz="914400" rtl="0" eaLnBrk="1" latinLnBrk="0" hangingPunct="1">
                        <a:lnSpc>
                          <a:spcPct val="100000"/>
                        </a:lnSpc>
                      </a:pPr>
                      <a:r>
                        <a:rPr lang="fr-FR" sz="900" kern="1200">
                          <a:solidFill>
                            <a:schemeClr val="tx1"/>
                          </a:solidFill>
                          <a:latin typeface="Century Gothic" panose="020B0502020202020204" pitchFamily="34" charset="0"/>
                          <a:ea typeface="+mn-ea"/>
                          <a:cs typeface="+mn-cs"/>
                        </a:rPr>
                        <a:t>13/09</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marL="0" algn="ctr" defTabSz="914400" rtl="0" eaLnBrk="1" latinLnBrk="0" hangingPunct="1">
                        <a:lnSpc>
                          <a:spcPct val="100000"/>
                        </a:lnSpc>
                      </a:pPr>
                      <a:r>
                        <a:rPr lang="fr-FR" sz="900" kern="1200">
                          <a:solidFill>
                            <a:schemeClr val="tx1"/>
                          </a:solidFill>
                          <a:latin typeface="Century Gothic" panose="020B0502020202020204" pitchFamily="34" charset="0"/>
                          <a:ea typeface="+mn-ea"/>
                          <a:cs typeface="+mn-cs"/>
                        </a:rPr>
                        <a:t>5</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marL="0" algn="ctr" defTabSz="914400" rtl="0" eaLnBrk="1" latinLnBrk="0" hangingPunct="1">
                        <a:lnSpc>
                          <a:spcPct val="100000"/>
                        </a:lnSpc>
                      </a:pPr>
                      <a:r>
                        <a:rPr lang="fr-FR" sz="900" kern="1200">
                          <a:solidFill>
                            <a:schemeClr val="tx1"/>
                          </a:solidFill>
                          <a:latin typeface="Century Gothic" panose="020B0502020202020204" pitchFamily="34" charset="0"/>
                          <a:ea typeface="+mn-ea"/>
                          <a:cs typeface="+mn-cs"/>
                        </a:rPr>
                        <a:t>En retard</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C00000">
                        <a:alpha val="50000"/>
                      </a:srgbClr>
                    </a:solidFill>
                  </a:tcPr>
                </a:tc>
                <a:tc>
                  <a:txBody>
                    <a:bodyPr/>
                    <a:lstStyle/>
                    <a:p>
                      <a:pPr algn="ctr">
                        <a:lnSpc>
                          <a:spcPct val="100000"/>
                        </a:lnSpc>
                      </a:pPr>
                      <a:endParaRPr lang="en-US" sz="5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699537522"/>
                  </a:ext>
                </a:extLst>
              </a:tr>
              <a:tr h="375234">
                <a:tc>
                  <a:txBody>
                    <a:bodyPr/>
                    <a:lstStyle/>
                    <a:p>
                      <a:pPr rtl="0">
                        <a:lnSpc>
                          <a:spcPct val="100000"/>
                        </a:lnSpc>
                      </a:pPr>
                      <a:r>
                        <a:rPr lang="fr-FR" sz="900">
                          <a:solidFill>
                            <a:schemeClr val="tx1"/>
                          </a:solidFill>
                          <a:latin typeface="Century Gothic" panose="020B0502020202020204" pitchFamily="34" charset="0"/>
                        </a:rPr>
                        <a:t>Non</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rtl="0">
                        <a:lnSpc>
                          <a:spcPct val="100000"/>
                        </a:lnSpc>
                      </a:pPr>
                      <a:r>
                        <a:rPr lang="fr-FR" sz="900">
                          <a:solidFill>
                            <a:schemeClr val="tx1"/>
                          </a:solidFill>
                          <a:latin typeface="Century Gothic" panose="020B0502020202020204" pitchFamily="34" charset="0"/>
                        </a:rPr>
                        <a:t>SPRINT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92D050"/>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92D050"/>
                    </a:solidFill>
                  </a:tcPr>
                </a:tc>
                <a:tc>
                  <a:txBody>
                    <a:bodyPr/>
                    <a:lstStyle/>
                    <a:p>
                      <a:pPr algn="l" rtl="0">
                        <a:lnSpc>
                          <a:spcPct val="100000"/>
                        </a:lnSpc>
                      </a:pPr>
                      <a:r>
                        <a:rPr lang="fr-FR" sz="900">
                          <a:solidFill>
                            <a:schemeClr val="tx1"/>
                          </a:solidFill>
                          <a:latin typeface="Century Gothic" panose="020B0502020202020204" pitchFamily="34" charset="0"/>
                        </a:rPr>
                        <a:t>Jacob 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92D050"/>
                    </a:solidFill>
                  </a:tcPr>
                </a:tc>
                <a:tc>
                  <a:txBody>
                    <a:bodyPr/>
                    <a:lstStyle/>
                    <a:p>
                      <a:pPr>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92D050"/>
                    </a:solidFill>
                  </a:tcPr>
                </a:tc>
                <a:tc>
                  <a:txBody>
                    <a:bodyPr/>
                    <a:lstStyle/>
                    <a:p>
                      <a:pPr marL="0" algn="ctr" defTabSz="914400" rtl="0" eaLnBrk="1" latinLnBrk="0" hangingPunct="1">
                        <a:lnSpc>
                          <a:spcPct val="100000"/>
                        </a:lnSpc>
                      </a:pPr>
                      <a:r>
                        <a:rPr lang="fr-FR" sz="900" kern="1200">
                          <a:solidFill>
                            <a:schemeClr val="tx1"/>
                          </a:solidFill>
                          <a:latin typeface="Century Gothic" panose="020B0502020202020204" pitchFamily="34" charset="0"/>
                          <a:ea typeface="+mn-ea"/>
                          <a:cs typeface="+mn-cs"/>
                        </a:rPr>
                        <a:t>16/09</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92D050"/>
                    </a:solidFill>
                  </a:tcPr>
                </a:tc>
                <a:tc>
                  <a:txBody>
                    <a:bodyPr/>
                    <a:lstStyle/>
                    <a:p>
                      <a:pPr marL="0" algn="ctr" defTabSz="914400" rtl="0" eaLnBrk="1" latinLnBrk="0" hangingPunct="1">
                        <a:lnSpc>
                          <a:spcPct val="100000"/>
                        </a:lnSpc>
                      </a:pPr>
                      <a:r>
                        <a:rPr lang="fr-FR" sz="900" kern="1200">
                          <a:solidFill>
                            <a:schemeClr val="tx1"/>
                          </a:solidFill>
                          <a:latin typeface="Century Gothic" panose="020B0502020202020204" pitchFamily="34" charset="0"/>
                          <a:ea typeface="+mn-ea"/>
                          <a:cs typeface="+mn-cs"/>
                        </a:rPr>
                        <a:t>24/09</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92D050"/>
                    </a:solidFill>
                  </a:tcPr>
                </a:tc>
                <a:tc>
                  <a:txBody>
                    <a:bodyPr/>
                    <a:lstStyle/>
                    <a:p>
                      <a:pPr marL="0" algn="ctr" defTabSz="914400" rtl="0" eaLnBrk="1" latinLnBrk="0" hangingPunct="1">
                        <a:lnSpc>
                          <a:spcPct val="100000"/>
                        </a:lnSpc>
                      </a:pPr>
                      <a:r>
                        <a:rPr lang="fr-FR" sz="900" kern="1200">
                          <a:solidFill>
                            <a:schemeClr val="tx1"/>
                          </a:solidFill>
                          <a:latin typeface="Century Gothic" panose="020B0502020202020204" pitchFamily="34" charset="0"/>
                          <a:ea typeface="+mn-ea"/>
                          <a:cs typeface="+mn-cs"/>
                        </a:rPr>
                        <a:t>9</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92D050"/>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92D050"/>
                    </a:solidFill>
                  </a:tcPr>
                </a:tc>
                <a:tc>
                  <a:txBody>
                    <a:bodyPr/>
                    <a:lstStyle/>
                    <a:p>
                      <a:pPr algn="ctr">
                        <a:lnSpc>
                          <a:spcPct val="100000"/>
                        </a:lnSpc>
                      </a:pPr>
                      <a:endParaRPr lang="en-US" sz="5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92D050"/>
                    </a:solidFill>
                  </a:tcPr>
                </a:tc>
                <a:extLst>
                  <a:ext uri="{0D108BD9-81ED-4DB2-BD59-A6C34878D82A}">
                    <a16:rowId xmlns:a16="http://schemas.microsoft.com/office/drawing/2014/main" val="3119141191"/>
                  </a:ext>
                </a:extLst>
              </a:tr>
              <a:tr h="375234">
                <a:tc>
                  <a:txBody>
                    <a:bodyPr/>
                    <a:lstStyle/>
                    <a:p>
                      <a:pPr rtl="0">
                        <a:lnSpc>
                          <a:spcPct val="100000"/>
                        </a:lnSpc>
                      </a:pPr>
                      <a:r>
                        <a:rPr lang="fr-FR" sz="900">
                          <a:solidFill>
                            <a:schemeClr val="tx1"/>
                          </a:solidFill>
                          <a:latin typeface="Century Gothic" panose="020B0502020202020204" pitchFamily="34" charset="0"/>
                        </a:rPr>
                        <a:t>Non</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rtl="0">
                        <a:lnSpc>
                          <a:spcPct val="100000"/>
                        </a:lnSpc>
                      </a:pPr>
                      <a:r>
                        <a:rPr lang="fr-FR" sz="900">
                          <a:solidFill>
                            <a:schemeClr val="tx1"/>
                          </a:solidFill>
                          <a:latin typeface="Century Gothic" panose="020B0502020202020204" pitchFamily="34" charset="0"/>
                        </a:rPr>
                        <a:t>Fonctionnalité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a:lnSpc>
                          <a:spcPct val="100000"/>
                        </a:lnSpc>
                      </a:pPr>
                      <a:r>
                        <a:rPr lang="fr-FR" sz="900">
                          <a:solidFill>
                            <a:schemeClr val="tx1"/>
                          </a:solidFill>
                          <a:latin typeface="Century Gothic" panose="020B0502020202020204" pitchFamily="34" charset="0"/>
                        </a:rPr>
                        <a:t>Alex B.</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ctr" defTabSz="914400" rtl="0" eaLnBrk="1" latinLnBrk="0" hangingPunct="1">
                        <a:lnSpc>
                          <a:spcPct val="100000"/>
                        </a:lnSpc>
                      </a:pPr>
                      <a:r>
                        <a:rPr lang="fr-FR" sz="900" kern="1200">
                          <a:solidFill>
                            <a:schemeClr val="tx1"/>
                          </a:solidFill>
                          <a:latin typeface="Century Gothic" panose="020B0502020202020204" pitchFamily="34" charset="0"/>
                          <a:ea typeface="+mn-ea"/>
                          <a:cs typeface="+mn-cs"/>
                        </a:rPr>
                        <a:t>16/09</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marL="0" algn="ctr" defTabSz="914400" rtl="0" eaLnBrk="1" latinLnBrk="0" hangingPunct="1">
                        <a:lnSpc>
                          <a:spcPct val="100000"/>
                        </a:lnSpc>
                      </a:pPr>
                      <a:r>
                        <a:rPr lang="fr-FR" sz="900" kern="1200">
                          <a:solidFill>
                            <a:schemeClr val="tx1"/>
                          </a:solidFill>
                          <a:latin typeface="Century Gothic" panose="020B0502020202020204" pitchFamily="34" charset="0"/>
                          <a:ea typeface="+mn-ea"/>
                          <a:cs typeface="+mn-cs"/>
                        </a:rPr>
                        <a:t>17/09</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marL="0" algn="ctr" defTabSz="914400" rtl="0" eaLnBrk="1" latinLnBrk="0" hangingPunct="1">
                        <a:lnSpc>
                          <a:spcPct val="100000"/>
                        </a:lnSpc>
                      </a:pPr>
                      <a:r>
                        <a:rPr lang="fr-FR" sz="900" kern="1200">
                          <a:solidFill>
                            <a:schemeClr val="tx1"/>
                          </a:solidFill>
                          <a:latin typeface="Century Gothic" panose="020B0502020202020204" pitchFamily="34" charset="0"/>
                          <a:ea typeface="+mn-ea"/>
                          <a:cs typeface="+mn-cs"/>
                        </a:rPr>
                        <a:t>2</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marL="0" algn="ctr" defTabSz="914400" rtl="0" eaLnBrk="1" latinLnBrk="0" hangingPunct="1">
                        <a:lnSpc>
                          <a:spcPct val="100000"/>
                        </a:lnSpc>
                      </a:pPr>
                      <a:r>
                        <a:rPr lang="fr-FR" sz="900" kern="1200">
                          <a:solidFill>
                            <a:schemeClr val="tx1"/>
                          </a:solidFill>
                          <a:latin typeface="Century Gothic" panose="020B0502020202020204" pitchFamily="34" charset="0"/>
                          <a:ea typeface="+mn-ea"/>
                          <a:cs typeface="+mn-cs"/>
                        </a:rPr>
                        <a:t>Approuvée</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lumMod val="75000"/>
                        <a:alpha val="50000"/>
                      </a:schemeClr>
                    </a:solidFill>
                  </a:tcPr>
                </a:tc>
                <a:tc>
                  <a:txBody>
                    <a:bodyPr/>
                    <a:lstStyle/>
                    <a:p>
                      <a:pPr algn="ctr">
                        <a:lnSpc>
                          <a:spcPct val="100000"/>
                        </a:lnSpc>
                      </a:pPr>
                      <a:endParaRPr lang="en-US" sz="5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911561401"/>
                  </a:ext>
                </a:extLst>
              </a:tr>
              <a:tr h="375234">
                <a:tc>
                  <a:txBody>
                    <a:bodyPr/>
                    <a:lstStyle/>
                    <a:p>
                      <a:pPr rtl="0">
                        <a:lnSpc>
                          <a:spcPct val="100000"/>
                        </a:lnSpc>
                      </a:pPr>
                      <a:r>
                        <a:rPr lang="fr-FR" sz="900">
                          <a:solidFill>
                            <a:schemeClr val="tx1"/>
                          </a:solidFill>
                          <a:latin typeface="Century Gothic" panose="020B0502020202020204" pitchFamily="34" charset="0"/>
                        </a:rPr>
                        <a:t>Oui</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900">
                          <a:solidFill>
                            <a:schemeClr val="tx1"/>
                          </a:solidFill>
                          <a:latin typeface="Century Gothic" panose="020B0502020202020204" pitchFamily="34" charset="0"/>
                        </a:rPr>
                        <a:t>Fonctionnalité 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tc>
                  <a:txBody>
                    <a:bodyPr/>
                    <a:lstStyle/>
                    <a:p>
                      <a:pPr algn="l" rtl="0">
                        <a:lnSpc>
                          <a:spcPct val="100000"/>
                        </a:lnSpc>
                      </a:pPr>
                      <a:r>
                        <a:rPr lang="fr-FR" sz="900">
                          <a:solidFill>
                            <a:schemeClr val="tx1"/>
                          </a:solidFill>
                          <a:latin typeface="Century Gothic" panose="020B0502020202020204" pitchFamily="34" charset="0"/>
                        </a:rPr>
                        <a:t>Frank C.</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tc>
                  <a:txBody>
                    <a:bodyPr/>
                    <a:lstStyle/>
                    <a:p>
                      <a:pPr>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tc>
                  <a:txBody>
                    <a:bodyPr/>
                    <a:lstStyle/>
                    <a:p>
                      <a:pPr marL="0" algn="ctr" defTabSz="914400" rtl="0" eaLnBrk="1" latinLnBrk="0" hangingPunct="1">
                        <a:lnSpc>
                          <a:spcPct val="100000"/>
                        </a:lnSpc>
                      </a:pPr>
                      <a:r>
                        <a:rPr lang="fr-FR" sz="900" kern="1200">
                          <a:solidFill>
                            <a:schemeClr val="tx1"/>
                          </a:solidFill>
                          <a:latin typeface="Century Gothic" panose="020B0502020202020204" pitchFamily="34" charset="0"/>
                          <a:ea typeface="+mn-ea"/>
                          <a:cs typeface="+mn-cs"/>
                        </a:rPr>
                        <a:t>17/09</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tc>
                  <a:txBody>
                    <a:bodyPr/>
                    <a:lstStyle/>
                    <a:p>
                      <a:pPr marL="0" algn="ctr" defTabSz="914400" rtl="0" eaLnBrk="1" latinLnBrk="0" hangingPunct="1">
                        <a:lnSpc>
                          <a:spcPct val="100000"/>
                        </a:lnSpc>
                      </a:pPr>
                      <a:r>
                        <a:rPr lang="fr-FR" sz="900" kern="1200">
                          <a:solidFill>
                            <a:schemeClr val="tx1"/>
                          </a:solidFill>
                          <a:latin typeface="Century Gothic" panose="020B0502020202020204" pitchFamily="34" charset="0"/>
                          <a:ea typeface="+mn-ea"/>
                          <a:cs typeface="+mn-cs"/>
                        </a:rPr>
                        <a:t>21/09</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tc>
                  <a:txBody>
                    <a:bodyPr/>
                    <a:lstStyle/>
                    <a:p>
                      <a:pPr marL="0" algn="ctr" defTabSz="914400" rtl="0" eaLnBrk="1" latinLnBrk="0" hangingPunct="1">
                        <a:lnSpc>
                          <a:spcPct val="100000"/>
                        </a:lnSpc>
                      </a:pPr>
                      <a:r>
                        <a:rPr lang="fr-FR" sz="900" kern="1200">
                          <a:solidFill>
                            <a:schemeClr val="tx1"/>
                          </a:solidFill>
                          <a:latin typeface="Century Gothic" panose="020B0502020202020204" pitchFamily="34" charset="0"/>
                          <a:ea typeface="+mn-ea"/>
                          <a:cs typeface="+mn-cs"/>
                        </a:rPr>
                        <a:t>5</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tc>
                  <a:txBody>
                    <a:bodyPr/>
                    <a:lstStyle/>
                    <a:p>
                      <a:pPr marL="0" algn="ctr" defTabSz="914400" rtl="0" eaLnBrk="1" latinLnBrk="0" hangingPunct="1">
                        <a:lnSpc>
                          <a:spcPct val="100000"/>
                        </a:lnSpc>
                      </a:pPr>
                      <a:r>
                        <a:rPr lang="fr-FR" sz="900" kern="1200" spc="-20" baseline="0" dirty="0">
                          <a:solidFill>
                            <a:schemeClr val="tx1"/>
                          </a:solidFill>
                          <a:latin typeface="Century Gothic" panose="020B0502020202020204" pitchFamily="34" charset="0"/>
                          <a:ea typeface="+mn-ea"/>
                          <a:cs typeface="+mn-cs"/>
                        </a:rPr>
                        <a:t>Vérification requise</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2">
                        <a:lumMod val="60000"/>
                        <a:lumOff val="40000"/>
                      </a:schemeClr>
                    </a:solidFill>
                  </a:tcPr>
                </a:tc>
                <a:tc>
                  <a:txBody>
                    <a:bodyPr/>
                    <a:lstStyle/>
                    <a:p>
                      <a:pPr algn="ctr">
                        <a:lnSpc>
                          <a:spcPct val="100000"/>
                        </a:lnSpc>
                      </a:pPr>
                      <a:endParaRPr lang="en-US" sz="5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4294209273"/>
                  </a:ext>
                </a:extLst>
              </a:tr>
              <a:tr h="380271">
                <a:tc>
                  <a:txBody>
                    <a:bodyPr/>
                    <a:lstStyle/>
                    <a:p>
                      <a:pPr rtl="0">
                        <a:lnSpc>
                          <a:spcPct val="100000"/>
                        </a:lnSpc>
                      </a:pPr>
                      <a:r>
                        <a:rPr lang="fr-FR" sz="900">
                          <a:solidFill>
                            <a:schemeClr val="tx1"/>
                          </a:solidFill>
                          <a:latin typeface="Century Gothic" panose="020B0502020202020204" pitchFamily="34" charset="0"/>
                        </a:rPr>
                        <a:t>Non</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rtl="0">
                        <a:lnSpc>
                          <a:spcPct val="100000"/>
                        </a:lnSpc>
                      </a:pPr>
                      <a:r>
                        <a:rPr lang="fr-FR" sz="900">
                          <a:solidFill>
                            <a:schemeClr val="tx1"/>
                          </a:solidFill>
                          <a:latin typeface="Century Gothic" panose="020B0502020202020204" pitchFamily="34" charset="0"/>
                        </a:rPr>
                        <a:t>Fonctionnalité 6</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a:lnSpc>
                          <a:spcPct val="100000"/>
                        </a:lnSpc>
                      </a:pPr>
                      <a:r>
                        <a:rPr lang="fr-FR" sz="900">
                          <a:solidFill>
                            <a:schemeClr val="tx1"/>
                          </a:solidFill>
                          <a:latin typeface="Century Gothic" panose="020B0502020202020204" pitchFamily="34" charset="0"/>
                        </a:rPr>
                        <a:t>Claire W.</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ctr" defTabSz="914400" rtl="0" eaLnBrk="1" latinLnBrk="0" hangingPunct="1">
                        <a:lnSpc>
                          <a:spcPct val="100000"/>
                        </a:lnSpc>
                      </a:pPr>
                      <a:r>
                        <a:rPr lang="fr-FR" sz="900" kern="1200">
                          <a:solidFill>
                            <a:schemeClr val="tx1"/>
                          </a:solidFill>
                          <a:latin typeface="Century Gothic" panose="020B0502020202020204" pitchFamily="34" charset="0"/>
                          <a:ea typeface="+mn-ea"/>
                          <a:cs typeface="+mn-cs"/>
                        </a:rPr>
                        <a:t>22/09</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marL="0" algn="ctr" defTabSz="914400" rtl="0" eaLnBrk="1" latinLnBrk="0" hangingPunct="1">
                        <a:lnSpc>
                          <a:spcPct val="100000"/>
                        </a:lnSpc>
                      </a:pPr>
                      <a:r>
                        <a:rPr lang="fr-FR" sz="900" kern="1200">
                          <a:solidFill>
                            <a:schemeClr val="tx1"/>
                          </a:solidFill>
                          <a:latin typeface="Century Gothic" panose="020B0502020202020204" pitchFamily="34" charset="0"/>
                          <a:ea typeface="+mn-ea"/>
                          <a:cs typeface="+mn-cs"/>
                        </a:rPr>
                        <a:t>24/09</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marL="0" algn="ctr" defTabSz="914400" rtl="0" eaLnBrk="1" latinLnBrk="0" hangingPunct="1">
                        <a:lnSpc>
                          <a:spcPct val="100000"/>
                        </a:lnSpc>
                      </a:pPr>
                      <a:r>
                        <a:rPr lang="fr-FR" sz="900" kern="1200">
                          <a:solidFill>
                            <a:schemeClr val="tx1"/>
                          </a:solidFill>
                          <a:latin typeface="Century Gothic" panose="020B0502020202020204" pitchFamily="34" charset="0"/>
                          <a:ea typeface="+mn-ea"/>
                          <a:cs typeface="+mn-cs"/>
                        </a:rPr>
                        <a:t>3</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marL="0" algn="ctr" defTabSz="914400" rtl="0" eaLnBrk="1" latinLnBrk="0" hangingPunct="1">
                        <a:lnSpc>
                          <a:spcPct val="100000"/>
                        </a:lnSpc>
                      </a:pPr>
                      <a:r>
                        <a:rPr lang="fr-FR" sz="900" kern="1200">
                          <a:solidFill>
                            <a:schemeClr val="tx1"/>
                          </a:solidFill>
                          <a:latin typeface="Century Gothic" panose="020B0502020202020204" pitchFamily="34" charset="0"/>
                          <a:ea typeface="+mn-ea"/>
                          <a:cs typeface="+mn-cs"/>
                        </a:rPr>
                        <a:t>En attente</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2">
                        <a:lumMod val="75000"/>
                        <a:alpha val="50000"/>
                      </a:schemeClr>
                    </a:solidFill>
                  </a:tcPr>
                </a:tc>
                <a:tc>
                  <a:txBody>
                    <a:bodyPr/>
                    <a:lstStyle/>
                    <a:p>
                      <a:pPr algn="ctr">
                        <a:lnSpc>
                          <a:spcPct val="100000"/>
                        </a:lnSpc>
                      </a:pPr>
                      <a:endParaRPr lang="en-US" sz="5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2390668724"/>
                  </a:ext>
                </a:extLst>
              </a:tr>
              <a:tr h="375234">
                <a:tc>
                  <a:txBody>
                    <a:bodyPr/>
                    <a:lstStyle/>
                    <a:p>
                      <a:pPr rtl="0">
                        <a:lnSpc>
                          <a:spcPct val="100000"/>
                        </a:lnSpc>
                      </a:pPr>
                      <a:r>
                        <a:rPr lang="fr-FR" sz="900">
                          <a:solidFill>
                            <a:schemeClr val="tx1"/>
                          </a:solidFill>
                          <a:latin typeface="Century Gothic" panose="020B0502020202020204" pitchFamily="34" charset="0"/>
                        </a:rPr>
                        <a:t>Non</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rtl="0">
                        <a:lnSpc>
                          <a:spcPct val="100000"/>
                        </a:lnSpc>
                      </a:pPr>
                      <a:r>
                        <a:rPr lang="fr-FR" sz="900">
                          <a:solidFill>
                            <a:schemeClr val="tx1"/>
                          </a:solidFill>
                          <a:latin typeface="Century Gothic" panose="020B0502020202020204" pitchFamily="34" charset="0"/>
                        </a:rPr>
                        <a:t>SPRINT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68CADC"/>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68CADC"/>
                    </a:solidFill>
                  </a:tcPr>
                </a:tc>
                <a:tc>
                  <a:txBody>
                    <a:bodyPr/>
                    <a:lstStyle/>
                    <a:p>
                      <a:pPr algn="l" rtl="0">
                        <a:lnSpc>
                          <a:spcPct val="100000"/>
                        </a:lnSpc>
                      </a:pPr>
                      <a:r>
                        <a:rPr lang="fr-FR" sz="900">
                          <a:solidFill>
                            <a:schemeClr val="tx1"/>
                          </a:solidFill>
                          <a:latin typeface="Century Gothic" panose="020B0502020202020204" pitchFamily="34" charset="0"/>
                        </a:rPr>
                        <a:t>Claire W.</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68CADC"/>
                    </a:solidFill>
                  </a:tcPr>
                </a:tc>
                <a:tc>
                  <a:txBody>
                    <a:bodyPr/>
                    <a:lstStyle/>
                    <a:p>
                      <a:pPr>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68CADC"/>
                    </a:solidFill>
                  </a:tcPr>
                </a:tc>
                <a:tc>
                  <a:txBody>
                    <a:bodyPr/>
                    <a:lstStyle/>
                    <a:p>
                      <a:pPr marL="0" algn="ctr" defTabSz="914400" rtl="0" eaLnBrk="1" latinLnBrk="0" hangingPunct="1">
                        <a:lnSpc>
                          <a:spcPct val="100000"/>
                        </a:lnSpc>
                      </a:pPr>
                      <a:r>
                        <a:rPr lang="fr-FR" sz="900" kern="1200">
                          <a:solidFill>
                            <a:schemeClr val="tx1"/>
                          </a:solidFill>
                          <a:latin typeface="Century Gothic" panose="020B0502020202020204" pitchFamily="34" charset="0"/>
                          <a:ea typeface="+mn-ea"/>
                          <a:cs typeface="+mn-cs"/>
                        </a:rPr>
                        <a:t>24/09</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68CADC"/>
                    </a:solidFill>
                  </a:tcPr>
                </a:tc>
                <a:tc>
                  <a:txBody>
                    <a:bodyPr/>
                    <a:lstStyle/>
                    <a:p>
                      <a:pPr marL="0" algn="ctr" defTabSz="914400" rtl="0" eaLnBrk="1" latinLnBrk="0" hangingPunct="1">
                        <a:lnSpc>
                          <a:spcPct val="100000"/>
                        </a:lnSpc>
                      </a:pPr>
                      <a:r>
                        <a:rPr lang="fr-FR" sz="900" kern="1200">
                          <a:solidFill>
                            <a:schemeClr val="tx1"/>
                          </a:solidFill>
                          <a:latin typeface="Century Gothic" panose="020B0502020202020204" pitchFamily="34" charset="0"/>
                          <a:ea typeface="+mn-ea"/>
                          <a:cs typeface="+mn-cs"/>
                        </a:rPr>
                        <a:t>29/09</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68CADC"/>
                    </a:solidFill>
                  </a:tcPr>
                </a:tc>
                <a:tc>
                  <a:txBody>
                    <a:bodyPr/>
                    <a:lstStyle/>
                    <a:p>
                      <a:pPr marL="0" algn="ctr" defTabSz="914400" rtl="0" eaLnBrk="1" latinLnBrk="0" hangingPunct="1">
                        <a:lnSpc>
                          <a:spcPct val="100000"/>
                        </a:lnSpc>
                      </a:pPr>
                      <a:r>
                        <a:rPr lang="fr-FR" sz="900" kern="1200">
                          <a:solidFill>
                            <a:schemeClr val="tx1"/>
                          </a:solidFill>
                          <a:latin typeface="Century Gothic" panose="020B0502020202020204" pitchFamily="34" charset="0"/>
                          <a:ea typeface="+mn-ea"/>
                          <a:cs typeface="+mn-cs"/>
                        </a:rPr>
                        <a:t>12</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68CADC"/>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68CADC"/>
                    </a:solidFill>
                  </a:tcPr>
                </a:tc>
                <a:tc>
                  <a:txBody>
                    <a:bodyPr/>
                    <a:lstStyle/>
                    <a:p>
                      <a:pPr algn="ctr">
                        <a:lnSpc>
                          <a:spcPct val="100000"/>
                        </a:lnSpc>
                      </a:pPr>
                      <a:endParaRPr lang="en-US" sz="5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68CADC"/>
                    </a:solidFill>
                  </a:tcPr>
                </a:tc>
                <a:extLst>
                  <a:ext uri="{0D108BD9-81ED-4DB2-BD59-A6C34878D82A}">
                    <a16:rowId xmlns:a16="http://schemas.microsoft.com/office/drawing/2014/main" val="1699392616"/>
                  </a:ext>
                </a:extLst>
              </a:tr>
              <a:tr h="37523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900">
                          <a:solidFill>
                            <a:schemeClr val="tx1"/>
                          </a:solidFill>
                          <a:latin typeface="Century Gothic" panose="020B0502020202020204" pitchFamily="34" charset="0"/>
                        </a:rPr>
                        <a:t>Non</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900">
                          <a:solidFill>
                            <a:schemeClr val="tx1"/>
                          </a:solidFill>
                          <a:latin typeface="Century Gothic" panose="020B0502020202020204" pitchFamily="34" charset="0"/>
                        </a:rPr>
                        <a:t>Fonctionnalité 7</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a:lnSpc>
                          <a:spcPct val="100000"/>
                        </a:lnSpc>
                      </a:pPr>
                      <a:r>
                        <a:rPr lang="fr-FR" sz="900">
                          <a:solidFill>
                            <a:schemeClr val="tx1"/>
                          </a:solidFill>
                          <a:latin typeface="Century Gothic" panose="020B0502020202020204" pitchFamily="34" charset="0"/>
                        </a:rPr>
                        <a:t>Alex B.</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ctr" defTabSz="914400" rtl="0" eaLnBrk="1" latinLnBrk="0" hangingPunct="1">
                        <a:lnSpc>
                          <a:spcPct val="100000"/>
                        </a:lnSpc>
                      </a:pPr>
                      <a:r>
                        <a:rPr lang="fr-FR" sz="900" kern="1200">
                          <a:solidFill>
                            <a:schemeClr val="tx1"/>
                          </a:solidFill>
                          <a:latin typeface="Century Gothic" panose="020B0502020202020204" pitchFamily="34" charset="0"/>
                          <a:ea typeface="+mn-ea"/>
                          <a:cs typeface="+mn-cs"/>
                        </a:rPr>
                        <a:t>25/09</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marL="0" algn="ctr" defTabSz="914400" rtl="0" eaLnBrk="1" latinLnBrk="0" hangingPunct="1">
                        <a:lnSpc>
                          <a:spcPct val="100000"/>
                        </a:lnSpc>
                      </a:pPr>
                      <a:r>
                        <a:rPr lang="fr-FR" sz="900" kern="1200">
                          <a:solidFill>
                            <a:schemeClr val="tx1"/>
                          </a:solidFill>
                          <a:latin typeface="Century Gothic" panose="020B0502020202020204" pitchFamily="34" charset="0"/>
                          <a:ea typeface="+mn-ea"/>
                          <a:cs typeface="+mn-cs"/>
                        </a:rPr>
                        <a:t>29/09</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marL="0" algn="ctr" defTabSz="914400" rtl="0" eaLnBrk="1" latinLnBrk="0" hangingPunct="1">
                        <a:lnSpc>
                          <a:spcPct val="100000"/>
                        </a:lnSpc>
                      </a:pPr>
                      <a:r>
                        <a:rPr lang="fr-FR" sz="900" kern="1200">
                          <a:solidFill>
                            <a:schemeClr val="tx1"/>
                          </a:solidFill>
                          <a:latin typeface="Century Gothic" panose="020B0502020202020204" pitchFamily="34" charset="0"/>
                          <a:ea typeface="+mn-ea"/>
                          <a:cs typeface="+mn-cs"/>
                        </a:rPr>
                        <a:t>5</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marL="0" algn="ctr" defTabSz="914400" rtl="0" eaLnBrk="1" latinLnBrk="0" hangingPunct="1">
                        <a:lnSpc>
                          <a:spcPct val="100000"/>
                        </a:lnSpc>
                      </a:pPr>
                      <a:r>
                        <a:rPr lang="fr-FR" sz="900" kern="1200">
                          <a:solidFill>
                            <a:schemeClr val="tx1"/>
                          </a:solidFill>
                          <a:latin typeface="Century Gothic" panose="020B0502020202020204" pitchFamily="34" charset="0"/>
                          <a:ea typeface="+mn-ea"/>
                          <a:cs typeface="+mn-cs"/>
                        </a:rPr>
                        <a:t>Non commencée</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4">
                        <a:lumMod val="20000"/>
                        <a:lumOff val="80000"/>
                        <a:alpha val="50000"/>
                      </a:schemeClr>
                    </a:solidFill>
                  </a:tcPr>
                </a:tc>
                <a:tc>
                  <a:txBody>
                    <a:bodyPr/>
                    <a:lstStyle/>
                    <a:p>
                      <a:pPr algn="ctr">
                        <a:lnSpc>
                          <a:spcPct val="100000"/>
                        </a:lnSpc>
                      </a:pPr>
                      <a:endParaRPr lang="en-US" sz="5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3542539029"/>
                  </a:ext>
                </a:extLst>
              </a:tr>
              <a:tr h="37523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900">
                          <a:solidFill>
                            <a:schemeClr val="tx1"/>
                          </a:solidFill>
                          <a:latin typeface="Century Gothic" panose="020B0502020202020204" pitchFamily="34" charset="0"/>
                        </a:rPr>
                        <a:t>Non</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900">
                          <a:solidFill>
                            <a:schemeClr val="tx1"/>
                          </a:solidFill>
                          <a:latin typeface="Century Gothic" panose="020B0502020202020204" pitchFamily="34" charset="0"/>
                        </a:rPr>
                        <a:t>Fonctionnalité 8</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a:lnSpc>
                          <a:spcPct val="100000"/>
                        </a:lnSpc>
                      </a:pPr>
                      <a:r>
                        <a:rPr lang="fr-FR" sz="900">
                          <a:solidFill>
                            <a:schemeClr val="tx1"/>
                          </a:solidFill>
                          <a:latin typeface="Century Gothic" panose="020B0502020202020204" pitchFamily="34" charset="0"/>
                        </a:rPr>
                        <a:t>Jean K.</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ctr" defTabSz="914400" rtl="0" eaLnBrk="1" latinLnBrk="0" hangingPunct="1">
                        <a:lnSpc>
                          <a:spcPct val="100000"/>
                        </a:lnSpc>
                      </a:pPr>
                      <a:r>
                        <a:rPr lang="fr-FR" sz="900" kern="1200">
                          <a:solidFill>
                            <a:schemeClr val="tx1"/>
                          </a:solidFill>
                          <a:latin typeface="Century Gothic" panose="020B0502020202020204" pitchFamily="34" charset="0"/>
                          <a:ea typeface="+mn-ea"/>
                          <a:cs typeface="+mn-cs"/>
                        </a:rPr>
                        <a:t>24/09</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marL="0" algn="ctr" defTabSz="914400" rtl="0" eaLnBrk="1" latinLnBrk="0" hangingPunct="1">
                        <a:lnSpc>
                          <a:spcPct val="100000"/>
                        </a:lnSpc>
                      </a:pPr>
                      <a:r>
                        <a:rPr lang="fr-FR" sz="900" kern="1200">
                          <a:solidFill>
                            <a:schemeClr val="tx1"/>
                          </a:solidFill>
                          <a:latin typeface="Century Gothic" panose="020B0502020202020204" pitchFamily="34" charset="0"/>
                          <a:ea typeface="+mn-ea"/>
                          <a:cs typeface="+mn-cs"/>
                        </a:rPr>
                        <a:t>02/10</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marL="0" algn="ctr" defTabSz="914400" rtl="0" eaLnBrk="1" latinLnBrk="0" hangingPunct="1">
                        <a:lnSpc>
                          <a:spcPct val="100000"/>
                        </a:lnSpc>
                      </a:pPr>
                      <a:r>
                        <a:rPr lang="fr-FR" sz="900" kern="1200">
                          <a:solidFill>
                            <a:schemeClr val="tx1"/>
                          </a:solidFill>
                          <a:latin typeface="Century Gothic" panose="020B0502020202020204" pitchFamily="34" charset="0"/>
                          <a:ea typeface="+mn-ea"/>
                          <a:cs typeface="+mn-cs"/>
                        </a:rPr>
                        <a:t>9</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marL="0" algn="ctr" defTabSz="914400" rtl="0" eaLnBrk="1" latinLnBrk="0" hangingPunct="1">
                        <a:lnSpc>
                          <a:spcPct val="100000"/>
                        </a:lnSpc>
                      </a:pPr>
                      <a:r>
                        <a:rPr lang="fr-FR" sz="900" kern="1200">
                          <a:solidFill>
                            <a:schemeClr val="tx1"/>
                          </a:solidFill>
                          <a:latin typeface="Century Gothic" panose="020B0502020202020204" pitchFamily="34" charset="0"/>
                          <a:ea typeface="+mn-ea"/>
                          <a:cs typeface="+mn-cs"/>
                        </a:rPr>
                        <a:t>Non commencée</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4">
                        <a:lumMod val="20000"/>
                        <a:lumOff val="80000"/>
                        <a:alpha val="50000"/>
                      </a:schemeClr>
                    </a:solidFill>
                  </a:tcPr>
                </a:tc>
                <a:tc>
                  <a:txBody>
                    <a:bodyPr/>
                    <a:lstStyle/>
                    <a:p>
                      <a:pPr algn="ctr">
                        <a:lnSpc>
                          <a:spcPct val="100000"/>
                        </a:lnSpc>
                      </a:pPr>
                      <a:endParaRPr lang="en-US" sz="5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2122297670"/>
                  </a:ext>
                </a:extLst>
              </a:tr>
              <a:tr h="37523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900">
                          <a:solidFill>
                            <a:schemeClr val="tx1"/>
                          </a:solidFill>
                          <a:latin typeface="Century Gothic" panose="020B0502020202020204" pitchFamily="34" charset="0"/>
                        </a:rPr>
                        <a:t>Non</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900">
                          <a:solidFill>
                            <a:schemeClr val="tx1"/>
                          </a:solidFill>
                          <a:latin typeface="Century Gothic" panose="020B0502020202020204" pitchFamily="34" charset="0"/>
                        </a:rPr>
                        <a:t>Fonctionnalité 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a:lnSpc>
                          <a:spcPct val="100000"/>
                        </a:lnSpc>
                      </a:pPr>
                      <a:r>
                        <a:rPr lang="fr-FR" sz="900">
                          <a:solidFill>
                            <a:schemeClr val="tx1"/>
                          </a:solidFill>
                          <a:latin typeface="Century Gothic" panose="020B0502020202020204" pitchFamily="34" charset="0"/>
                        </a:rPr>
                        <a:t>Jacob 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ctr" defTabSz="914400" rtl="0" eaLnBrk="1" latinLnBrk="0" hangingPunct="1">
                        <a:lnSpc>
                          <a:spcPct val="100000"/>
                        </a:lnSpc>
                      </a:pPr>
                      <a:r>
                        <a:rPr lang="fr-FR" sz="900" kern="1200">
                          <a:solidFill>
                            <a:schemeClr val="tx1"/>
                          </a:solidFill>
                          <a:latin typeface="Century Gothic" panose="020B0502020202020204" pitchFamily="34" charset="0"/>
                          <a:ea typeface="+mn-ea"/>
                          <a:cs typeface="+mn-cs"/>
                        </a:rPr>
                        <a:t>02/10</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marL="0" algn="ctr" defTabSz="914400" rtl="0" eaLnBrk="1" latinLnBrk="0" hangingPunct="1">
                        <a:lnSpc>
                          <a:spcPct val="100000"/>
                        </a:lnSpc>
                      </a:pPr>
                      <a:r>
                        <a:rPr lang="fr-FR" sz="900" kern="1200">
                          <a:solidFill>
                            <a:schemeClr val="tx1"/>
                          </a:solidFill>
                          <a:latin typeface="Century Gothic" panose="020B0502020202020204" pitchFamily="34" charset="0"/>
                          <a:ea typeface="+mn-ea"/>
                          <a:cs typeface="+mn-cs"/>
                        </a:rPr>
                        <a:t>05/10</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marL="0" algn="ctr" defTabSz="914400" rtl="0" eaLnBrk="1" latinLnBrk="0" hangingPunct="1">
                        <a:lnSpc>
                          <a:spcPct val="100000"/>
                        </a:lnSpc>
                      </a:pPr>
                      <a:r>
                        <a:rPr lang="fr-FR" sz="900" kern="1200">
                          <a:solidFill>
                            <a:schemeClr val="tx1"/>
                          </a:solidFill>
                          <a:latin typeface="Century Gothic" panose="020B0502020202020204" pitchFamily="34" charset="0"/>
                          <a:ea typeface="+mn-ea"/>
                          <a:cs typeface="+mn-cs"/>
                        </a:rPr>
                        <a:t>4</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900" kern="1200">
                          <a:solidFill>
                            <a:schemeClr val="tx1"/>
                          </a:solidFill>
                          <a:latin typeface="Century Gothic" panose="020B0502020202020204" pitchFamily="34" charset="0"/>
                          <a:ea typeface="+mn-ea"/>
                          <a:cs typeface="+mn-cs"/>
                        </a:rPr>
                        <a:t>Non commencée</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4">
                        <a:lumMod val="20000"/>
                        <a:lumOff val="80000"/>
                        <a:alpha val="50000"/>
                      </a:schemeClr>
                    </a:solidFill>
                  </a:tcPr>
                </a:tc>
                <a:tc>
                  <a:txBody>
                    <a:bodyPr/>
                    <a:lstStyle/>
                    <a:p>
                      <a:pPr algn="ctr">
                        <a:lnSpc>
                          <a:spcPct val="100000"/>
                        </a:lnSpc>
                      </a:pPr>
                      <a:endParaRPr lang="en-US" sz="5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1267156921"/>
                  </a:ext>
                </a:extLst>
              </a:tr>
            </a:tbl>
          </a:graphicData>
        </a:graphic>
      </p:graphicFrame>
      <p:graphicFrame>
        <p:nvGraphicFramePr>
          <p:cNvPr id="3" name="Table 2">
            <a:extLst>
              <a:ext uri="{FF2B5EF4-FFF2-40B4-BE49-F238E27FC236}">
                <a16:creationId xmlns:a16="http://schemas.microsoft.com/office/drawing/2014/main" id="{9DED3965-7E18-A0AF-5524-5464F0ADD9E5}"/>
              </a:ext>
            </a:extLst>
          </p:cNvPr>
          <p:cNvGraphicFramePr>
            <a:graphicFrameLocks noGrp="1"/>
          </p:cNvGraphicFramePr>
          <p:nvPr>
            <p:extLst>
              <p:ext uri="{D42A27DB-BD31-4B8C-83A1-F6EECF244321}">
                <p14:modId xmlns:p14="http://schemas.microsoft.com/office/powerpoint/2010/main" val="1777906064"/>
              </p:ext>
            </p:extLst>
          </p:nvPr>
        </p:nvGraphicFramePr>
        <p:xfrm>
          <a:off x="737118" y="401633"/>
          <a:ext cx="11161676" cy="755505"/>
        </p:xfrm>
        <a:graphic>
          <a:graphicData uri="http://schemas.openxmlformats.org/drawingml/2006/table">
            <a:tbl>
              <a:tblPr firstRow="1" bandRow="1">
                <a:tableStyleId>{5C22544A-7EE6-4342-B048-85BDC9FD1C3A}</a:tableStyleId>
              </a:tblPr>
              <a:tblGrid>
                <a:gridCol w="1651519">
                  <a:extLst>
                    <a:ext uri="{9D8B030D-6E8A-4147-A177-3AD203B41FA5}">
                      <a16:colId xmlns:a16="http://schemas.microsoft.com/office/drawing/2014/main" val="1672129667"/>
                    </a:ext>
                  </a:extLst>
                </a:gridCol>
                <a:gridCol w="3144416">
                  <a:extLst>
                    <a:ext uri="{9D8B030D-6E8A-4147-A177-3AD203B41FA5}">
                      <a16:colId xmlns:a16="http://schemas.microsoft.com/office/drawing/2014/main" val="602210714"/>
                    </a:ext>
                  </a:extLst>
                </a:gridCol>
                <a:gridCol w="671804">
                  <a:extLst>
                    <a:ext uri="{9D8B030D-6E8A-4147-A177-3AD203B41FA5}">
                      <a16:colId xmlns:a16="http://schemas.microsoft.com/office/drawing/2014/main" val="1817390762"/>
                    </a:ext>
                  </a:extLst>
                </a:gridCol>
                <a:gridCol w="699796">
                  <a:extLst>
                    <a:ext uri="{9D8B030D-6E8A-4147-A177-3AD203B41FA5}">
                      <a16:colId xmlns:a16="http://schemas.microsoft.com/office/drawing/2014/main" val="1546263835"/>
                    </a:ext>
                  </a:extLst>
                </a:gridCol>
                <a:gridCol w="802433">
                  <a:extLst>
                    <a:ext uri="{9D8B030D-6E8A-4147-A177-3AD203B41FA5}">
                      <a16:colId xmlns:a16="http://schemas.microsoft.com/office/drawing/2014/main" val="187052363"/>
                    </a:ext>
                  </a:extLst>
                </a:gridCol>
                <a:gridCol w="1082351">
                  <a:extLst>
                    <a:ext uri="{9D8B030D-6E8A-4147-A177-3AD203B41FA5}">
                      <a16:colId xmlns:a16="http://schemas.microsoft.com/office/drawing/2014/main" val="745651107"/>
                    </a:ext>
                  </a:extLst>
                </a:gridCol>
                <a:gridCol w="3109357">
                  <a:extLst>
                    <a:ext uri="{9D8B030D-6E8A-4147-A177-3AD203B41FA5}">
                      <a16:colId xmlns:a16="http://schemas.microsoft.com/office/drawing/2014/main" val="3839570682"/>
                    </a:ext>
                  </a:extLst>
                </a:gridCol>
              </a:tblGrid>
              <a:tr h="380271">
                <a:tc>
                  <a:txBody>
                    <a:bodyPr/>
                    <a:lstStyle/>
                    <a:p>
                      <a:pPr algn="r" rtl="0">
                        <a:lnSpc>
                          <a:spcPct val="100000"/>
                        </a:lnSpc>
                      </a:pPr>
                      <a:r>
                        <a:rPr lang="fr-FR" sz="800" dirty="0">
                          <a:solidFill>
                            <a:schemeClr val="tx1"/>
                          </a:solidFill>
                          <a:latin typeface="Century Gothic" panose="020B0502020202020204" pitchFamily="34" charset="0"/>
                        </a:rPr>
                        <a:t>NOM DU PROJET</a:t>
                      </a:r>
                    </a:p>
                  </a:txBody>
                  <a:tcPr anchor="ctr">
                    <a:lnL w="3175" cap="flat" cmpd="sng" algn="ctr">
                      <a:no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rtl="0">
                        <a:lnSpc>
                          <a:spcPct val="100000"/>
                        </a:lnSpc>
                      </a:pPr>
                      <a:r>
                        <a:rPr lang="fr-FR" sz="1000" b="0" dirty="0">
                          <a:solidFill>
                            <a:schemeClr val="tx1"/>
                          </a:solidFill>
                          <a:latin typeface="Century Gothic" panose="020B0502020202020204" pitchFamily="34" charset="0"/>
                        </a:rPr>
                        <a:t>Sortie de produit</a:t>
                      </a: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chemeClr val="bg1">
                        <a:lumMod val="95000"/>
                      </a:schemeClr>
                    </a:solidFill>
                  </a:tcPr>
                </a:tc>
                <a:tc>
                  <a:txBody>
                    <a:bodyPr/>
                    <a:lstStyle/>
                    <a:p>
                      <a:pPr algn="ctr" rtl="0">
                        <a:lnSpc>
                          <a:spcPct val="100000"/>
                        </a:lnSpc>
                      </a:pPr>
                      <a:r>
                        <a:rPr lang="fr-FR" sz="800" dirty="0">
                          <a:solidFill>
                            <a:schemeClr val="tx1"/>
                          </a:solidFill>
                          <a:latin typeface="Century Gothic" panose="020B0502020202020204" pitchFamily="34" charset="0"/>
                        </a:rPr>
                        <a:t>DATE DE DÉBUT</a:t>
                      </a:r>
                    </a:p>
                  </a:txBody>
                  <a:tcPr marL="36000" marR="3600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chemeClr val="bg2"/>
                    </a:solidFill>
                  </a:tcPr>
                </a:tc>
                <a:tc>
                  <a:txBody>
                    <a:bodyPr/>
                    <a:lstStyle/>
                    <a:p>
                      <a:pPr algn="ctr" rtl="0">
                        <a:lnSpc>
                          <a:spcPct val="100000"/>
                        </a:lnSpc>
                      </a:pPr>
                      <a:r>
                        <a:rPr lang="fr-FR" sz="800" dirty="0">
                          <a:solidFill>
                            <a:schemeClr val="tx1"/>
                          </a:solidFill>
                          <a:latin typeface="Century Gothic" panose="020B0502020202020204" pitchFamily="34" charset="0"/>
                        </a:rPr>
                        <a:t>DATE DE FIN</a:t>
                      </a:r>
                    </a:p>
                  </a:txBody>
                  <a:tcPr marL="36000" marR="3600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chemeClr val="bg2"/>
                    </a:solidFill>
                  </a:tcPr>
                </a:tc>
                <a:tc>
                  <a:txBody>
                    <a:bodyPr/>
                    <a:lstStyle/>
                    <a:p>
                      <a:pPr algn="ctr" rtl="0">
                        <a:lnSpc>
                          <a:spcPct val="100000"/>
                        </a:lnSpc>
                      </a:pPr>
                      <a:r>
                        <a:rPr lang="fr-FR" sz="800" dirty="0">
                          <a:solidFill>
                            <a:schemeClr val="tx1"/>
                          </a:solidFill>
                          <a:latin typeface="Century Gothic" panose="020B0502020202020204" pitchFamily="34" charset="0"/>
                        </a:rPr>
                        <a:t>AVANCEMENT GÉNÉRAL</a:t>
                      </a:r>
                    </a:p>
                  </a:txBody>
                  <a:tcPr marL="36000" marR="3600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chemeClr val="bg1">
                        <a:lumMod val="75000"/>
                      </a:schemeClr>
                    </a:solidFill>
                  </a:tcPr>
                </a:tc>
                <a:tc>
                  <a:txBody>
                    <a:bodyPr/>
                    <a:lstStyle/>
                    <a:p>
                      <a:pPr marL="0" algn="r" defTabSz="914400" rtl="0" eaLnBrk="1" latinLnBrk="0" hangingPunct="1">
                        <a:lnSpc>
                          <a:spcPct val="100000"/>
                        </a:lnSpc>
                      </a:pPr>
                      <a:r>
                        <a:rPr lang="fr-FR" sz="800" b="1" kern="1200" dirty="0">
                          <a:solidFill>
                            <a:schemeClr val="tx1"/>
                          </a:solidFill>
                          <a:latin typeface="Century Gothic" panose="020B0502020202020204" pitchFamily="34" charset="0"/>
                          <a:ea typeface="+mn-ea"/>
                          <a:cs typeface="+mn-cs"/>
                        </a:rPr>
                        <a:t>LIVRABLE DU PROJET</a:t>
                      </a: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b="0" kern="1200" dirty="0">
                        <a:solidFill>
                          <a:schemeClr val="tx1"/>
                        </a:solidFill>
                        <a:latin typeface="Century Gothic" panose="020B0502020202020204" pitchFamily="34" charset="0"/>
                        <a:ea typeface="+mn-ea"/>
                        <a:cs typeface="+mn-cs"/>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50915962"/>
                  </a:ext>
                </a:extLst>
              </a:tr>
              <a:tr h="375234">
                <a:tc>
                  <a:txBody>
                    <a:bodyPr/>
                    <a:lstStyle/>
                    <a:p>
                      <a:pPr algn="r" rtl="0">
                        <a:lnSpc>
                          <a:spcPct val="100000"/>
                        </a:lnSpc>
                      </a:pPr>
                      <a:r>
                        <a:rPr lang="fr-FR" sz="800" b="1" kern="1200" dirty="0">
                          <a:solidFill>
                            <a:schemeClr val="tx1"/>
                          </a:solidFill>
                          <a:latin typeface="Century Gothic" panose="020B0502020202020204" pitchFamily="34" charset="0"/>
                          <a:ea typeface="+mn-ea"/>
                          <a:cs typeface="+mn-cs"/>
                        </a:rPr>
                        <a:t>RESPONSABLE DU PROJET</a:t>
                      </a:r>
                    </a:p>
                  </a:txBody>
                  <a:tcPr anchor="ctr">
                    <a:lnL w="6350" cap="flat" cmpd="sng" algn="ctr">
                      <a:no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rtl="0">
                        <a:lnSpc>
                          <a:spcPct val="100000"/>
                        </a:lnSpc>
                      </a:pPr>
                      <a:r>
                        <a:rPr lang="fr-FR" sz="1000" dirty="0">
                          <a:solidFill>
                            <a:schemeClr val="tx1"/>
                          </a:solidFill>
                          <a:latin typeface="Century Gothic" panose="020B0502020202020204" pitchFamily="34" charset="0"/>
                        </a:rPr>
                        <a:t>Alex B.</a:t>
                      </a:r>
                    </a:p>
                  </a:txBody>
                  <a:tcPr anchor="ctr">
                    <a:lnL w="3175" cap="flat" cmpd="sng" algn="ctr">
                      <a:solidFill>
                        <a:schemeClr val="tx1">
                          <a:lumMod val="65000"/>
                          <a:lumOff val="3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rtl="0">
                        <a:lnSpc>
                          <a:spcPct val="100000"/>
                        </a:lnSpc>
                      </a:pPr>
                      <a:r>
                        <a:rPr lang="fr-FR" sz="900" dirty="0">
                          <a:solidFill>
                            <a:schemeClr val="tx1"/>
                          </a:solidFill>
                          <a:latin typeface="Century Gothic" panose="020B0502020202020204" pitchFamily="34" charset="0"/>
                        </a:rPr>
                        <a:t>02/09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a:lnSpc>
                          <a:spcPct val="100000"/>
                        </a:lnSpc>
                      </a:pPr>
                      <a:r>
                        <a:rPr lang="fr-FR" sz="900" dirty="0">
                          <a:solidFill>
                            <a:schemeClr val="tx1"/>
                          </a:solidFill>
                          <a:latin typeface="Century Gothic" panose="020B0502020202020204" pitchFamily="34" charset="0"/>
                        </a:rPr>
                        <a:t>10/10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a:lnSpc>
                          <a:spcPct val="100000"/>
                        </a:lnSpc>
                      </a:pPr>
                      <a:r>
                        <a:rPr lang="fr-FR" sz="900" dirty="0">
                          <a:solidFill>
                            <a:schemeClr val="tx1"/>
                          </a:solidFill>
                          <a:latin typeface="Century Gothic" panose="020B0502020202020204" pitchFamily="34" charset="0"/>
                        </a:rPr>
                        <a:t>35 %</a:t>
                      </a:r>
                    </a:p>
                  </a:txBody>
                  <a:tcPr anchor="ctr">
                    <a:lnL w="6350" cap="flat" cmpd="sng" algn="ctr">
                      <a:solidFill>
                        <a:schemeClr val="bg1">
                          <a:lumMod val="7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2"/>
                    </a:solidFill>
                  </a:tcPr>
                </a:tc>
                <a:tc>
                  <a:txBody>
                    <a:bodyPr/>
                    <a:lstStyle/>
                    <a:p>
                      <a:pPr marL="0" algn="r" defTabSz="914400" rtl="0" eaLnBrk="1" latinLnBrk="0" hangingPunct="1">
                        <a:lnSpc>
                          <a:spcPct val="100000"/>
                        </a:lnSpc>
                      </a:pPr>
                      <a:r>
                        <a:rPr lang="fr-FR" sz="800" b="1" kern="1200" dirty="0">
                          <a:solidFill>
                            <a:schemeClr val="tx1"/>
                          </a:solidFill>
                          <a:latin typeface="Century Gothic" panose="020B0502020202020204" pitchFamily="34" charset="0"/>
                          <a:ea typeface="+mn-ea"/>
                          <a:cs typeface="+mn-cs"/>
                        </a:rPr>
                        <a:t>ÉNONCÉ DU PÉRIMÈTRE</a:t>
                      </a: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965858687"/>
                  </a:ext>
                </a:extLst>
              </a:tr>
            </a:tbl>
          </a:graphicData>
        </a:graphic>
      </p:graphicFrame>
    </p:spTree>
    <p:extLst>
      <p:ext uri="{BB962C8B-B14F-4D97-AF65-F5344CB8AC3E}">
        <p14:creationId xmlns:p14="http://schemas.microsoft.com/office/powerpoint/2010/main" val="10367233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85F6A6D-7596-340E-2748-FBA46515864B}"/>
              </a:ext>
            </a:extLst>
          </p:cNvPr>
          <p:cNvSpPr txBox="1"/>
          <p:nvPr/>
        </p:nvSpPr>
        <p:spPr>
          <a:xfrm>
            <a:off x="5325583" y="6307517"/>
            <a:ext cx="6573212" cy="369332"/>
          </a:xfrm>
          <a:prstGeom prst="rect">
            <a:avLst/>
          </a:prstGeom>
          <a:noFill/>
        </p:spPr>
        <p:txBody>
          <a:bodyPr wrap="square" rtlCol="0">
            <a:spAutoFit/>
          </a:bodyPr>
          <a:lstStyle/>
          <a:p>
            <a:pPr algn="r" rtl="0"/>
            <a:r>
              <a:rPr lang="fr-FR" b="1" dirty="0">
                <a:solidFill>
                  <a:schemeClr val="tx1">
                    <a:lumMod val="65000"/>
                    <a:lumOff val="35000"/>
                  </a:schemeClr>
                </a:solidFill>
                <a:latin typeface="Century Gothic" panose="020B0502020202020204" pitchFamily="34" charset="0"/>
              </a:rPr>
              <a:t>EXEMPLE</a:t>
            </a:r>
            <a:r>
              <a:rPr lang="fr-FR" dirty="0">
                <a:solidFill>
                  <a:schemeClr val="tx1">
                    <a:lumMod val="65000"/>
                    <a:lumOff val="35000"/>
                  </a:schemeClr>
                </a:solidFill>
                <a:latin typeface="Century Gothic" panose="020B0502020202020204" pitchFamily="34" charset="0"/>
              </a:rPr>
              <a:t> Modèle de plan de projet Agile </a:t>
            </a:r>
          </a:p>
        </p:txBody>
      </p:sp>
      <p:graphicFrame>
        <p:nvGraphicFramePr>
          <p:cNvPr id="12" name="Table 2">
            <a:extLst>
              <a:ext uri="{FF2B5EF4-FFF2-40B4-BE49-F238E27FC236}">
                <a16:creationId xmlns:a16="http://schemas.microsoft.com/office/drawing/2014/main" id="{0F9FCB69-7104-6C93-4E70-78923C808369}"/>
              </a:ext>
            </a:extLst>
          </p:cNvPr>
          <p:cNvGraphicFramePr>
            <a:graphicFrameLocks noGrp="1"/>
          </p:cNvGraphicFramePr>
          <p:nvPr>
            <p:extLst>
              <p:ext uri="{D42A27DB-BD31-4B8C-83A1-F6EECF244321}">
                <p14:modId xmlns:p14="http://schemas.microsoft.com/office/powerpoint/2010/main" val="1505709448"/>
              </p:ext>
            </p:extLst>
          </p:nvPr>
        </p:nvGraphicFramePr>
        <p:xfrm>
          <a:off x="61993" y="1614195"/>
          <a:ext cx="11836806" cy="4507845"/>
        </p:xfrm>
        <a:graphic>
          <a:graphicData uri="http://schemas.openxmlformats.org/drawingml/2006/table">
            <a:tbl>
              <a:tblPr firstRow="1">
                <a:tableStyleId>{5C22544A-7EE6-4342-B048-85BDC9FD1C3A}</a:tableStyleId>
              </a:tblPr>
              <a:tblGrid>
                <a:gridCol w="1076342">
                  <a:extLst>
                    <a:ext uri="{9D8B030D-6E8A-4147-A177-3AD203B41FA5}">
                      <a16:colId xmlns:a16="http://schemas.microsoft.com/office/drawing/2014/main" val="602210714"/>
                    </a:ext>
                  </a:extLst>
                </a:gridCol>
                <a:gridCol w="1345058">
                  <a:extLst>
                    <a:ext uri="{9D8B030D-6E8A-4147-A177-3AD203B41FA5}">
                      <a16:colId xmlns:a16="http://schemas.microsoft.com/office/drawing/2014/main" val="1817390762"/>
                    </a:ext>
                  </a:extLst>
                </a:gridCol>
                <a:gridCol w="1345058">
                  <a:extLst>
                    <a:ext uri="{9D8B030D-6E8A-4147-A177-3AD203B41FA5}">
                      <a16:colId xmlns:a16="http://schemas.microsoft.com/office/drawing/2014/main" val="1546263835"/>
                    </a:ext>
                  </a:extLst>
                </a:gridCol>
                <a:gridCol w="1345058">
                  <a:extLst>
                    <a:ext uri="{9D8B030D-6E8A-4147-A177-3AD203B41FA5}">
                      <a16:colId xmlns:a16="http://schemas.microsoft.com/office/drawing/2014/main" val="187052363"/>
                    </a:ext>
                  </a:extLst>
                </a:gridCol>
                <a:gridCol w="1345058">
                  <a:extLst>
                    <a:ext uri="{9D8B030D-6E8A-4147-A177-3AD203B41FA5}">
                      <a16:colId xmlns:a16="http://schemas.microsoft.com/office/drawing/2014/main" val="745651107"/>
                    </a:ext>
                  </a:extLst>
                </a:gridCol>
                <a:gridCol w="1345058">
                  <a:extLst>
                    <a:ext uri="{9D8B030D-6E8A-4147-A177-3AD203B41FA5}">
                      <a16:colId xmlns:a16="http://schemas.microsoft.com/office/drawing/2014/main" val="3839570682"/>
                    </a:ext>
                  </a:extLst>
                </a:gridCol>
                <a:gridCol w="1345058">
                  <a:extLst>
                    <a:ext uri="{9D8B030D-6E8A-4147-A177-3AD203B41FA5}">
                      <a16:colId xmlns:a16="http://schemas.microsoft.com/office/drawing/2014/main" val="3893106002"/>
                    </a:ext>
                  </a:extLst>
                </a:gridCol>
                <a:gridCol w="1345058">
                  <a:extLst>
                    <a:ext uri="{9D8B030D-6E8A-4147-A177-3AD203B41FA5}">
                      <a16:colId xmlns:a16="http://schemas.microsoft.com/office/drawing/2014/main" val="1453603295"/>
                    </a:ext>
                  </a:extLst>
                </a:gridCol>
                <a:gridCol w="1345058">
                  <a:extLst>
                    <a:ext uri="{9D8B030D-6E8A-4147-A177-3AD203B41FA5}">
                      <a16:colId xmlns:a16="http://schemas.microsoft.com/office/drawing/2014/main" val="3405603126"/>
                    </a:ext>
                  </a:extLst>
                </a:gridCol>
              </a:tblGrid>
              <a:tr h="375234">
                <a:tc>
                  <a:txBody>
                    <a:bodyPr/>
                    <a:lstStyle/>
                    <a:p>
                      <a:pPr algn="r" rtl="0">
                        <a:lnSpc>
                          <a:spcPct val="100000"/>
                        </a:lnSpc>
                      </a:pPr>
                      <a:r>
                        <a:rPr lang="fr-FR" sz="900" dirty="0">
                          <a:solidFill>
                            <a:schemeClr val="tx1"/>
                          </a:solidFill>
                          <a:latin typeface="Century Gothic" panose="020B0502020202020204" pitchFamily="34" charset="0"/>
                        </a:rPr>
                        <a:t>SPRINT 1</a:t>
                      </a:r>
                    </a:p>
                  </a:txBody>
                  <a:tcPr anchor="ctr">
                    <a:lnL w="6350" cap="flat" cmpd="sng" algn="ctr">
                      <a:no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noFill/>
                      <a:prstDash val="solid"/>
                      <a:round/>
                      <a:headEnd type="none" w="med" len="med"/>
                      <a:tailEnd type="none" w="med" len="med"/>
                    </a:lnB>
                    <a:solidFill>
                      <a:schemeClr val="accent4">
                        <a:lumMod val="40000"/>
                        <a:lumOff val="60000"/>
                        <a:alpha val="49754"/>
                      </a:schemeClr>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noFill/>
                      <a:prstDash val="solid"/>
                      <a:round/>
                      <a:headEnd type="none" w="med" len="med"/>
                      <a:tailEnd type="none" w="med" len="med"/>
                    </a:lnB>
                    <a:solidFill>
                      <a:schemeClr val="accent4">
                        <a:lumMod val="40000"/>
                        <a:lumOff val="60000"/>
                        <a:alpha val="49754"/>
                      </a:schemeClr>
                    </a:solidFill>
                  </a:tcPr>
                </a:tc>
                <a:tc>
                  <a:txBody>
                    <a:bodyPr/>
                    <a:lstStyle/>
                    <a:p>
                      <a:pPr>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noFill/>
                      <a:prstDash val="solid"/>
                      <a:round/>
                      <a:headEnd type="none" w="med" len="med"/>
                      <a:tailEnd type="none" w="med" len="med"/>
                    </a:lnB>
                    <a:solidFill>
                      <a:schemeClr val="accent4">
                        <a:lumMod val="40000"/>
                        <a:lumOff val="6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noFill/>
                      <a:prstDash val="solid"/>
                      <a:round/>
                      <a:headEnd type="none" w="med" len="med"/>
                      <a:tailEnd type="none" w="med" len="med"/>
                    </a:lnB>
                    <a:solidFill>
                      <a:schemeClr val="accent4">
                        <a:lumMod val="40000"/>
                        <a:lumOff val="6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noFill/>
                      <a:prstDash val="solid"/>
                      <a:round/>
                      <a:headEnd type="none" w="med" len="med"/>
                      <a:tailEnd type="none" w="med" len="med"/>
                    </a:lnB>
                    <a:solidFill>
                      <a:schemeClr val="accent4">
                        <a:lumMod val="40000"/>
                        <a:lumOff val="6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noFill/>
                      <a:prstDash val="solid"/>
                      <a:round/>
                      <a:headEnd type="none" w="med" len="med"/>
                      <a:tailEnd type="none" w="med" len="med"/>
                    </a:lnB>
                    <a:solidFill>
                      <a:schemeClr val="accent4">
                        <a:lumMod val="40000"/>
                        <a:lumOff val="6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noFill/>
                      <a:prstDash val="solid"/>
                      <a:round/>
                      <a:headEnd type="none" w="med" len="med"/>
                      <a:tailEnd type="none" w="med" len="med"/>
                    </a:lnB>
                    <a:solidFill>
                      <a:schemeClr val="accent4">
                        <a:lumMod val="40000"/>
                        <a:lumOff val="60000"/>
                        <a:alpha val="49754"/>
                      </a:schemeClr>
                    </a:solidFill>
                  </a:tcPr>
                </a:tc>
                <a:tc>
                  <a:txBody>
                    <a:bodyPr/>
                    <a:lstStyle/>
                    <a:p>
                      <a:pPr algn="ctr">
                        <a:lnSpc>
                          <a:spcPct val="100000"/>
                        </a:lnSpc>
                      </a:pPr>
                      <a:endParaRPr lang="en-US" sz="500" dirty="0">
                        <a:solidFill>
                          <a:schemeClr val="tx1"/>
                        </a:solidFill>
                        <a:latin typeface="Century Gothic" panose="020B0502020202020204" pitchFamily="34" charset="0"/>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noFill/>
                      <a:prstDash val="solid"/>
                      <a:round/>
                      <a:headEnd type="none" w="med" len="med"/>
                      <a:tailEnd type="none" w="med" len="med"/>
                    </a:lnB>
                    <a:solidFill>
                      <a:schemeClr val="accent4">
                        <a:lumMod val="40000"/>
                        <a:lumOff val="60000"/>
                        <a:alpha val="49754"/>
                      </a:schemeClr>
                    </a:solidFill>
                  </a:tcPr>
                </a:tc>
                <a:extLst>
                  <a:ext uri="{0D108BD9-81ED-4DB2-BD59-A6C34878D82A}">
                    <a16:rowId xmlns:a16="http://schemas.microsoft.com/office/drawing/2014/main" val="2965858687"/>
                  </a:ext>
                </a:extLst>
              </a:tr>
              <a:tr h="375234">
                <a:tc>
                  <a:txBody>
                    <a:bodyPr/>
                    <a:lstStyle/>
                    <a:p>
                      <a:pPr algn="r" rtl="0">
                        <a:lnSpc>
                          <a:spcPct val="100000"/>
                        </a:lnSpc>
                      </a:pPr>
                      <a:r>
                        <a:rPr lang="fr-FR" sz="900">
                          <a:solidFill>
                            <a:schemeClr val="tx1"/>
                          </a:solidFill>
                          <a:latin typeface="Century Gothic" panose="020B0502020202020204" pitchFamily="34" charset="0"/>
                        </a:rPr>
                        <a:t>Fonctionnalité 1</a:t>
                      </a:r>
                    </a:p>
                  </a:txBody>
                  <a:tcPr anchor="ctr">
                    <a:lnL w="6350" cap="flat" cmpd="sng" algn="ctr">
                      <a:no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4">
                        <a:lumMod val="20000"/>
                        <a:lumOff val="80000"/>
                        <a:alpha val="49754"/>
                      </a:schemeClr>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4">
                        <a:lumMod val="20000"/>
                        <a:lumOff val="80000"/>
                        <a:alpha val="49754"/>
                      </a:schemeClr>
                    </a:solidFill>
                  </a:tcPr>
                </a:tc>
                <a:tc>
                  <a:txBody>
                    <a:bodyPr/>
                    <a:lstStyle/>
                    <a:p>
                      <a:pPr>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4">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4">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4">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4">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4">
                        <a:lumMod val="20000"/>
                        <a:lumOff val="80000"/>
                        <a:alpha val="49754"/>
                      </a:schemeClr>
                    </a:solidFill>
                  </a:tcPr>
                </a:tc>
                <a:tc>
                  <a:txBody>
                    <a:bodyPr/>
                    <a:lstStyle/>
                    <a:p>
                      <a:pPr algn="ctr">
                        <a:lnSpc>
                          <a:spcPct val="100000"/>
                        </a:lnSpc>
                      </a:pPr>
                      <a:endParaRPr lang="en-US" sz="500" dirty="0">
                        <a:solidFill>
                          <a:schemeClr val="tx1"/>
                        </a:solidFill>
                        <a:latin typeface="Century Gothic" panose="020B0502020202020204" pitchFamily="34" charset="0"/>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4">
                        <a:lumMod val="20000"/>
                        <a:lumOff val="80000"/>
                        <a:alpha val="49754"/>
                      </a:schemeClr>
                    </a:solidFill>
                  </a:tcPr>
                </a:tc>
                <a:extLst>
                  <a:ext uri="{0D108BD9-81ED-4DB2-BD59-A6C34878D82A}">
                    <a16:rowId xmlns:a16="http://schemas.microsoft.com/office/drawing/2014/main" val="4200816345"/>
                  </a:ext>
                </a:extLst>
              </a:tr>
              <a:tr h="375234">
                <a:tc>
                  <a:txBody>
                    <a:bodyPr/>
                    <a:lstStyle/>
                    <a:p>
                      <a:pPr algn="r" rtl="0">
                        <a:lnSpc>
                          <a:spcPct val="100000"/>
                        </a:lnSpc>
                      </a:pPr>
                      <a:r>
                        <a:rPr lang="fr-FR" sz="900">
                          <a:solidFill>
                            <a:schemeClr val="tx1"/>
                          </a:solidFill>
                          <a:latin typeface="Century Gothic" panose="020B0502020202020204" pitchFamily="34" charset="0"/>
                        </a:rPr>
                        <a:t>Fonctionnalité 2</a:t>
                      </a:r>
                    </a:p>
                  </a:txBody>
                  <a:tcPr anchor="ctr">
                    <a:lnL w="6350" cap="flat" cmpd="sng" algn="ctr">
                      <a:no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4">
                        <a:lumMod val="20000"/>
                        <a:lumOff val="80000"/>
                        <a:alpha val="49754"/>
                      </a:schemeClr>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4">
                        <a:lumMod val="20000"/>
                        <a:lumOff val="80000"/>
                        <a:alpha val="49754"/>
                      </a:schemeClr>
                    </a:solidFill>
                  </a:tcPr>
                </a:tc>
                <a:tc>
                  <a:txBody>
                    <a:bodyPr/>
                    <a:lstStyle/>
                    <a:p>
                      <a:pPr>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4">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4">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4">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4">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4">
                        <a:lumMod val="20000"/>
                        <a:lumOff val="80000"/>
                        <a:alpha val="49754"/>
                      </a:schemeClr>
                    </a:solidFill>
                  </a:tcPr>
                </a:tc>
                <a:tc>
                  <a:txBody>
                    <a:bodyPr/>
                    <a:lstStyle/>
                    <a:p>
                      <a:pPr algn="ctr">
                        <a:lnSpc>
                          <a:spcPct val="100000"/>
                        </a:lnSpc>
                      </a:pPr>
                      <a:endParaRPr lang="en-US" sz="500" dirty="0">
                        <a:solidFill>
                          <a:schemeClr val="tx1"/>
                        </a:solidFill>
                        <a:latin typeface="Century Gothic" panose="020B0502020202020204" pitchFamily="34" charset="0"/>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4">
                        <a:lumMod val="20000"/>
                        <a:lumOff val="80000"/>
                        <a:alpha val="49754"/>
                      </a:schemeClr>
                    </a:solidFill>
                  </a:tcPr>
                </a:tc>
                <a:extLst>
                  <a:ext uri="{0D108BD9-81ED-4DB2-BD59-A6C34878D82A}">
                    <a16:rowId xmlns:a16="http://schemas.microsoft.com/office/drawing/2014/main" val="992502013"/>
                  </a:ext>
                </a:extLst>
              </a:tr>
              <a:tr h="375234">
                <a:tc>
                  <a:txBody>
                    <a:bodyPr/>
                    <a:lstStyle/>
                    <a:p>
                      <a:pPr algn="r" rtl="0">
                        <a:lnSpc>
                          <a:spcPct val="100000"/>
                        </a:lnSpc>
                      </a:pPr>
                      <a:r>
                        <a:rPr lang="fr-FR" sz="900">
                          <a:solidFill>
                            <a:schemeClr val="tx1"/>
                          </a:solidFill>
                          <a:latin typeface="Century Gothic" panose="020B0502020202020204" pitchFamily="34" charset="0"/>
                        </a:rPr>
                        <a:t>Fonctionnalité 3</a:t>
                      </a:r>
                    </a:p>
                  </a:txBody>
                  <a:tcPr anchor="ctr">
                    <a:lnL w="6350" cap="flat" cmpd="sng" algn="ctr">
                      <a:no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4">
                        <a:lumMod val="20000"/>
                        <a:lumOff val="80000"/>
                        <a:alpha val="49754"/>
                      </a:schemeClr>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4">
                        <a:lumMod val="20000"/>
                        <a:lumOff val="80000"/>
                        <a:alpha val="49754"/>
                      </a:schemeClr>
                    </a:solidFill>
                  </a:tcPr>
                </a:tc>
                <a:tc>
                  <a:txBody>
                    <a:bodyPr/>
                    <a:lstStyle/>
                    <a:p>
                      <a:pPr>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4">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4">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4">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4">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4">
                        <a:lumMod val="20000"/>
                        <a:lumOff val="80000"/>
                        <a:alpha val="49754"/>
                      </a:schemeClr>
                    </a:solidFill>
                  </a:tcPr>
                </a:tc>
                <a:tc>
                  <a:txBody>
                    <a:bodyPr/>
                    <a:lstStyle/>
                    <a:p>
                      <a:pPr algn="ctr">
                        <a:lnSpc>
                          <a:spcPct val="100000"/>
                        </a:lnSpc>
                      </a:pPr>
                      <a:endParaRPr lang="en-US" sz="500" dirty="0">
                        <a:solidFill>
                          <a:schemeClr val="tx1"/>
                        </a:solidFill>
                        <a:latin typeface="Century Gothic" panose="020B0502020202020204" pitchFamily="34" charset="0"/>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4">
                        <a:lumMod val="20000"/>
                        <a:lumOff val="80000"/>
                        <a:alpha val="49754"/>
                      </a:schemeClr>
                    </a:solidFill>
                  </a:tcPr>
                </a:tc>
                <a:extLst>
                  <a:ext uri="{0D108BD9-81ED-4DB2-BD59-A6C34878D82A}">
                    <a16:rowId xmlns:a16="http://schemas.microsoft.com/office/drawing/2014/main" val="699537522"/>
                  </a:ext>
                </a:extLst>
              </a:tr>
              <a:tr h="375234">
                <a:tc>
                  <a:txBody>
                    <a:bodyPr/>
                    <a:lstStyle/>
                    <a:p>
                      <a:pPr algn="r" rtl="0">
                        <a:lnSpc>
                          <a:spcPct val="100000"/>
                        </a:lnSpc>
                      </a:pPr>
                      <a:r>
                        <a:rPr lang="fr-FR" sz="900" b="1">
                          <a:solidFill>
                            <a:schemeClr val="tx1"/>
                          </a:solidFill>
                          <a:latin typeface="Century Gothic" panose="020B0502020202020204" pitchFamily="34" charset="0"/>
                        </a:rPr>
                        <a:t>SPRINT 2</a:t>
                      </a:r>
                    </a:p>
                  </a:txBody>
                  <a:tcPr anchor="ctr">
                    <a:lnL w="6350" cap="flat" cmpd="sng" algn="ctr">
                      <a:no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40000"/>
                        <a:lumOff val="60000"/>
                        <a:alpha val="49754"/>
                      </a:schemeClr>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40000"/>
                        <a:lumOff val="60000"/>
                        <a:alpha val="49754"/>
                      </a:schemeClr>
                    </a:solidFill>
                  </a:tcPr>
                </a:tc>
                <a:tc>
                  <a:txBody>
                    <a:bodyPr/>
                    <a:lstStyle/>
                    <a:p>
                      <a:pPr>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40000"/>
                        <a:lumOff val="6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40000"/>
                        <a:lumOff val="6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40000"/>
                        <a:lumOff val="6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40000"/>
                        <a:lumOff val="6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40000"/>
                        <a:lumOff val="60000"/>
                        <a:alpha val="49754"/>
                      </a:schemeClr>
                    </a:solidFill>
                  </a:tcPr>
                </a:tc>
                <a:tc>
                  <a:txBody>
                    <a:bodyPr/>
                    <a:lstStyle/>
                    <a:p>
                      <a:pPr algn="ctr">
                        <a:lnSpc>
                          <a:spcPct val="100000"/>
                        </a:lnSpc>
                      </a:pPr>
                      <a:endParaRPr lang="en-US" sz="500" dirty="0">
                        <a:solidFill>
                          <a:schemeClr val="tx1"/>
                        </a:solidFill>
                        <a:latin typeface="Century Gothic" panose="020B0502020202020204" pitchFamily="34" charset="0"/>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40000"/>
                        <a:lumOff val="60000"/>
                        <a:alpha val="49754"/>
                      </a:schemeClr>
                    </a:solidFill>
                  </a:tcPr>
                </a:tc>
                <a:extLst>
                  <a:ext uri="{0D108BD9-81ED-4DB2-BD59-A6C34878D82A}">
                    <a16:rowId xmlns:a16="http://schemas.microsoft.com/office/drawing/2014/main" val="3119141191"/>
                  </a:ext>
                </a:extLst>
              </a:tr>
              <a:tr h="375234">
                <a:tc>
                  <a:txBody>
                    <a:bodyPr/>
                    <a:lstStyle/>
                    <a:p>
                      <a:pPr algn="r" rtl="0">
                        <a:lnSpc>
                          <a:spcPct val="100000"/>
                        </a:lnSpc>
                      </a:pPr>
                      <a:r>
                        <a:rPr lang="fr-FR" sz="900">
                          <a:solidFill>
                            <a:schemeClr val="tx1"/>
                          </a:solidFill>
                          <a:latin typeface="Century Gothic" panose="020B0502020202020204" pitchFamily="34" charset="0"/>
                        </a:rPr>
                        <a:t>Fonctionnalité 4</a:t>
                      </a:r>
                    </a:p>
                  </a:txBody>
                  <a:tcPr anchor="ctr">
                    <a:lnL w="6350" cap="flat" cmpd="sng" algn="ctr">
                      <a:no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20000"/>
                        <a:lumOff val="80000"/>
                        <a:alpha val="49754"/>
                      </a:schemeClr>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20000"/>
                        <a:lumOff val="80000"/>
                        <a:alpha val="49754"/>
                      </a:schemeClr>
                    </a:solidFill>
                  </a:tcPr>
                </a:tc>
                <a:tc>
                  <a:txBody>
                    <a:bodyPr/>
                    <a:lstStyle/>
                    <a:p>
                      <a:pPr>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20000"/>
                        <a:lumOff val="80000"/>
                        <a:alpha val="49754"/>
                      </a:schemeClr>
                    </a:solidFill>
                  </a:tcPr>
                </a:tc>
                <a:tc>
                  <a:txBody>
                    <a:bodyPr/>
                    <a:lstStyle/>
                    <a:p>
                      <a:pPr algn="ctr">
                        <a:lnSpc>
                          <a:spcPct val="100000"/>
                        </a:lnSpc>
                      </a:pPr>
                      <a:endParaRPr lang="en-US" sz="500" dirty="0">
                        <a:solidFill>
                          <a:schemeClr val="tx1"/>
                        </a:solidFill>
                        <a:latin typeface="Century Gothic" panose="020B0502020202020204" pitchFamily="34" charset="0"/>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20000"/>
                        <a:lumOff val="80000"/>
                        <a:alpha val="49754"/>
                      </a:schemeClr>
                    </a:solidFill>
                  </a:tcPr>
                </a:tc>
                <a:extLst>
                  <a:ext uri="{0D108BD9-81ED-4DB2-BD59-A6C34878D82A}">
                    <a16:rowId xmlns:a16="http://schemas.microsoft.com/office/drawing/2014/main" val="911561401"/>
                  </a:ext>
                </a:extLst>
              </a:tr>
              <a:tr h="375234">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fr-FR" sz="900">
                          <a:solidFill>
                            <a:schemeClr val="tx1"/>
                          </a:solidFill>
                          <a:latin typeface="Century Gothic" panose="020B0502020202020204" pitchFamily="34" charset="0"/>
                        </a:rPr>
                        <a:t>Fonctionnalité 5</a:t>
                      </a:r>
                    </a:p>
                  </a:txBody>
                  <a:tcPr anchor="ctr">
                    <a:lnL w="6350" cap="flat" cmpd="sng" algn="ctr">
                      <a:no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20000"/>
                        <a:lumOff val="80000"/>
                        <a:alpha val="49754"/>
                      </a:schemeClr>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20000"/>
                        <a:lumOff val="80000"/>
                        <a:alpha val="49754"/>
                      </a:schemeClr>
                    </a:solidFill>
                  </a:tcPr>
                </a:tc>
                <a:tc>
                  <a:txBody>
                    <a:bodyPr/>
                    <a:lstStyle/>
                    <a:p>
                      <a:pPr>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20000"/>
                        <a:lumOff val="80000"/>
                        <a:alpha val="49754"/>
                      </a:schemeClr>
                    </a:solidFill>
                  </a:tcPr>
                </a:tc>
                <a:tc>
                  <a:txBody>
                    <a:bodyPr/>
                    <a:lstStyle/>
                    <a:p>
                      <a:pPr algn="ctr">
                        <a:lnSpc>
                          <a:spcPct val="100000"/>
                        </a:lnSpc>
                      </a:pPr>
                      <a:endParaRPr lang="en-US" sz="500" dirty="0">
                        <a:solidFill>
                          <a:schemeClr val="tx1"/>
                        </a:solidFill>
                        <a:latin typeface="Century Gothic" panose="020B0502020202020204" pitchFamily="34" charset="0"/>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20000"/>
                        <a:lumOff val="80000"/>
                        <a:alpha val="49754"/>
                      </a:schemeClr>
                    </a:solidFill>
                  </a:tcPr>
                </a:tc>
                <a:extLst>
                  <a:ext uri="{0D108BD9-81ED-4DB2-BD59-A6C34878D82A}">
                    <a16:rowId xmlns:a16="http://schemas.microsoft.com/office/drawing/2014/main" val="4294209273"/>
                  </a:ext>
                </a:extLst>
              </a:tr>
              <a:tr h="380271">
                <a:tc>
                  <a:txBody>
                    <a:bodyPr/>
                    <a:lstStyle/>
                    <a:p>
                      <a:pPr algn="r" rtl="0">
                        <a:lnSpc>
                          <a:spcPct val="100000"/>
                        </a:lnSpc>
                      </a:pPr>
                      <a:r>
                        <a:rPr lang="fr-FR" sz="900">
                          <a:solidFill>
                            <a:schemeClr val="tx1"/>
                          </a:solidFill>
                          <a:latin typeface="Century Gothic" panose="020B0502020202020204" pitchFamily="34" charset="0"/>
                        </a:rPr>
                        <a:t>Fonctionnalité 6</a:t>
                      </a:r>
                    </a:p>
                  </a:txBody>
                  <a:tcPr anchor="ctr">
                    <a:lnL w="6350" cap="flat" cmpd="sng" algn="ctr">
                      <a:no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20000"/>
                        <a:lumOff val="80000"/>
                        <a:alpha val="49754"/>
                      </a:schemeClr>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20000"/>
                        <a:lumOff val="80000"/>
                        <a:alpha val="49754"/>
                      </a:schemeClr>
                    </a:solidFill>
                  </a:tcPr>
                </a:tc>
                <a:tc>
                  <a:txBody>
                    <a:bodyPr/>
                    <a:lstStyle/>
                    <a:p>
                      <a:pPr>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20000"/>
                        <a:lumOff val="80000"/>
                        <a:alpha val="49754"/>
                      </a:schemeClr>
                    </a:solidFill>
                  </a:tcPr>
                </a:tc>
                <a:tc>
                  <a:txBody>
                    <a:bodyPr/>
                    <a:lstStyle/>
                    <a:p>
                      <a:pPr algn="ctr">
                        <a:lnSpc>
                          <a:spcPct val="100000"/>
                        </a:lnSpc>
                      </a:pPr>
                      <a:endParaRPr lang="en-US" sz="500" dirty="0">
                        <a:solidFill>
                          <a:schemeClr val="tx1"/>
                        </a:solidFill>
                        <a:latin typeface="Century Gothic" panose="020B0502020202020204" pitchFamily="34" charset="0"/>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20000"/>
                        <a:lumOff val="80000"/>
                        <a:alpha val="49754"/>
                      </a:schemeClr>
                    </a:solidFill>
                  </a:tcPr>
                </a:tc>
                <a:extLst>
                  <a:ext uri="{0D108BD9-81ED-4DB2-BD59-A6C34878D82A}">
                    <a16:rowId xmlns:a16="http://schemas.microsoft.com/office/drawing/2014/main" val="2390668724"/>
                  </a:ext>
                </a:extLst>
              </a:tr>
              <a:tr h="375234">
                <a:tc>
                  <a:txBody>
                    <a:bodyPr/>
                    <a:lstStyle/>
                    <a:p>
                      <a:pPr algn="r" rtl="0">
                        <a:lnSpc>
                          <a:spcPct val="100000"/>
                        </a:lnSpc>
                      </a:pPr>
                      <a:r>
                        <a:rPr lang="fr-FR" sz="900" b="1">
                          <a:solidFill>
                            <a:schemeClr val="tx1"/>
                          </a:solidFill>
                          <a:latin typeface="Century Gothic" panose="020B0502020202020204" pitchFamily="34" charset="0"/>
                        </a:rPr>
                        <a:t>SPRINT 3</a:t>
                      </a:r>
                    </a:p>
                  </a:txBody>
                  <a:tcPr anchor="ctr">
                    <a:lnL w="6350" cap="flat" cmpd="sng" algn="ctr">
                      <a:no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40000"/>
                        <a:lumOff val="60000"/>
                        <a:alpha val="49754"/>
                      </a:schemeClr>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40000"/>
                        <a:lumOff val="60000"/>
                        <a:alpha val="49754"/>
                      </a:schemeClr>
                    </a:solidFill>
                  </a:tcPr>
                </a:tc>
                <a:tc>
                  <a:txBody>
                    <a:bodyPr/>
                    <a:lstStyle/>
                    <a:p>
                      <a:pPr>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40000"/>
                        <a:lumOff val="6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40000"/>
                        <a:lumOff val="6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40000"/>
                        <a:lumOff val="6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40000"/>
                        <a:lumOff val="6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40000"/>
                        <a:lumOff val="60000"/>
                        <a:alpha val="49754"/>
                      </a:schemeClr>
                    </a:solidFill>
                  </a:tcPr>
                </a:tc>
                <a:tc>
                  <a:txBody>
                    <a:bodyPr/>
                    <a:lstStyle/>
                    <a:p>
                      <a:pPr algn="ctr">
                        <a:lnSpc>
                          <a:spcPct val="100000"/>
                        </a:lnSpc>
                      </a:pPr>
                      <a:endParaRPr lang="en-US" sz="500" dirty="0">
                        <a:solidFill>
                          <a:schemeClr val="tx1"/>
                        </a:solidFill>
                        <a:latin typeface="Century Gothic" panose="020B0502020202020204" pitchFamily="34" charset="0"/>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40000"/>
                        <a:lumOff val="60000"/>
                        <a:alpha val="49754"/>
                      </a:schemeClr>
                    </a:solidFill>
                  </a:tcPr>
                </a:tc>
                <a:extLst>
                  <a:ext uri="{0D108BD9-81ED-4DB2-BD59-A6C34878D82A}">
                    <a16:rowId xmlns:a16="http://schemas.microsoft.com/office/drawing/2014/main" val="1699392616"/>
                  </a:ext>
                </a:extLst>
              </a:tr>
              <a:tr h="375234">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fr-FR" sz="900">
                          <a:solidFill>
                            <a:schemeClr val="tx1"/>
                          </a:solidFill>
                          <a:latin typeface="Century Gothic" panose="020B0502020202020204" pitchFamily="34" charset="0"/>
                        </a:rPr>
                        <a:t>Fonctionnalité 7</a:t>
                      </a:r>
                    </a:p>
                  </a:txBody>
                  <a:tcPr anchor="ctr">
                    <a:lnL w="6350" cap="flat" cmpd="sng" algn="ctr">
                      <a:no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20000"/>
                        <a:lumOff val="80000"/>
                        <a:alpha val="49754"/>
                      </a:schemeClr>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20000"/>
                        <a:lumOff val="80000"/>
                        <a:alpha val="49754"/>
                      </a:schemeClr>
                    </a:solidFill>
                  </a:tcPr>
                </a:tc>
                <a:tc>
                  <a:txBody>
                    <a:bodyPr/>
                    <a:lstStyle/>
                    <a:p>
                      <a:pPr>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20000"/>
                        <a:lumOff val="80000"/>
                        <a:alpha val="49754"/>
                      </a:schemeClr>
                    </a:solidFill>
                  </a:tcPr>
                </a:tc>
                <a:tc>
                  <a:txBody>
                    <a:bodyPr/>
                    <a:lstStyle/>
                    <a:p>
                      <a:pPr algn="ctr">
                        <a:lnSpc>
                          <a:spcPct val="100000"/>
                        </a:lnSpc>
                      </a:pPr>
                      <a:endParaRPr lang="en-US" sz="500" dirty="0">
                        <a:solidFill>
                          <a:schemeClr val="tx1"/>
                        </a:solidFill>
                        <a:latin typeface="Century Gothic" panose="020B0502020202020204" pitchFamily="34" charset="0"/>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20000"/>
                        <a:lumOff val="80000"/>
                        <a:alpha val="49754"/>
                      </a:schemeClr>
                    </a:solidFill>
                  </a:tcPr>
                </a:tc>
                <a:extLst>
                  <a:ext uri="{0D108BD9-81ED-4DB2-BD59-A6C34878D82A}">
                    <a16:rowId xmlns:a16="http://schemas.microsoft.com/office/drawing/2014/main" val="3542539029"/>
                  </a:ext>
                </a:extLst>
              </a:tr>
              <a:tr h="375234">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fr-FR" sz="900">
                          <a:solidFill>
                            <a:schemeClr val="tx1"/>
                          </a:solidFill>
                          <a:latin typeface="Century Gothic" panose="020B0502020202020204" pitchFamily="34" charset="0"/>
                        </a:rPr>
                        <a:t>Fonctionnalité 8</a:t>
                      </a:r>
                    </a:p>
                  </a:txBody>
                  <a:tcPr anchor="ctr">
                    <a:lnL w="6350" cap="flat" cmpd="sng" algn="ctr">
                      <a:no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20000"/>
                        <a:lumOff val="80000"/>
                        <a:alpha val="49754"/>
                      </a:schemeClr>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20000"/>
                        <a:lumOff val="80000"/>
                        <a:alpha val="49754"/>
                      </a:schemeClr>
                    </a:solidFill>
                  </a:tcPr>
                </a:tc>
                <a:tc>
                  <a:txBody>
                    <a:bodyPr/>
                    <a:lstStyle/>
                    <a:p>
                      <a:pPr>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20000"/>
                        <a:lumOff val="80000"/>
                        <a:alpha val="49754"/>
                      </a:schemeClr>
                    </a:solidFill>
                  </a:tcPr>
                </a:tc>
                <a:tc>
                  <a:txBody>
                    <a:bodyPr/>
                    <a:lstStyle/>
                    <a:p>
                      <a:pPr algn="ctr">
                        <a:lnSpc>
                          <a:spcPct val="100000"/>
                        </a:lnSpc>
                      </a:pPr>
                      <a:endParaRPr lang="en-US" sz="500" dirty="0">
                        <a:solidFill>
                          <a:schemeClr val="tx1"/>
                        </a:solidFill>
                        <a:latin typeface="Century Gothic" panose="020B0502020202020204" pitchFamily="34" charset="0"/>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20000"/>
                        <a:lumOff val="80000"/>
                        <a:alpha val="49754"/>
                      </a:schemeClr>
                    </a:solidFill>
                  </a:tcPr>
                </a:tc>
                <a:extLst>
                  <a:ext uri="{0D108BD9-81ED-4DB2-BD59-A6C34878D82A}">
                    <a16:rowId xmlns:a16="http://schemas.microsoft.com/office/drawing/2014/main" val="2122297670"/>
                  </a:ext>
                </a:extLst>
              </a:tr>
              <a:tr h="375234">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fr-FR" sz="900">
                          <a:solidFill>
                            <a:schemeClr val="tx1"/>
                          </a:solidFill>
                          <a:latin typeface="Century Gothic" panose="020B0502020202020204" pitchFamily="34" charset="0"/>
                        </a:rPr>
                        <a:t>Fonctionnalité 9</a:t>
                      </a:r>
                    </a:p>
                  </a:txBody>
                  <a:tcPr anchor="ctr">
                    <a:lnL w="6350" cap="flat" cmpd="sng" algn="ctr">
                      <a:no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20000"/>
                        <a:lumOff val="80000"/>
                        <a:alpha val="49754"/>
                      </a:schemeClr>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20000"/>
                        <a:lumOff val="80000"/>
                        <a:alpha val="49754"/>
                      </a:schemeClr>
                    </a:solidFill>
                  </a:tcPr>
                </a:tc>
                <a:tc>
                  <a:txBody>
                    <a:bodyPr/>
                    <a:lstStyle/>
                    <a:p>
                      <a:pPr>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20000"/>
                        <a:lumOff val="80000"/>
                        <a:alpha val="49754"/>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20000"/>
                        <a:lumOff val="80000"/>
                        <a:alpha val="49754"/>
                      </a:schemeClr>
                    </a:solidFill>
                  </a:tcPr>
                </a:tc>
                <a:tc>
                  <a:txBody>
                    <a:bodyPr/>
                    <a:lstStyle/>
                    <a:p>
                      <a:pPr algn="ctr">
                        <a:lnSpc>
                          <a:spcPct val="100000"/>
                        </a:lnSpc>
                      </a:pPr>
                      <a:endParaRPr lang="en-US" sz="500" dirty="0">
                        <a:solidFill>
                          <a:schemeClr val="tx1"/>
                        </a:solidFill>
                        <a:latin typeface="Century Gothic" panose="020B0502020202020204" pitchFamily="34" charset="0"/>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20000"/>
                        <a:lumOff val="80000"/>
                        <a:alpha val="49754"/>
                      </a:schemeClr>
                    </a:solidFill>
                  </a:tcPr>
                </a:tc>
                <a:extLst>
                  <a:ext uri="{0D108BD9-81ED-4DB2-BD59-A6C34878D82A}">
                    <a16:rowId xmlns:a16="http://schemas.microsoft.com/office/drawing/2014/main" val="1267156921"/>
                  </a:ext>
                </a:extLst>
              </a:tr>
            </a:tbl>
          </a:graphicData>
        </a:graphic>
      </p:graphicFrame>
      <p:sp>
        <p:nvSpPr>
          <p:cNvPr id="40" name="TextBox 39">
            <a:extLst>
              <a:ext uri="{FF2B5EF4-FFF2-40B4-BE49-F238E27FC236}">
                <a16:creationId xmlns:a16="http://schemas.microsoft.com/office/drawing/2014/main" id="{307478F7-0153-718A-6A78-B05CB3A46C79}"/>
              </a:ext>
            </a:extLst>
          </p:cNvPr>
          <p:cNvSpPr txBox="1"/>
          <p:nvPr/>
        </p:nvSpPr>
        <p:spPr>
          <a:xfrm>
            <a:off x="858412" y="1305607"/>
            <a:ext cx="569170" cy="230832"/>
          </a:xfrm>
          <a:prstGeom prst="rect">
            <a:avLst/>
          </a:prstGeom>
          <a:noFill/>
        </p:spPr>
        <p:txBody>
          <a:bodyPr wrap="square" rtlCol="0">
            <a:spAutoFit/>
          </a:bodyPr>
          <a:lstStyle/>
          <a:p>
            <a:pPr algn="ctr" rtl="0"/>
            <a:r>
              <a:rPr lang="fr-FR" sz="900" dirty="0">
                <a:latin typeface="Century Gothic" panose="020B0502020202020204" pitchFamily="34" charset="0"/>
              </a:rPr>
              <a:t>31/08</a:t>
            </a:r>
          </a:p>
        </p:txBody>
      </p:sp>
      <p:sp>
        <p:nvSpPr>
          <p:cNvPr id="41" name="TextBox 40">
            <a:extLst>
              <a:ext uri="{FF2B5EF4-FFF2-40B4-BE49-F238E27FC236}">
                <a16:creationId xmlns:a16="http://schemas.microsoft.com/office/drawing/2014/main" id="{73DE5686-0942-E1FA-22A4-41C75A9D2CF6}"/>
              </a:ext>
            </a:extLst>
          </p:cNvPr>
          <p:cNvSpPr txBox="1"/>
          <p:nvPr/>
        </p:nvSpPr>
        <p:spPr>
          <a:xfrm>
            <a:off x="2197356" y="1305607"/>
            <a:ext cx="569170" cy="230832"/>
          </a:xfrm>
          <a:prstGeom prst="rect">
            <a:avLst/>
          </a:prstGeom>
          <a:noFill/>
        </p:spPr>
        <p:txBody>
          <a:bodyPr wrap="square" rtlCol="0">
            <a:spAutoFit/>
          </a:bodyPr>
          <a:lstStyle/>
          <a:p>
            <a:pPr algn="ctr" rtl="0"/>
            <a:r>
              <a:rPr lang="fr-FR" sz="900">
                <a:latin typeface="Century Gothic" panose="020B0502020202020204" pitchFamily="34" charset="0"/>
              </a:rPr>
              <a:t>05/09</a:t>
            </a:r>
          </a:p>
        </p:txBody>
      </p:sp>
      <p:sp>
        <p:nvSpPr>
          <p:cNvPr id="42" name="TextBox 41">
            <a:extLst>
              <a:ext uri="{FF2B5EF4-FFF2-40B4-BE49-F238E27FC236}">
                <a16:creationId xmlns:a16="http://schemas.microsoft.com/office/drawing/2014/main" id="{E7933CA5-ED0A-51BE-3584-8F4DB722E360}"/>
              </a:ext>
            </a:extLst>
          </p:cNvPr>
          <p:cNvSpPr txBox="1"/>
          <p:nvPr/>
        </p:nvSpPr>
        <p:spPr>
          <a:xfrm>
            <a:off x="3545631" y="1305606"/>
            <a:ext cx="569170" cy="230832"/>
          </a:xfrm>
          <a:prstGeom prst="rect">
            <a:avLst/>
          </a:prstGeom>
          <a:noFill/>
        </p:spPr>
        <p:txBody>
          <a:bodyPr wrap="square" rtlCol="0">
            <a:spAutoFit/>
          </a:bodyPr>
          <a:lstStyle/>
          <a:p>
            <a:pPr algn="ctr" rtl="0"/>
            <a:r>
              <a:rPr lang="fr-FR" sz="900">
                <a:latin typeface="Century Gothic" panose="020B0502020202020204" pitchFamily="34" charset="0"/>
              </a:rPr>
              <a:t>10/09</a:t>
            </a:r>
          </a:p>
        </p:txBody>
      </p:sp>
      <p:sp>
        <p:nvSpPr>
          <p:cNvPr id="43" name="Rectangle 42">
            <a:extLst>
              <a:ext uri="{FF2B5EF4-FFF2-40B4-BE49-F238E27FC236}">
                <a16:creationId xmlns:a16="http://schemas.microsoft.com/office/drawing/2014/main" id="{06144D7A-E6A8-AF37-16F0-E3B8E644F5EB}"/>
              </a:ext>
            </a:extLst>
          </p:cNvPr>
          <p:cNvSpPr/>
          <p:nvPr/>
        </p:nvSpPr>
        <p:spPr>
          <a:xfrm>
            <a:off x="2006081" y="1657572"/>
            <a:ext cx="2789854" cy="274320"/>
          </a:xfrm>
          <a:prstGeom prst="rect">
            <a:avLst/>
          </a:prstGeom>
          <a:solidFill>
            <a:schemeClr val="accent4">
              <a:lumMod val="60000"/>
              <a:lumOff val="40000"/>
            </a:schemeClr>
          </a:solidFill>
          <a:ln>
            <a:noFill/>
          </a:ln>
          <a:effectLst>
            <a:outerShdw blurRad="50800" dist="635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extBox 44">
            <a:extLst>
              <a:ext uri="{FF2B5EF4-FFF2-40B4-BE49-F238E27FC236}">
                <a16:creationId xmlns:a16="http://schemas.microsoft.com/office/drawing/2014/main" id="{76D64E70-1515-F39C-E74A-6131243DF31E}"/>
              </a:ext>
            </a:extLst>
          </p:cNvPr>
          <p:cNvSpPr txBox="1"/>
          <p:nvPr/>
        </p:nvSpPr>
        <p:spPr>
          <a:xfrm>
            <a:off x="4884575" y="1305606"/>
            <a:ext cx="569170" cy="230832"/>
          </a:xfrm>
          <a:prstGeom prst="rect">
            <a:avLst/>
          </a:prstGeom>
          <a:noFill/>
        </p:spPr>
        <p:txBody>
          <a:bodyPr wrap="square" rtlCol="0">
            <a:spAutoFit/>
          </a:bodyPr>
          <a:lstStyle/>
          <a:p>
            <a:pPr algn="ctr" rtl="0"/>
            <a:r>
              <a:rPr lang="fr-FR" sz="900">
                <a:latin typeface="Century Gothic" panose="020B0502020202020204" pitchFamily="34" charset="0"/>
              </a:rPr>
              <a:t>15/09</a:t>
            </a:r>
          </a:p>
        </p:txBody>
      </p:sp>
      <p:sp>
        <p:nvSpPr>
          <p:cNvPr id="46" name="TextBox 45">
            <a:extLst>
              <a:ext uri="{FF2B5EF4-FFF2-40B4-BE49-F238E27FC236}">
                <a16:creationId xmlns:a16="http://schemas.microsoft.com/office/drawing/2014/main" id="{9C07A813-946B-5AD7-F6BF-F385E3B0964E}"/>
              </a:ext>
            </a:extLst>
          </p:cNvPr>
          <p:cNvSpPr txBox="1"/>
          <p:nvPr/>
        </p:nvSpPr>
        <p:spPr>
          <a:xfrm>
            <a:off x="6223519" y="1305606"/>
            <a:ext cx="569170" cy="230832"/>
          </a:xfrm>
          <a:prstGeom prst="rect">
            <a:avLst/>
          </a:prstGeom>
          <a:noFill/>
        </p:spPr>
        <p:txBody>
          <a:bodyPr wrap="square" rtlCol="0">
            <a:spAutoFit/>
          </a:bodyPr>
          <a:lstStyle/>
          <a:p>
            <a:pPr algn="ctr" rtl="0"/>
            <a:r>
              <a:rPr lang="fr-FR" sz="900">
                <a:latin typeface="Century Gothic" panose="020B0502020202020204" pitchFamily="34" charset="0"/>
              </a:rPr>
              <a:t>20/09</a:t>
            </a:r>
          </a:p>
        </p:txBody>
      </p:sp>
      <p:sp>
        <p:nvSpPr>
          <p:cNvPr id="47" name="TextBox 46">
            <a:extLst>
              <a:ext uri="{FF2B5EF4-FFF2-40B4-BE49-F238E27FC236}">
                <a16:creationId xmlns:a16="http://schemas.microsoft.com/office/drawing/2014/main" id="{60D009D2-B866-8972-9C17-DB58BC2C58C7}"/>
              </a:ext>
            </a:extLst>
          </p:cNvPr>
          <p:cNvSpPr txBox="1"/>
          <p:nvPr/>
        </p:nvSpPr>
        <p:spPr>
          <a:xfrm>
            <a:off x="7562463" y="1300601"/>
            <a:ext cx="569170" cy="230832"/>
          </a:xfrm>
          <a:prstGeom prst="rect">
            <a:avLst/>
          </a:prstGeom>
          <a:noFill/>
        </p:spPr>
        <p:txBody>
          <a:bodyPr wrap="square" rtlCol="0">
            <a:spAutoFit/>
          </a:bodyPr>
          <a:lstStyle/>
          <a:p>
            <a:pPr algn="ctr" rtl="0"/>
            <a:r>
              <a:rPr lang="fr-FR" sz="900">
                <a:latin typeface="Century Gothic" panose="020B0502020202020204" pitchFamily="34" charset="0"/>
              </a:rPr>
              <a:t>25/09</a:t>
            </a:r>
          </a:p>
        </p:txBody>
      </p:sp>
      <p:sp>
        <p:nvSpPr>
          <p:cNvPr id="48" name="TextBox 47">
            <a:extLst>
              <a:ext uri="{FF2B5EF4-FFF2-40B4-BE49-F238E27FC236}">
                <a16:creationId xmlns:a16="http://schemas.microsoft.com/office/drawing/2014/main" id="{49C563B5-4740-7C13-C9FA-656F4E2BE238}"/>
              </a:ext>
            </a:extLst>
          </p:cNvPr>
          <p:cNvSpPr txBox="1"/>
          <p:nvPr/>
        </p:nvSpPr>
        <p:spPr>
          <a:xfrm>
            <a:off x="8901407" y="1300601"/>
            <a:ext cx="569170" cy="230832"/>
          </a:xfrm>
          <a:prstGeom prst="rect">
            <a:avLst/>
          </a:prstGeom>
          <a:noFill/>
        </p:spPr>
        <p:txBody>
          <a:bodyPr wrap="square" rtlCol="0">
            <a:spAutoFit/>
          </a:bodyPr>
          <a:lstStyle/>
          <a:p>
            <a:pPr algn="ctr" rtl="0"/>
            <a:r>
              <a:rPr lang="fr-FR" sz="900">
                <a:latin typeface="Century Gothic" panose="020B0502020202020204" pitchFamily="34" charset="0"/>
              </a:rPr>
              <a:t>30/09</a:t>
            </a:r>
          </a:p>
        </p:txBody>
      </p:sp>
      <p:sp>
        <p:nvSpPr>
          <p:cNvPr id="49" name="TextBox 48">
            <a:extLst>
              <a:ext uri="{FF2B5EF4-FFF2-40B4-BE49-F238E27FC236}">
                <a16:creationId xmlns:a16="http://schemas.microsoft.com/office/drawing/2014/main" id="{6BEE5DB4-6C3C-112C-745B-DC7C4A31B77B}"/>
              </a:ext>
            </a:extLst>
          </p:cNvPr>
          <p:cNvSpPr txBox="1"/>
          <p:nvPr/>
        </p:nvSpPr>
        <p:spPr>
          <a:xfrm>
            <a:off x="10240351" y="1300601"/>
            <a:ext cx="569170" cy="230832"/>
          </a:xfrm>
          <a:prstGeom prst="rect">
            <a:avLst/>
          </a:prstGeom>
          <a:noFill/>
        </p:spPr>
        <p:txBody>
          <a:bodyPr wrap="square" rtlCol="0">
            <a:spAutoFit/>
          </a:bodyPr>
          <a:lstStyle/>
          <a:p>
            <a:pPr algn="ctr" rtl="0"/>
            <a:r>
              <a:rPr lang="fr-FR" sz="900">
                <a:latin typeface="Century Gothic" panose="020B0502020202020204" pitchFamily="34" charset="0"/>
              </a:rPr>
              <a:t>05/10</a:t>
            </a:r>
          </a:p>
        </p:txBody>
      </p:sp>
      <p:sp>
        <p:nvSpPr>
          <p:cNvPr id="50" name="TextBox 49">
            <a:extLst>
              <a:ext uri="{FF2B5EF4-FFF2-40B4-BE49-F238E27FC236}">
                <a16:creationId xmlns:a16="http://schemas.microsoft.com/office/drawing/2014/main" id="{A32CFECD-D447-C440-3435-2A5BB2AEF908}"/>
              </a:ext>
            </a:extLst>
          </p:cNvPr>
          <p:cNvSpPr txBox="1"/>
          <p:nvPr/>
        </p:nvSpPr>
        <p:spPr>
          <a:xfrm>
            <a:off x="11541971" y="1300600"/>
            <a:ext cx="569170" cy="230832"/>
          </a:xfrm>
          <a:prstGeom prst="rect">
            <a:avLst/>
          </a:prstGeom>
          <a:noFill/>
        </p:spPr>
        <p:txBody>
          <a:bodyPr wrap="square" rtlCol="0">
            <a:spAutoFit/>
          </a:bodyPr>
          <a:lstStyle/>
          <a:p>
            <a:pPr algn="ctr" rtl="0"/>
            <a:r>
              <a:rPr lang="fr-FR" sz="900">
                <a:latin typeface="Century Gothic" panose="020B0502020202020204" pitchFamily="34" charset="0"/>
              </a:rPr>
              <a:t>10/10</a:t>
            </a:r>
          </a:p>
        </p:txBody>
      </p:sp>
      <p:sp>
        <p:nvSpPr>
          <p:cNvPr id="51" name="Rectangle 50">
            <a:extLst>
              <a:ext uri="{FF2B5EF4-FFF2-40B4-BE49-F238E27FC236}">
                <a16:creationId xmlns:a16="http://schemas.microsoft.com/office/drawing/2014/main" id="{A3B7F633-16F7-BDC9-3152-B573A4B20601}"/>
              </a:ext>
            </a:extLst>
          </p:cNvPr>
          <p:cNvSpPr/>
          <p:nvPr/>
        </p:nvSpPr>
        <p:spPr>
          <a:xfrm>
            <a:off x="2006081" y="2031583"/>
            <a:ext cx="1296956" cy="274320"/>
          </a:xfrm>
          <a:prstGeom prst="rect">
            <a:avLst/>
          </a:prstGeom>
          <a:solidFill>
            <a:schemeClr val="accent4">
              <a:lumMod val="40000"/>
              <a:lumOff val="60000"/>
            </a:schemeClr>
          </a:solidFill>
          <a:ln>
            <a:noFill/>
          </a:ln>
          <a:effectLst>
            <a:outerShdw blurRad="50800" dist="635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Rectangle 51">
            <a:extLst>
              <a:ext uri="{FF2B5EF4-FFF2-40B4-BE49-F238E27FC236}">
                <a16:creationId xmlns:a16="http://schemas.microsoft.com/office/drawing/2014/main" id="{75FBA96C-2B42-3CF2-FF2C-3EBDBE27790F}"/>
              </a:ext>
            </a:extLst>
          </p:cNvPr>
          <p:cNvSpPr/>
          <p:nvPr/>
        </p:nvSpPr>
        <p:spPr>
          <a:xfrm>
            <a:off x="2967134" y="2405594"/>
            <a:ext cx="1520890" cy="274320"/>
          </a:xfrm>
          <a:prstGeom prst="rect">
            <a:avLst/>
          </a:prstGeom>
          <a:solidFill>
            <a:schemeClr val="accent4">
              <a:lumMod val="40000"/>
              <a:lumOff val="60000"/>
            </a:schemeClr>
          </a:solidFill>
          <a:ln>
            <a:noFill/>
          </a:ln>
          <a:effectLst>
            <a:outerShdw blurRad="50800" dist="635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Rectangle 52">
            <a:extLst>
              <a:ext uri="{FF2B5EF4-FFF2-40B4-BE49-F238E27FC236}">
                <a16:creationId xmlns:a16="http://schemas.microsoft.com/office/drawing/2014/main" id="{D37EF91B-04ED-53E5-88EA-6488EDA40ED4}"/>
              </a:ext>
            </a:extLst>
          </p:cNvPr>
          <p:cNvSpPr/>
          <p:nvPr/>
        </p:nvSpPr>
        <p:spPr>
          <a:xfrm>
            <a:off x="3554963" y="2742281"/>
            <a:ext cx="1240972" cy="274320"/>
          </a:xfrm>
          <a:prstGeom prst="rect">
            <a:avLst/>
          </a:prstGeom>
          <a:solidFill>
            <a:schemeClr val="accent4">
              <a:lumMod val="40000"/>
              <a:lumOff val="60000"/>
            </a:schemeClr>
          </a:solidFill>
          <a:ln>
            <a:noFill/>
          </a:ln>
          <a:effectLst>
            <a:outerShdw blurRad="50800" dist="635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Rectangle 53">
            <a:extLst>
              <a:ext uri="{FF2B5EF4-FFF2-40B4-BE49-F238E27FC236}">
                <a16:creationId xmlns:a16="http://schemas.microsoft.com/office/drawing/2014/main" id="{6C06F9DB-E8E0-9EE6-32AA-FE87A856B571}"/>
              </a:ext>
            </a:extLst>
          </p:cNvPr>
          <p:cNvSpPr/>
          <p:nvPr/>
        </p:nvSpPr>
        <p:spPr>
          <a:xfrm>
            <a:off x="5453745" y="3154680"/>
            <a:ext cx="2411961" cy="274320"/>
          </a:xfrm>
          <a:prstGeom prst="rect">
            <a:avLst/>
          </a:prstGeom>
          <a:solidFill>
            <a:srgbClr val="92D050"/>
          </a:solidFill>
          <a:ln>
            <a:noFill/>
          </a:ln>
          <a:effectLst>
            <a:outerShdw blurRad="50800" dist="635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Rectangle 54">
            <a:extLst>
              <a:ext uri="{FF2B5EF4-FFF2-40B4-BE49-F238E27FC236}">
                <a16:creationId xmlns:a16="http://schemas.microsoft.com/office/drawing/2014/main" id="{857BEDC3-755E-E305-A0AE-4DB162D31348}"/>
              </a:ext>
            </a:extLst>
          </p:cNvPr>
          <p:cNvSpPr/>
          <p:nvPr/>
        </p:nvSpPr>
        <p:spPr>
          <a:xfrm>
            <a:off x="5453747" y="3538022"/>
            <a:ext cx="489854" cy="274320"/>
          </a:xfrm>
          <a:prstGeom prst="rect">
            <a:avLst/>
          </a:prstGeom>
          <a:solidFill>
            <a:schemeClr val="accent6">
              <a:lumMod val="40000"/>
              <a:lumOff val="60000"/>
            </a:schemeClr>
          </a:solidFill>
          <a:ln>
            <a:noFill/>
          </a:ln>
          <a:effectLst>
            <a:outerShdw blurRad="50800" dist="635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ectangle 55">
            <a:extLst>
              <a:ext uri="{FF2B5EF4-FFF2-40B4-BE49-F238E27FC236}">
                <a16:creationId xmlns:a16="http://schemas.microsoft.com/office/drawing/2014/main" id="{3A8F6FBA-D5B6-C4EB-895B-3732FBEDE74A}"/>
              </a:ext>
            </a:extLst>
          </p:cNvPr>
          <p:cNvSpPr/>
          <p:nvPr/>
        </p:nvSpPr>
        <p:spPr>
          <a:xfrm>
            <a:off x="5736777" y="3912033"/>
            <a:ext cx="1373149" cy="274320"/>
          </a:xfrm>
          <a:prstGeom prst="rect">
            <a:avLst/>
          </a:prstGeom>
          <a:solidFill>
            <a:schemeClr val="accent6">
              <a:lumMod val="40000"/>
              <a:lumOff val="60000"/>
            </a:schemeClr>
          </a:solidFill>
          <a:ln>
            <a:noFill/>
          </a:ln>
          <a:effectLst>
            <a:outerShdw blurRad="50800" dist="635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C1608471-C70B-1BCD-1F67-3ACDB7CA90F5}"/>
              </a:ext>
            </a:extLst>
          </p:cNvPr>
          <p:cNvSpPr/>
          <p:nvPr/>
        </p:nvSpPr>
        <p:spPr>
          <a:xfrm>
            <a:off x="7109926" y="4295375"/>
            <a:ext cx="737122" cy="274320"/>
          </a:xfrm>
          <a:prstGeom prst="rect">
            <a:avLst/>
          </a:prstGeom>
          <a:solidFill>
            <a:schemeClr val="accent6">
              <a:lumMod val="40000"/>
              <a:lumOff val="60000"/>
            </a:schemeClr>
          </a:solidFill>
          <a:ln>
            <a:noFill/>
          </a:ln>
          <a:effectLst>
            <a:outerShdw blurRad="50800" dist="635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ectangle 57">
            <a:extLst>
              <a:ext uri="{FF2B5EF4-FFF2-40B4-BE49-F238E27FC236}">
                <a16:creationId xmlns:a16="http://schemas.microsoft.com/office/drawing/2014/main" id="{4F0E0F27-5377-7461-4B23-250E4611D57C}"/>
              </a:ext>
            </a:extLst>
          </p:cNvPr>
          <p:cNvSpPr/>
          <p:nvPr/>
        </p:nvSpPr>
        <p:spPr>
          <a:xfrm>
            <a:off x="7599787" y="4664721"/>
            <a:ext cx="3345021" cy="274320"/>
          </a:xfrm>
          <a:prstGeom prst="rect">
            <a:avLst/>
          </a:prstGeom>
          <a:solidFill>
            <a:schemeClr val="accent1">
              <a:lumMod val="60000"/>
              <a:lumOff val="40000"/>
            </a:schemeClr>
          </a:solidFill>
          <a:ln>
            <a:noFill/>
          </a:ln>
          <a:effectLst>
            <a:outerShdw blurRad="50800" dist="635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D7537871-2066-C888-BD96-5C1B4263C632}"/>
              </a:ext>
            </a:extLst>
          </p:cNvPr>
          <p:cNvSpPr/>
          <p:nvPr/>
        </p:nvSpPr>
        <p:spPr>
          <a:xfrm>
            <a:off x="7879706" y="5034067"/>
            <a:ext cx="1320286" cy="274320"/>
          </a:xfrm>
          <a:prstGeom prst="rect">
            <a:avLst/>
          </a:prstGeom>
          <a:solidFill>
            <a:schemeClr val="accent1">
              <a:lumMod val="40000"/>
              <a:lumOff val="60000"/>
            </a:schemeClr>
          </a:solidFill>
          <a:ln>
            <a:noFill/>
          </a:ln>
          <a:effectLst>
            <a:outerShdw blurRad="50800" dist="635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Rectangle 59">
            <a:extLst>
              <a:ext uri="{FF2B5EF4-FFF2-40B4-BE49-F238E27FC236}">
                <a16:creationId xmlns:a16="http://schemas.microsoft.com/office/drawing/2014/main" id="{6BDA1CAB-7E66-F4ED-9AF1-3BF6B844E7FA}"/>
              </a:ext>
            </a:extLst>
          </p:cNvPr>
          <p:cNvSpPr/>
          <p:nvPr/>
        </p:nvSpPr>
        <p:spPr>
          <a:xfrm>
            <a:off x="7599786" y="5393380"/>
            <a:ext cx="2495935" cy="274320"/>
          </a:xfrm>
          <a:prstGeom prst="rect">
            <a:avLst/>
          </a:prstGeom>
          <a:solidFill>
            <a:schemeClr val="accent1">
              <a:lumMod val="40000"/>
              <a:lumOff val="60000"/>
            </a:schemeClr>
          </a:solidFill>
          <a:ln>
            <a:noFill/>
          </a:ln>
          <a:effectLst>
            <a:outerShdw blurRad="50800" dist="635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60">
            <a:extLst>
              <a:ext uri="{FF2B5EF4-FFF2-40B4-BE49-F238E27FC236}">
                <a16:creationId xmlns:a16="http://schemas.microsoft.com/office/drawing/2014/main" id="{BC230CCE-0771-D8C0-C924-3D78759344F7}"/>
              </a:ext>
            </a:extLst>
          </p:cNvPr>
          <p:cNvSpPr/>
          <p:nvPr/>
        </p:nvSpPr>
        <p:spPr>
          <a:xfrm>
            <a:off x="9778482" y="5750428"/>
            <a:ext cx="1166326" cy="274320"/>
          </a:xfrm>
          <a:prstGeom prst="rect">
            <a:avLst/>
          </a:prstGeom>
          <a:solidFill>
            <a:schemeClr val="accent1">
              <a:lumMod val="40000"/>
              <a:lumOff val="60000"/>
            </a:schemeClr>
          </a:solidFill>
          <a:ln>
            <a:noFill/>
          </a:ln>
          <a:effectLst>
            <a:outerShdw blurRad="50800" dist="635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65" name="Table 64">
            <a:extLst>
              <a:ext uri="{FF2B5EF4-FFF2-40B4-BE49-F238E27FC236}">
                <a16:creationId xmlns:a16="http://schemas.microsoft.com/office/drawing/2014/main" id="{DF0E63E0-7AB8-B936-1B44-09D408DA03FC}"/>
              </a:ext>
            </a:extLst>
          </p:cNvPr>
          <p:cNvGraphicFramePr>
            <a:graphicFrameLocks noGrp="1"/>
          </p:cNvGraphicFramePr>
          <p:nvPr>
            <p:extLst>
              <p:ext uri="{D42A27DB-BD31-4B8C-83A1-F6EECF244321}">
                <p14:modId xmlns:p14="http://schemas.microsoft.com/office/powerpoint/2010/main" val="802460809"/>
              </p:ext>
            </p:extLst>
          </p:nvPr>
        </p:nvGraphicFramePr>
        <p:xfrm>
          <a:off x="737118" y="401633"/>
          <a:ext cx="11161676" cy="755505"/>
        </p:xfrm>
        <a:graphic>
          <a:graphicData uri="http://schemas.openxmlformats.org/drawingml/2006/table">
            <a:tbl>
              <a:tblPr firstRow="1" bandRow="1">
                <a:tableStyleId>{5C22544A-7EE6-4342-B048-85BDC9FD1C3A}</a:tableStyleId>
              </a:tblPr>
              <a:tblGrid>
                <a:gridCol w="1651519">
                  <a:extLst>
                    <a:ext uri="{9D8B030D-6E8A-4147-A177-3AD203B41FA5}">
                      <a16:colId xmlns:a16="http://schemas.microsoft.com/office/drawing/2014/main" val="1672129667"/>
                    </a:ext>
                  </a:extLst>
                </a:gridCol>
                <a:gridCol w="3144416">
                  <a:extLst>
                    <a:ext uri="{9D8B030D-6E8A-4147-A177-3AD203B41FA5}">
                      <a16:colId xmlns:a16="http://schemas.microsoft.com/office/drawing/2014/main" val="602210714"/>
                    </a:ext>
                  </a:extLst>
                </a:gridCol>
                <a:gridCol w="671804">
                  <a:extLst>
                    <a:ext uri="{9D8B030D-6E8A-4147-A177-3AD203B41FA5}">
                      <a16:colId xmlns:a16="http://schemas.microsoft.com/office/drawing/2014/main" val="1817390762"/>
                    </a:ext>
                  </a:extLst>
                </a:gridCol>
                <a:gridCol w="699796">
                  <a:extLst>
                    <a:ext uri="{9D8B030D-6E8A-4147-A177-3AD203B41FA5}">
                      <a16:colId xmlns:a16="http://schemas.microsoft.com/office/drawing/2014/main" val="1546263835"/>
                    </a:ext>
                  </a:extLst>
                </a:gridCol>
                <a:gridCol w="802433">
                  <a:extLst>
                    <a:ext uri="{9D8B030D-6E8A-4147-A177-3AD203B41FA5}">
                      <a16:colId xmlns:a16="http://schemas.microsoft.com/office/drawing/2014/main" val="187052363"/>
                    </a:ext>
                  </a:extLst>
                </a:gridCol>
                <a:gridCol w="1082351">
                  <a:extLst>
                    <a:ext uri="{9D8B030D-6E8A-4147-A177-3AD203B41FA5}">
                      <a16:colId xmlns:a16="http://schemas.microsoft.com/office/drawing/2014/main" val="745651107"/>
                    </a:ext>
                  </a:extLst>
                </a:gridCol>
                <a:gridCol w="3109357">
                  <a:extLst>
                    <a:ext uri="{9D8B030D-6E8A-4147-A177-3AD203B41FA5}">
                      <a16:colId xmlns:a16="http://schemas.microsoft.com/office/drawing/2014/main" val="3839570682"/>
                    </a:ext>
                  </a:extLst>
                </a:gridCol>
              </a:tblGrid>
              <a:tr h="380271">
                <a:tc>
                  <a:txBody>
                    <a:bodyPr/>
                    <a:lstStyle/>
                    <a:p>
                      <a:pPr algn="r" rtl="0">
                        <a:lnSpc>
                          <a:spcPct val="100000"/>
                        </a:lnSpc>
                      </a:pPr>
                      <a:r>
                        <a:rPr lang="fr-FR" sz="800" dirty="0">
                          <a:solidFill>
                            <a:schemeClr val="tx1"/>
                          </a:solidFill>
                          <a:latin typeface="Century Gothic" panose="020B0502020202020204" pitchFamily="34" charset="0"/>
                        </a:rPr>
                        <a:t>NOM DU PROJET</a:t>
                      </a:r>
                    </a:p>
                  </a:txBody>
                  <a:tcPr anchor="ctr">
                    <a:lnL w="3175" cap="flat" cmpd="sng" algn="ctr">
                      <a:no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rtl="0">
                        <a:lnSpc>
                          <a:spcPct val="100000"/>
                        </a:lnSpc>
                      </a:pPr>
                      <a:r>
                        <a:rPr lang="fr-FR" sz="1050" b="0">
                          <a:solidFill>
                            <a:schemeClr val="tx1"/>
                          </a:solidFill>
                          <a:latin typeface="Century Gothic" panose="020B0502020202020204" pitchFamily="34" charset="0"/>
                        </a:rPr>
                        <a:t>Sortie de produit</a:t>
                      </a: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chemeClr val="bg1">
                        <a:lumMod val="95000"/>
                      </a:schemeClr>
                    </a:solidFill>
                  </a:tcPr>
                </a:tc>
                <a:tc>
                  <a:txBody>
                    <a:bodyPr/>
                    <a:lstStyle/>
                    <a:p>
                      <a:pPr algn="ctr" rtl="0">
                        <a:lnSpc>
                          <a:spcPct val="100000"/>
                        </a:lnSpc>
                      </a:pPr>
                      <a:r>
                        <a:rPr lang="fr-FR" sz="800" dirty="0">
                          <a:solidFill>
                            <a:schemeClr val="tx1"/>
                          </a:solidFill>
                          <a:latin typeface="Century Gothic" panose="020B0502020202020204" pitchFamily="34" charset="0"/>
                        </a:rPr>
                        <a:t>DATE DE DÉBUT</a:t>
                      </a:r>
                    </a:p>
                  </a:txBody>
                  <a:tcPr marL="36000" marR="3600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chemeClr val="bg2"/>
                    </a:solidFill>
                  </a:tcPr>
                </a:tc>
                <a:tc>
                  <a:txBody>
                    <a:bodyPr/>
                    <a:lstStyle/>
                    <a:p>
                      <a:pPr algn="ctr" rtl="0">
                        <a:lnSpc>
                          <a:spcPct val="100000"/>
                        </a:lnSpc>
                      </a:pPr>
                      <a:r>
                        <a:rPr lang="fr-FR" sz="800" dirty="0">
                          <a:solidFill>
                            <a:schemeClr val="tx1"/>
                          </a:solidFill>
                          <a:latin typeface="Century Gothic" panose="020B0502020202020204" pitchFamily="34" charset="0"/>
                        </a:rPr>
                        <a:t>DATE DE FIN</a:t>
                      </a:r>
                    </a:p>
                  </a:txBody>
                  <a:tcPr marL="36000" marR="3600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chemeClr val="bg2"/>
                    </a:solidFill>
                  </a:tcPr>
                </a:tc>
                <a:tc>
                  <a:txBody>
                    <a:bodyPr/>
                    <a:lstStyle/>
                    <a:p>
                      <a:pPr algn="ctr" rtl="0">
                        <a:lnSpc>
                          <a:spcPct val="100000"/>
                        </a:lnSpc>
                      </a:pPr>
                      <a:r>
                        <a:rPr lang="fr-FR" sz="800" dirty="0">
                          <a:solidFill>
                            <a:schemeClr val="tx1"/>
                          </a:solidFill>
                          <a:latin typeface="Century Gothic" panose="020B0502020202020204" pitchFamily="34" charset="0"/>
                        </a:rPr>
                        <a:t>AVANCEMENT GÉNÉRAL</a:t>
                      </a:r>
                    </a:p>
                  </a:txBody>
                  <a:tcPr marL="36000" marR="3600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chemeClr val="bg1">
                        <a:lumMod val="75000"/>
                      </a:schemeClr>
                    </a:solidFill>
                  </a:tcPr>
                </a:tc>
                <a:tc>
                  <a:txBody>
                    <a:bodyPr/>
                    <a:lstStyle/>
                    <a:p>
                      <a:pPr marL="0" algn="r" defTabSz="914400" rtl="0" eaLnBrk="1" latinLnBrk="0" hangingPunct="1">
                        <a:lnSpc>
                          <a:spcPct val="100000"/>
                        </a:lnSpc>
                      </a:pPr>
                      <a:r>
                        <a:rPr lang="fr-FR" sz="800" b="1" kern="1200">
                          <a:solidFill>
                            <a:schemeClr val="tx1"/>
                          </a:solidFill>
                          <a:latin typeface="Century Gothic" panose="020B0502020202020204" pitchFamily="34" charset="0"/>
                          <a:ea typeface="+mn-ea"/>
                          <a:cs typeface="+mn-cs"/>
                        </a:rPr>
                        <a:t>LIVRABLE DU PROJET</a:t>
                      </a: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b="0" kern="1200" dirty="0">
                        <a:solidFill>
                          <a:schemeClr val="tx1"/>
                        </a:solidFill>
                        <a:latin typeface="Century Gothic" panose="020B0502020202020204" pitchFamily="34" charset="0"/>
                        <a:ea typeface="+mn-ea"/>
                        <a:cs typeface="+mn-cs"/>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50915962"/>
                  </a:ext>
                </a:extLst>
              </a:tr>
              <a:tr h="375234">
                <a:tc>
                  <a:txBody>
                    <a:bodyPr/>
                    <a:lstStyle/>
                    <a:p>
                      <a:pPr algn="r" rtl="0">
                        <a:lnSpc>
                          <a:spcPct val="100000"/>
                        </a:lnSpc>
                      </a:pPr>
                      <a:r>
                        <a:rPr lang="fr-FR" sz="800" b="1" kern="1200">
                          <a:solidFill>
                            <a:schemeClr val="tx1"/>
                          </a:solidFill>
                          <a:latin typeface="Century Gothic" panose="020B0502020202020204" pitchFamily="34" charset="0"/>
                          <a:ea typeface="+mn-ea"/>
                          <a:cs typeface="+mn-cs"/>
                        </a:rPr>
                        <a:t>RESPONSABLE DU PROJET</a:t>
                      </a:r>
                    </a:p>
                  </a:txBody>
                  <a:tcPr anchor="ctr">
                    <a:lnL w="6350" cap="flat" cmpd="sng" algn="ctr">
                      <a:no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rtl="0">
                        <a:lnSpc>
                          <a:spcPct val="100000"/>
                        </a:lnSpc>
                      </a:pPr>
                      <a:r>
                        <a:rPr lang="fr-FR" sz="1050">
                          <a:solidFill>
                            <a:schemeClr val="tx1"/>
                          </a:solidFill>
                          <a:latin typeface="Century Gothic" panose="020B0502020202020204" pitchFamily="34" charset="0"/>
                        </a:rPr>
                        <a:t>Alex B.</a:t>
                      </a:r>
                    </a:p>
                  </a:txBody>
                  <a:tcPr anchor="ctr">
                    <a:lnL w="3175" cap="flat" cmpd="sng" algn="ctr">
                      <a:solidFill>
                        <a:schemeClr val="tx1">
                          <a:lumMod val="65000"/>
                          <a:lumOff val="3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rtl="0">
                        <a:lnSpc>
                          <a:spcPct val="100000"/>
                        </a:lnSpc>
                      </a:pPr>
                      <a:r>
                        <a:rPr lang="fr-FR" sz="900">
                          <a:solidFill>
                            <a:schemeClr val="tx1"/>
                          </a:solidFill>
                          <a:latin typeface="Century Gothic" panose="020B0502020202020204" pitchFamily="34" charset="0"/>
                        </a:rPr>
                        <a:t>02/09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a:lnSpc>
                          <a:spcPct val="100000"/>
                        </a:lnSpc>
                      </a:pPr>
                      <a:r>
                        <a:rPr lang="fr-FR" sz="900">
                          <a:solidFill>
                            <a:schemeClr val="tx1"/>
                          </a:solidFill>
                          <a:latin typeface="Century Gothic" panose="020B0502020202020204" pitchFamily="34" charset="0"/>
                        </a:rPr>
                        <a:t>10/10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a:lnSpc>
                          <a:spcPct val="100000"/>
                        </a:lnSpc>
                      </a:pPr>
                      <a:r>
                        <a:rPr lang="fr-FR" sz="900" dirty="0">
                          <a:solidFill>
                            <a:schemeClr val="tx1"/>
                          </a:solidFill>
                          <a:latin typeface="Century Gothic" panose="020B0502020202020204" pitchFamily="34" charset="0"/>
                        </a:rPr>
                        <a:t>35 %</a:t>
                      </a:r>
                    </a:p>
                  </a:txBody>
                  <a:tcPr anchor="ctr">
                    <a:lnL w="6350" cap="flat" cmpd="sng" algn="ctr">
                      <a:solidFill>
                        <a:schemeClr val="bg1">
                          <a:lumMod val="7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2"/>
                    </a:solidFill>
                  </a:tcPr>
                </a:tc>
                <a:tc>
                  <a:txBody>
                    <a:bodyPr/>
                    <a:lstStyle/>
                    <a:p>
                      <a:pPr marL="0" algn="r" defTabSz="914400" rtl="0" eaLnBrk="1" latinLnBrk="0" hangingPunct="1">
                        <a:lnSpc>
                          <a:spcPct val="100000"/>
                        </a:lnSpc>
                      </a:pPr>
                      <a:r>
                        <a:rPr lang="fr-FR" sz="800" b="1" kern="1200">
                          <a:solidFill>
                            <a:schemeClr val="tx1"/>
                          </a:solidFill>
                          <a:latin typeface="Century Gothic" panose="020B0502020202020204" pitchFamily="34" charset="0"/>
                          <a:ea typeface="+mn-ea"/>
                          <a:cs typeface="+mn-cs"/>
                        </a:rPr>
                        <a:t>ÉNONCÉ DU PÉRIMÈTRE</a:t>
                      </a: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965858687"/>
                  </a:ext>
                </a:extLst>
              </a:tr>
            </a:tbl>
          </a:graphicData>
        </a:graphic>
      </p:graphicFrame>
      <p:sp>
        <p:nvSpPr>
          <p:cNvPr id="2" name="TextBox 1">
            <a:extLst>
              <a:ext uri="{FF2B5EF4-FFF2-40B4-BE49-F238E27FC236}">
                <a16:creationId xmlns:a16="http://schemas.microsoft.com/office/drawing/2014/main" id="{1AD84C72-B29D-0D17-C87D-0946449CC2EC}"/>
              </a:ext>
            </a:extLst>
          </p:cNvPr>
          <p:cNvSpPr txBox="1"/>
          <p:nvPr/>
        </p:nvSpPr>
        <p:spPr>
          <a:xfrm>
            <a:off x="448962" y="6495538"/>
            <a:ext cx="11262535" cy="276999"/>
          </a:xfrm>
          <a:prstGeom prst="rect">
            <a:avLst/>
          </a:prstGeom>
          <a:noFill/>
        </p:spPr>
        <p:txBody>
          <a:bodyPr wrap="square" rtlCol="0">
            <a:spAutoFit/>
          </a:bodyPr>
          <a:lstStyle/>
          <a:p>
            <a:pPr marL="0" marR="0" algn="ctr" rtl="0"/>
            <a:r>
              <a:rPr lang="fr-FR" sz="1200" i="1" dirty="0">
                <a:solidFill>
                  <a:srgbClr val="001033"/>
                </a:solidFill>
                <a:effectLst/>
                <a:latin typeface="Century Gothic" panose="020B0502020202020204" pitchFamily="34" charset="0"/>
                <a:ea typeface="DengXian" panose="02010600030101010101" pitchFamily="2" charset="-122"/>
                <a:cs typeface="Century Gothic" panose="020B0502020202020204" pitchFamily="34" charset="0"/>
              </a:rPr>
              <a:t>Fourni par </a:t>
            </a:r>
            <a:r>
              <a:rPr lang="fr-FR" sz="1200" i="1" dirty="0" err="1">
                <a:solidFill>
                  <a:srgbClr val="001033"/>
                </a:solidFill>
                <a:effectLst/>
                <a:latin typeface="Century Gothic" panose="020B0502020202020204" pitchFamily="34" charset="0"/>
                <a:ea typeface="DengXian" panose="02010600030101010101" pitchFamily="2" charset="-122"/>
                <a:cs typeface="Century Gothic" panose="020B0502020202020204" pitchFamily="34" charset="0"/>
              </a:rPr>
              <a:t>Smartsheet</a:t>
            </a:r>
            <a:r>
              <a:rPr lang="fr-FR" sz="1200" i="1" dirty="0">
                <a:solidFill>
                  <a:srgbClr val="001033"/>
                </a:solidFill>
                <a:effectLst/>
                <a:latin typeface="Century Gothic" panose="020B0502020202020204" pitchFamily="34" charset="0"/>
                <a:ea typeface="DengXian" panose="02010600030101010101" pitchFamily="2" charset="-122"/>
                <a:cs typeface="Century Gothic" panose="020B0502020202020204" pitchFamily="34" charset="0"/>
              </a:rPr>
              <a:t>, Inc.</a:t>
            </a:r>
          </a:p>
        </p:txBody>
      </p:sp>
    </p:spTree>
    <p:extLst>
      <p:ext uri="{BB962C8B-B14F-4D97-AF65-F5344CB8AC3E}">
        <p14:creationId xmlns:p14="http://schemas.microsoft.com/office/powerpoint/2010/main" val="29190537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fr-FR" sz="1600" b="1">
                          <a:solidFill>
                            <a:schemeClr val="tx1"/>
                          </a:solidFill>
                          <a:effectLst/>
                          <a:latin typeface="Century Gothic" panose="020B0502020202020204" pitchFamily="34" charset="0"/>
                        </a:rPr>
                        <a:t>EXCLUSION DE RESPONSABILITÉ</a:t>
                      </a:r>
                    </a:p>
                    <a:p>
                      <a:pPr marL="0" marR="0" rtl="0">
                        <a:spcBef>
                          <a:spcPts val="0"/>
                        </a:spcBef>
                        <a:spcAft>
                          <a:spcPts val="0"/>
                        </a:spcAft>
                      </a:pPr>
                      <a:r>
                        <a:rPr lang="fr-FR" sz="1200" b="0">
                          <a:solidFill>
                            <a:schemeClr val="tx1"/>
                          </a:solidFill>
                          <a:effectLst/>
                          <a:latin typeface="Century Gothic" panose="020B0502020202020204" pitchFamily="34" charset="0"/>
                        </a:rPr>
                        <a:t> </a:t>
                      </a:r>
                    </a:p>
                    <a:p>
                      <a:pPr marL="0" marR="0" rtl="0">
                        <a:spcBef>
                          <a:spcPts val="0"/>
                        </a:spcBef>
                        <a:spcAft>
                          <a:spcPts val="0"/>
                        </a:spcAft>
                      </a:pPr>
                      <a:r>
                        <a:rPr lang="fr-FR" sz="1400" b="0">
                          <a:solidFill>
                            <a:schemeClr val="tx1"/>
                          </a:solidFill>
                          <a:effectLst/>
                          <a:latin typeface="Century Gothic" panose="020B0502020202020204" pitchFamily="34" charset="0"/>
                        </a:rPr>
                        <a:t>Tous les articles, modèles ou informations proposés par Smartsheet sur le site web sont fournis à titre de référence uniquement. Bien que nous nous efforcions de maintenir les informations à jour et correctes, nous ne faisons aucune déclaration ni ne donnons aucune garantie de quelque nature que ce soit, expresse ou implicite, quant à l’exhaustivité, l’exactitude, la fiabilité, l’adéquation ou la disponibilité du site Web ou des informations, articles, modèles ou graphiques connexes contenus sur le site Web. La confiance que vous accordez à ces informations relève donc strictement de votre propre responsabilité.</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owerPoint-Gantt-Chart-with-Dependencies_PowerPoint" id="{66D5AC15-DC8F-1B4B-919D-6A46CB5EAC23}" vid="{6D174A49-E34E-2C40-9083-D339CF5F8A0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PowerPoint-Gantt-Chart-with-Dependencies_PowerPoint</Template>
  <TotalTime>4833</TotalTime>
  <Words>668</Words>
  <Application>Microsoft Office PowerPoint</Application>
  <PresentationFormat>Widescreen</PresentationFormat>
  <Paragraphs>221</Paragraphs>
  <Slides>6</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Mira Li</cp:lastModifiedBy>
  <cp:revision>17</cp:revision>
  <cp:lastPrinted>2020-08-31T22:23:58Z</cp:lastPrinted>
  <dcterms:created xsi:type="dcterms:W3CDTF">2020-09-16T17:09:31Z</dcterms:created>
  <dcterms:modified xsi:type="dcterms:W3CDTF">2025-05-18T14:05:20Z</dcterms:modified>
</cp:coreProperties>
</file>