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embeddedFontLst>
    <p:embeddedFont>
      <p:font typeface="Century Gothic" panose="020B0502020202020204" pitchFamily="34" charset="0"/>
      <p:regular r:id="rId7"/>
      <p:bold r:id="rId8"/>
      <p:italic r:id="rId9"/>
      <p:boldItalic r:id="rId10"/>
    </p:embeddedFont>
    <p:embeddedFont>
      <p:font typeface="Play" panose="020B0604020202020204" charset="0"/>
      <p:regular r:id="rId11"/>
      <p:bold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6" roundtripDataSignature="AMtx7mgrYOHontMUYJe91Oz3U0Yyc5g9ow=="/>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138616E-FB6B-4DF9-833A-6286874A6285}">
  <a:tblStyle styleId="{5138616E-FB6B-4DF9-833A-6286874A6285}" styleName="Table_0">
    <a:wholeTbl>
      <a:tcTxStyle b="off" i="off">
        <a:font>
          <a:latin typeface="Aptos"/>
          <a:ea typeface="Aptos"/>
          <a:cs typeface="Aptos"/>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7E9EC"/>
          </a:solidFill>
        </a:fill>
      </a:tcStyle>
    </a:wholeTbl>
    <a:band1H>
      <a:tcTxStyle/>
      <a:tcStyle>
        <a:tcBdr/>
        <a:fill>
          <a:solidFill>
            <a:srgbClr val="CAD1D8"/>
          </a:solidFill>
        </a:fill>
      </a:tcStyle>
    </a:band1H>
    <a:band2H>
      <a:tcTxStyle/>
      <a:tcStyle>
        <a:tcBdr/>
      </a:tcStyle>
    </a:band2H>
    <a:band1V>
      <a:tcTxStyle/>
      <a:tcStyle>
        <a:tcBdr/>
        <a:fill>
          <a:solidFill>
            <a:srgbClr val="CAD1D8"/>
          </a:solidFill>
        </a:fill>
      </a:tcStyle>
    </a:band1V>
    <a:band2V>
      <a:tcTxStyle/>
      <a:tcStyle>
        <a:tcBdr/>
      </a:tcStyle>
    </a:band2V>
    <a:lastCol>
      <a:tcTxStyle b="on" i="off">
        <a:font>
          <a:latin typeface="Aptos"/>
          <a:ea typeface="Aptos"/>
          <a:cs typeface="Aptos"/>
        </a:font>
        <a:schemeClr val="lt1"/>
      </a:tcTxStyle>
      <a:tcStyle>
        <a:tcBdr/>
        <a:fill>
          <a:solidFill>
            <a:schemeClr val="accent1"/>
          </a:solidFill>
        </a:fill>
      </a:tcStyle>
    </a:lastCol>
    <a:firstCol>
      <a:tcTxStyle b="on" i="off">
        <a:font>
          <a:latin typeface="Aptos"/>
          <a:ea typeface="Aptos"/>
          <a:cs typeface="Aptos"/>
        </a:font>
        <a:schemeClr val="lt1"/>
      </a:tcTxStyle>
      <a:tcStyle>
        <a:tcBdr/>
        <a:fill>
          <a:solidFill>
            <a:schemeClr val="accent1"/>
          </a:solidFill>
        </a:fill>
      </a:tcStyle>
    </a:firstCol>
    <a:lastRow>
      <a:tcTxStyle b="on" i="off">
        <a:font>
          <a:latin typeface="Aptos"/>
          <a:ea typeface="Aptos"/>
          <a:cs typeface="Aptos"/>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ptos"/>
          <a:ea typeface="Aptos"/>
          <a:cs typeface="Aptos"/>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5" autoAdjust="0"/>
    <p:restoredTop sz="94694"/>
  </p:normalViewPr>
  <p:slideViewPr>
    <p:cSldViewPr snapToGrid="0">
      <p:cViewPr varScale="1">
        <p:scale>
          <a:sx n="238" d="100"/>
          <a:sy n="238" d="100"/>
        </p:scale>
        <p:origin x="1794"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0" Type="http://schemas.openxmlformats.org/officeDocument/2006/relationships/font" Target="fonts/font4.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 name="Google Shape;215;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6" name="Google Shape;216;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4</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8" name="Google Shape;28;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757575"/>
              </a:buClr>
              <a:buSzPts val="2400"/>
              <a:buNone/>
              <a:defRPr sz="2400">
                <a:solidFill>
                  <a:srgbClr val="757575"/>
                </a:solidFill>
              </a:defRPr>
            </a:lvl1pPr>
            <a:lvl2pPr marL="914400" lvl="1" indent="-228600" algn="l">
              <a:lnSpc>
                <a:spcPct val="90000"/>
              </a:lnSpc>
              <a:spcBef>
                <a:spcPts val="500"/>
              </a:spcBef>
              <a:spcAft>
                <a:spcPts val="0"/>
              </a:spcAft>
              <a:buClr>
                <a:srgbClr val="757575"/>
              </a:buClr>
              <a:buSzPts val="2000"/>
              <a:buNone/>
              <a:defRPr sz="2000">
                <a:solidFill>
                  <a:srgbClr val="757575"/>
                </a:solidFill>
              </a:defRPr>
            </a:lvl2pPr>
            <a:lvl3pPr marL="1371600" lvl="2" indent="-228600" algn="l">
              <a:lnSpc>
                <a:spcPct val="90000"/>
              </a:lnSpc>
              <a:spcBef>
                <a:spcPts val="500"/>
              </a:spcBef>
              <a:spcAft>
                <a:spcPts val="0"/>
              </a:spcAft>
              <a:buClr>
                <a:srgbClr val="757575"/>
              </a:buClr>
              <a:buSzPts val="1800"/>
              <a:buNone/>
              <a:defRPr sz="1800">
                <a:solidFill>
                  <a:srgbClr val="757575"/>
                </a:solidFill>
              </a:defRPr>
            </a:lvl3pPr>
            <a:lvl4pPr marL="1828800" lvl="3" indent="-228600" algn="l">
              <a:lnSpc>
                <a:spcPct val="90000"/>
              </a:lnSpc>
              <a:spcBef>
                <a:spcPts val="500"/>
              </a:spcBef>
              <a:spcAft>
                <a:spcPts val="0"/>
              </a:spcAft>
              <a:buClr>
                <a:srgbClr val="757575"/>
              </a:buClr>
              <a:buSzPts val="1600"/>
              <a:buNone/>
              <a:defRPr sz="1600">
                <a:solidFill>
                  <a:srgbClr val="757575"/>
                </a:solidFill>
              </a:defRPr>
            </a:lvl4pPr>
            <a:lvl5pPr marL="2286000" lvl="4" indent="-228600" algn="l">
              <a:lnSpc>
                <a:spcPct val="90000"/>
              </a:lnSpc>
              <a:spcBef>
                <a:spcPts val="500"/>
              </a:spcBef>
              <a:spcAft>
                <a:spcPts val="0"/>
              </a:spcAft>
              <a:buClr>
                <a:srgbClr val="757575"/>
              </a:buClr>
              <a:buSzPts val="1600"/>
              <a:buNone/>
              <a:defRPr sz="1600">
                <a:solidFill>
                  <a:srgbClr val="757575"/>
                </a:solidFill>
              </a:defRPr>
            </a:lvl5pPr>
            <a:lvl6pPr marL="2743200" lvl="5" indent="-228600" algn="l">
              <a:lnSpc>
                <a:spcPct val="90000"/>
              </a:lnSpc>
              <a:spcBef>
                <a:spcPts val="500"/>
              </a:spcBef>
              <a:spcAft>
                <a:spcPts val="0"/>
              </a:spcAft>
              <a:buClr>
                <a:srgbClr val="757575"/>
              </a:buClr>
              <a:buSzPts val="1600"/>
              <a:buNone/>
              <a:defRPr sz="1600">
                <a:solidFill>
                  <a:srgbClr val="757575"/>
                </a:solidFill>
              </a:defRPr>
            </a:lvl6pPr>
            <a:lvl7pPr marL="3200400" lvl="6" indent="-228600" algn="l">
              <a:lnSpc>
                <a:spcPct val="90000"/>
              </a:lnSpc>
              <a:spcBef>
                <a:spcPts val="500"/>
              </a:spcBef>
              <a:spcAft>
                <a:spcPts val="0"/>
              </a:spcAft>
              <a:buClr>
                <a:srgbClr val="757575"/>
              </a:buClr>
              <a:buSzPts val="1600"/>
              <a:buNone/>
              <a:defRPr sz="1600">
                <a:solidFill>
                  <a:srgbClr val="757575"/>
                </a:solidFill>
              </a:defRPr>
            </a:lvl7pPr>
            <a:lvl8pPr marL="3657600" lvl="7" indent="-228600" algn="l">
              <a:lnSpc>
                <a:spcPct val="90000"/>
              </a:lnSpc>
              <a:spcBef>
                <a:spcPts val="500"/>
              </a:spcBef>
              <a:spcAft>
                <a:spcPts val="0"/>
              </a:spcAft>
              <a:buClr>
                <a:srgbClr val="757575"/>
              </a:buClr>
              <a:buSzPts val="1600"/>
              <a:buNone/>
              <a:defRPr sz="1600">
                <a:solidFill>
                  <a:srgbClr val="757575"/>
                </a:solidFill>
              </a:defRPr>
            </a:lvl8pPr>
            <a:lvl9pPr marL="4114800" lvl="8" indent="-228600" algn="l">
              <a:lnSpc>
                <a:spcPct val="90000"/>
              </a:lnSpc>
              <a:spcBef>
                <a:spcPts val="500"/>
              </a:spcBef>
              <a:spcAft>
                <a:spcPts val="0"/>
              </a:spcAft>
              <a:buClr>
                <a:srgbClr val="757575"/>
              </a:buClr>
              <a:buSzPts val="1600"/>
              <a:buNone/>
              <a:defRPr sz="1600">
                <a:solidFill>
                  <a:srgbClr val="757575"/>
                </a:solidFill>
              </a:defRPr>
            </a:lvl9pPr>
          </a:lstStyle>
          <a:p>
            <a:endParaRPr/>
          </a:p>
        </p:txBody>
      </p:sp>
      <p:sp>
        <p:nvSpPr>
          <p:cNvPr id="34" name="Google Shape;3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4"/>
          <p:cNvSpPr>
            <a:spLocks noGrp="1"/>
          </p:cNvSpPr>
          <p:nvPr>
            <p:ph type="pic" idx="2"/>
          </p:nvPr>
        </p:nvSpPr>
        <p:spPr>
          <a:xfrm>
            <a:off x="5183188" y="987425"/>
            <a:ext cx="6172200" cy="4873625"/>
          </a:xfrm>
          <a:prstGeom prst="rect">
            <a:avLst/>
          </a:prstGeom>
          <a:noFill/>
          <a:ln>
            <a:noFill/>
          </a:ln>
        </p:spPr>
      </p:sp>
      <p:sp>
        <p:nvSpPr>
          <p:cNvPr id="68" name="Google Shape;68;p1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Play"/>
              <a:buNone/>
              <a:defRPr sz="4400"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757575"/>
                </a:solidFill>
                <a:latin typeface="Arial"/>
                <a:ea typeface="Arial"/>
                <a:cs typeface="Arial"/>
                <a:sym typeface="Arial"/>
              </a:defRPr>
            </a:lvl1pPr>
            <a:lvl2pPr marL="0" marR="0" lvl="1" indent="0" algn="r" rtl="0">
              <a:spcBef>
                <a:spcPts val="0"/>
              </a:spcBef>
              <a:buNone/>
              <a:defRPr sz="1200" b="0" i="0" u="none" strike="noStrike" cap="none">
                <a:solidFill>
                  <a:srgbClr val="757575"/>
                </a:solidFill>
                <a:latin typeface="Arial"/>
                <a:ea typeface="Arial"/>
                <a:cs typeface="Arial"/>
                <a:sym typeface="Arial"/>
              </a:defRPr>
            </a:lvl2pPr>
            <a:lvl3pPr marL="0" marR="0" lvl="2" indent="0" algn="r" rtl="0">
              <a:spcBef>
                <a:spcPts val="0"/>
              </a:spcBef>
              <a:buNone/>
              <a:defRPr sz="1200" b="0" i="0" u="none" strike="noStrike" cap="none">
                <a:solidFill>
                  <a:srgbClr val="757575"/>
                </a:solidFill>
                <a:latin typeface="Arial"/>
                <a:ea typeface="Arial"/>
                <a:cs typeface="Arial"/>
                <a:sym typeface="Arial"/>
              </a:defRPr>
            </a:lvl3pPr>
            <a:lvl4pPr marL="0" marR="0" lvl="3" indent="0" algn="r" rtl="0">
              <a:spcBef>
                <a:spcPts val="0"/>
              </a:spcBef>
              <a:buNone/>
              <a:defRPr sz="1200" b="0" i="0" u="none" strike="noStrike" cap="none">
                <a:solidFill>
                  <a:srgbClr val="757575"/>
                </a:solidFill>
                <a:latin typeface="Arial"/>
                <a:ea typeface="Arial"/>
                <a:cs typeface="Arial"/>
                <a:sym typeface="Arial"/>
              </a:defRPr>
            </a:lvl4pPr>
            <a:lvl5pPr marL="0" marR="0" lvl="4" indent="0" algn="r" rtl="0">
              <a:spcBef>
                <a:spcPts val="0"/>
              </a:spcBef>
              <a:buNone/>
              <a:defRPr sz="1200" b="0" i="0" u="none" strike="noStrike" cap="none">
                <a:solidFill>
                  <a:srgbClr val="757575"/>
                </a:solidFill>
                <a:latin typeface="Arial"/>
                <a:ea typeface="Arial"/>
                <a:cs typeface="Arial"/>
                <a:sym typeface="Arial"/>
              </a:defRPr>
            </a:lvl5pPr>
            <a:lvl6pPr marL="0" marR="0" lvl="5" indent="0" algn="r" rtl="0">
              <a:spcBef>
                <a:spcPts val="0"/>
              </a:spcBef>
              <a:buNone/>
              <a:defRPr sz="1200" b="0" i="0" u="none" strike="noStrike" cap="none">
                <a:solidFill>
                  <a:srgbClr val="757575"/>
                </a:solidFill>
                <a:latin typeface="Arial"/>
                <a:ea typeface="Arial"/>
                <a:cs typeface="Arial"/>
                <a:sym typeface="Arial"/>
              </a:defRPr>
            </a:lvl6pPr>
            <a:lvl7pPr marL="0" marR="0" lvl="6" indent="0" algn="r" rtl="0">
              <a:spcBef>
                <a:spcPts val="0"/>
              </a:spcBef>
              <a:buNone/>
              <a:defRPr sz="1200" b="0" i="0" u="none" strike="noStrike" cap="none">
                <a:solidFill>
                  <a:srgbClr val="757575"/>
                </a:solidFill>
                <a:latin typeface="Arial"/>
                <a:ea typeface="Arial"/>
                <a:cs typeface="Arial"/>
                <a:sym typeface="Arial"/>
              </a:defRPr>
            </a:lvl7pPr>
            <a:lvl8pPr marL="0" marR="0" lvl="7" indent="0" algn="r" rtl="0">
              <a:spcBef>
                <a:spcPts val="0"/>
              </a:spcBef>
              <a:buNone/>
              <a:defRPr sz="1200" b="0" i="0" u="none" strike="noStrike" cap="none">
                <a:solidFill>
                  <a:srgbClr val="757575"/>
                </a:solidFill>
                <a:latin typeface="Arial"/>
                <a:ea typeface="Arial"/>
                <a:cs typeface="Arial"/>
                <a:sym typeface="Arial"/>
              </a:defRPr>
            </a:lvl8pPr>
            <a:lvl9pPr marL="0" marR="0" lvl="8" indent="0" algn="r" rtl="0">
              <a:spcBef>
                <a:spcPts val="0"/>
              </a:spcBef>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mt="0"/>
          </a:blip>
          <a:stretch>
            <a:fillRect/>
          </a:stretch>
        </a:blipFill>
        <a:effectLst/>
      </p:bgPr>
    </p:bg>
    <p:spTree>
      <p:nvGrpSpPr>
        <p:cNvPr id="1" name="Shape 88"/>
        <p:cNvGrpSpPr/>
        <p:nvPr/>
      </p:nvGrpSpPr>
      <p:grpSpPr>
        <a:xfrm>
          <a:off x="0" y="0"/>
          <a:ext cx="0" cy="0"/>
          <a:chOff x="0" y="0"/>
          <a:chExt cx="0" cy="0"/>
        </a:xfrm>
      </p:grpSpPr>
      <p:pic>
        <p:nvPicPr>
          <p:cNvPr id="89" name="Google Shape;89;p1" descr="Texture géométrique blanche abstraite"/>
          <p:cNvPicPr preferRelativeResize="0"/>
          <p:nvPr/>
        </p:nvPicPr>
        <p:blipFill rotWithShape="1">
          <a:blip r:embed="rId4">
            <a:alphaModFix/>
          </a:blip>
          <a:srcRect b="15620"/>
          <a:stretch/>
        </p:blipFill>
        <p:spPr>
          <a:xfrm>
            <a:off x="1" y="1"/>
            <a:ext cx="12192000" cy="6857999"/>
          </a:xfrm>
          <a:prstGeom prst="rect">
            <a:avLst/>
          </a:prstGeom>
          <a:noFill/>
          <a:ln>
            <a:noFill/>
          </a:ln>
        </p:spPr>
      </p:pic>
      <p:sp>
        <p:nvSpPr>
          <p:cNvPr id="90" name="Google Shape;90;p1"/>
          <p:cNvSpPr txBox="1"/>
          <p:nvPr/>
        </p:nvSpPr>
        <p:spPr>
          <a:xfrm>
            <a:off x="249647" y="254470"/>
            <a:ext cx="11380378"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3200" b="1" i="0" u="none" strike="noStrike" cap="none" dirty="0">
                <a:solidFill>
                  <a:srgbClr val="595959"/>
                </a:solidFill>
                <a:latin typeface="Century Gothic"/>
                <a:ea typeface="Century Gothic"/>
                <a:cs typeface="Century Gothic"/>
                <a:sym typeface="Century Gothic"/>
              </a:rPr>
              <a:t>Modèle de plan de projet de haut niveau</a:t>
            </a:r>
          </a:p>
        </p:txBody>
      </p:sp>
      <p:sp>
        <p:nvSpPr>
          <p:cNvPr id="91" name="Google Shape;91;p1"/>
          <p:cNvSpPr txBox="1"/>
          <p:nvPr/>
        </p:nvSpPr>
        <p:spPr>
          <a:xfrm>
            <a:off x="302000" y="1532147"/>
            <a:ext cx="5884487" cy="4747413"/>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fr-FR" sz="1500" b="1" i="0" u="none" strike="noStrike" dirty="0">
                <a:solidFill>
                  <a:srgbClr val="000000"/>
                </a:solidFill>
                <a:latin typeface="Century Gothic"/>
                <a:ea typeface="Century Gothic"/>
                <a:cs typeface="Century Gothic"/>
                <a:sym typeface="Century Gothic"/>
              </a:rPr>
              <a:t>Quand utiliser ce modèle ? </a:t>
            </a:r>
            <a:r>
              <a:rPr lang="fr-FR" sz="1500" b="0" i="0" u="none" strike="noStrike" dirty="0">
                <a:solidFill>
                  <a:srgbClr val="000000"/>
                </a:solidFill>
                <a:latin typeface="Century Gothic"/>
                <a:ea typeface="Century Gothic"/>
                <a:cs typeface="Century Gothic"/>
                <a:sym typeface="Century Gothic"/>
              </a:rPr>
              <a:t>Ce modèle de plan de projet de haut niveau d’une seule diapositive est idéal pour suivre et communiquer les tâches au calendrier et les jalons du projet lors de chaque phase du projet. Ce modèle permet d’informer les parties prenantes de l’avancement du projet. </a:t>
            </a:r>
          </a:p>
          <a:p>
            <a:pPr marL="0" marR="0" lvl="0" indent="0" algn="l" rtl="0">
              <a:lnSpc>
                <a:spcPct val="150000"/>
              </a:lnSpc>
              <a:spcBef>
                <a:spcPts val="1200"/>
              </a:spcBef>
              <a:spcAft>
                <a:spcPts val="0"/>
              </a:spcAft>
              <a:buNone/>
            </a:pPr>
            <a:r>
              <a:rPr lang="fr-FR" sz="1500" b="1" i="0" u="none" strike="noStrike" dirty="0">
                <a:solidFill>
                  <a:srgbClr val="000000"/>
                </a:solidFill>
                <a:latin typeface="Century Gothic"/>
                <a:ea typeface="Century Gothic"/>
                <a:cs typeface="Century Gothic"/>
                <a:sym typeface="Century Gothic"/>
              </a:rPr>
              <a:t>Caractéristiques notables du modèle : </a:t>
            </a:r>
            <a:r>
              <a:rPr lang="fr-FR" sz="1500" b="0" i="0" u="none" strike="noStrike" dirty="0">
                <a:solidFill>
                  <a:srgbClr val="000000"/>
                </a:solidFill>
                <a:latin typeface="Century Gothic"/>
                <a:ea typeface="Century Gothic"/>
                <a:cs typeface="Century Gothic"/>
                <a:sym typeface="Century Gothic"/>
              </a:rPr>
              <a:t>ce modèle, disponible avec des exemples de données et en version vierge, fournit un calendrier de six mois qui différencie les phases du projet par des couleurs et utilise des icônes pour mettre en évidence les jalons du projet. Vous pouvez également définir un niveau de priorité à l’aide d’icônes (élevée, moyenne, faible) et personnaliser l’affichage des phases, des calendriers de tâches, des couleurs et des icônes de jalons. </a:t>
            </a:r>
          </a:p>
        </p:txBody>
      </p:sp>
      <p:pic>
        <p:nvPicPr>
          <p:cNvPr id="92" name="Google Shape;92;p1"/>
          <p:cNvPicPr preferRelativeResize="0"/>
          <p:nvPr/>
        </p:nvPicPr>
        <p:blipFill>
          <a:blip r:embed="rId5"/>
          <a:srcRect/>
          <a:stretch/>
        </p:blipFill>
        <p:spPr>
          <a:xfrm>
            <a:off x="6470084" y="1649982"/>
            <a:ext cx="5375923" cy="3023956"/>
          </a:xfrm>
          <a:prstGeom prst="rect">
            <a:avLst/>
          </a:prstGeom>
          <a:noFill/>
          <a:ln>
            <a:noFill/>
          </a:ln>
          <a:effectLst>
            <a:outerShdw blurRad="152400" dist="38100" dir="2700000" sx="101000" sy="101000" algn="tl" rotWithShape="0">
              <a:srgbClr val="000000">
                <a:alpha val="40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mt="0"/>
          </a:blip>
          <a:stretch>
            <a:fillRect/>
          </a:stretch>
        </a:blipFill>
        <a:effectLst/>
      </p:bgPr>
    </p:bg>
    <p:spTree>
      <p:nvGrpSpPr>
        <p:cNvPr id="1" name="Shape 98"/>
        <p:cNvGrpSpPr/>
        <p:nvPr/>
      </p:nvGrpSpPr>
      <p:grpSpPr>
        <a:xfrm>
          <a:off x="0" y="0"/>
          <a:ext cx="0" cy="0"/>
          <a:chOff x="0" y="0"/>
          <a:chExt cx="0" cy="0"/>
        </a:xfrm>
      </p:grpSpPr>
      <p:pic>
        <p:nvPicPr>
          <p:cNvPr id="99" name="Google Shape;99;p2" descr="Texture géométrique blanche abstraite"/>
          <p:cNvPicPr preferRelativeResize="0"/>
          <p:nvPr/>
        </p:nvPicPr>
        <p:blipFill rotWithShape="1">
          <a:blip r:embed="rId4">
            <a:alphaModFix amt="50000"/>
          </a:blip>
          <a:srcRect b="15620"/>
          <a:stretch/>
        </p:blipFill>
        <p:spPr>
          <a:xfrm>
            <a:off x="1" y="1"/>
            <a:ext cx="12192000" cy="6857999"/>
          </a:xfrm>
          <a:prstGeom prst="rect">
            <a:avLst/>
          </a:prstGeom>
          <a:noFill/>
          <a:ln>
            <a:noFill/>
          </a:ln>
        </p:spPr>
      </p:pic>
      <p:grpSp>
        <p:nvGrpSpPr>
          <p:cNvPr id="100" name="Google Shape;100;p2"/>
          <p:cNvGrpSpPr/>
          <p:nvPr/>
        </p:nvGrpSpPr>
        <p:grpSpPr>
          <a:xfrm>
            <a:off x="2291683" y="1069746"/>
            <a:ext cx="7265601" cy="5277891"/>
            <a:chOff x="2291683" y="983468"/>
            <a:chExt cx="7265601" cy="5543941"/>
          </a:xfrm>
        </p:grpSpPr>
        <p:cxnSp>
          <p:nvCxnSpPr>
            <p:cNvPr id="101" name="Google Shape;101;p2"/>
            <p:cNvCxnSpPr/>
            <p:nvPr/>
          </p:nvCxnSpPr>
          <p:spPr>
            <a:xfrm>
              <a:off x="2291683" y="983468"/>
              <a:ext cx="0" cy="5543941"/>
            </a:xfrm>
            <a:prstGeom prst="straightConnector1">
              <a:avLst/>
            </a:prstGeom>
            <a:noFill/>
            <a:ln w="12700" cap="flat" cmpd="sng">
              <a:solidFill>
                <a:srgbClr val="AEAEAE">
                  <a:alpha val="49803"/>
                </a:srgbClr>
              </a:solidFill>
              <a:prstDash val="solid"/>
              <a:miter lim="800000"/>
              <a:headEnd type="none" w="sm" len="sm"/>
              <a:tailEnd type="none" w="sm" len="sm"/>
            </a:ln>
          </p:spPr>
        </p:cxnSp>
        <p:cxnSp>
          <p:nvCxnSpPr>
            <p:cNvPr id="102" name="Google Shape;102;p2"/>
            <p:cNvCxnSpPr/>
            <p:nvPr/>
          </p:nvCxnSpPr>
          <p:spPr>
            <a:xfrm>
              <a:off x="4107605" y="983468"/>
              <a:ext cx="0" cy="5543941"/>
            </a:xfrm>
            <a:prstGeom prst="straightConnector1">
              <a:avLst/>
            </a:prstGeom>
            <a:noFill/>
            <a:ln w="12700" cap="flat" cmpd="sng">
              <a:solidFill>
                <a:srgbClr val="AEAEAE">
                  <a:alpha val="49803"/>
                </a:srgbClr>
              </a:solidFill>
              <a:prstDash val="solid"/>
              <a:miter lim="800000"/>
              <a:headEnd type="none" w="sm" len="sm"/>
              <a:tailEnd type="none" w="sm" len="sm"/>
            </a:ln>
          </p:spPr>
        </p:cxnSp>
        <p:cxnSp>
          <p:nvCxnSpPr>
            <p:cNvPr id="103" name="Google Shape;103;p2"/>
            <p:cNvCxnSpPr/>
            <p:nvPr/>
          </p:nvCxnSpPr>
          <p:spPr>
            <a:xfrm>
              <a:off x="5926630" y="983468"/>
              <a:ext cx="0" cy="5543941"/>
            </a:xfrm>
            <a:prstGeom prst="straightConnector1">
              <a:avLst/>
            </a:prstGeom>
            <a:noFill/>
            <a:ln w="12700" cap="flat" cmpd="sng">
              <a:solidFill>
                <a:srgbClr val="AEAEAE">
                  <a:alpha val="49803"/>
                </a:srgbClr>
              </a:solidFill>
              <a:prstDash val="solid"/>
              <a:miter lim="800000"/>
              <a:headEnd type="none" w="sm" len="sm"/>
              <a:tailEnd type="none" w="sm" len="sm"/>
            </a:ln>
          </p:spPr>
        </p:cxnSp>
        <p:cxnSp>
          <p:nvCxnSpPr>
            <p:cNvPr id="104" name="Google Shape;104;p2"/>
            <p:cNvCxnSpPr/>
            <p:nvPr/>
          </p:nvCxnSpPr>
          <p:spPr>
            <a:xfrm>
              <a:off x="7733965" y="983468"/>
              <a:ext cx="0" cy="5543941"/>
            </a:xfrm>
            <a:prstGeom prst="straightConnector1">
              <a:avLst/>
            </a:prstGeom>
            <a:noFill/>
            <a:ln w="12700" cap="flat" cmpd="sng">
              <a:solidFill>
                <a:srgbClr val="AEAEAE">
                  <a:alpha val="49803"/>
                </a:srgbClr>
              </a:solidFill>
              <a:prstDash val="solid"/>
              <a:miter lim="800000"/>
              <a:headEnd type="none" w="sm" len="sm"/>
              <a:tailEnd type="none" w="sm" len="sm"/>
            </a:ln>
          </p:spPr>
        </p:cxnSp>
        <p:cxnSp>
          <p:nvCxnSpPr>
            <p:cNvPr id="105" name="Google Shape;105;p2"/>
            <p:cNvCxnSpPr/>
            <p:nvPr/>
          </p:nvCxnSpPr>
          <p:spPr>
            <a:xfrm>
              <a:off x="9557284" y="983468"/>
              <a:ext cx="0" cy="5543941"/>
            </a:xfrm>
            <a:prstGeom prst="straightConnector1">
              <a:avLst/>
            </a:prstGeom>
            <a:noFill/>
            <a:ln w="12700" cap="flat" cmpd="sng">
              <a:solidFill>
                <a:srgbClr val="AEAEAE">
                  <a:alpha val="49803"/>
                </a:srgbClr>
              </a:solidFill>
              <a:prstDash val="solid"/>
              <a:miter lim="800000"/>
              <a:headEnd type="none" w="sm" len="sm"/>
              <a:tailEnd type="none" w="sm" len="sm"/>
            </a:ln>
          </p:spPr>
        </p:cxnSp>
      </p:grpSp>
      <p:sp>
        <p:nvSpPr>
          <p:cNvPr id="106" name="Google Shape;106;p2"/>
          <p:cNvSpPr txBox="1"/>
          <p:nvPr/>
        </p:nvSpPr>
        <p:spPr>
          <a:xfrm>
            <a:off x="3571876" y="60276"/>
            <a:ext cx="8561510" cy="424732"/>
          </a:xfrm>
          <a:prstGeom prst="rect">
            <a:avLst/>
          </a:prstGeom>
          <a:noFill/>
          <a:ln>
            <a:noFill/>
          </a:ln>
        </p:spPr>
        <p:txBody>
          <a:bodyPr spcFirstLastPara="1" wrap="square" lIns="91425" tIns="73150" rIns="182875" bIns="73150" anchor="t" anchorCtr="0">
            <a:spAutoFit/>
          </a:bodyPr>
          <a:lstStyle/>
          <a:p>
            <a:pPr marL="0" marR="0" lvl="0" indent="0" algn="r" rtl="0">
              <a:spcBef>
                <a:spcPts val="0"/>
              </a:spcBef>
              <a:spcAft>
                <a:spcPts val="0"/>
              </a:spcAft>
              <a:buNone/>
            </a:pPr>
            <a:r>
              <a:rPr lang="fr-FR" sz="1800" b="1" dirty="0">
                <a:solidFill>
                  <a:srgbClr val="595959"/>
                </a:solidFill>
                <a:latin typeface="Century Gothic"/>
                <a:ea typeface="Century Gothic"/>
                <a:cs typeface="Century Gothic"/>
                <a:sym typeface="Century Gothic"/>
              </a:rPr>
              <a:t>EXEMPLE</a:t>
            </a:r>
            <a:r>
              <a:rPr lang="fr-FR" sz="1800" dirty="0">
                <a:solidFill>
                  <a:srgbClr val="595959"/>
                </a:solidFill>
                <a:latin typeface="Century Gothic"/>
                <a:ea typeface="Century Gothic"/>
                <a:cs typeface="Century Gothic"/>
                <a:sym typeface="Century Gothic"/>
              </a:rPr>
              <a:t> Modèle de plan de projet de haut niveau</a:t>
            </a:r>
          </a:p>
        </p:txBody>
      </p:sp>
      <p:sp>
        <p:nvSpPr>
          <p:cNvPr id="107" name="Google Shape;107;p2"/>
          <p:cNvSpPr/>
          <p:nvPr/>
        </p:nvSpPr>
        <p:spPr>
          <a:xfrm>
            <a:off x="520852" y="1174746"/>
            <a:ext cx="3832538" cy="180159"/>
          </a:xfrm>
          <a:prstGeom prst="roundRect">
            <a:avLst>
              <a:gd name="adj" fmla="val 16667"/>
            </a:avLst>
          </a:prstGeom>
          <a:solidFill>
            <a:srgbClr val="FC997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900" b="1">
                <a:solidFill>
                  <a:schemeClr val="lt1"/>
                </a:solidFill>
                <a:latin typeface="Century Gothic"/>
                <a:ea typeface="Century Gothic"/>
                <a:cs typeface="Century Gothic"/>
                <a:sym typeface="Century Gothic"/>
              </a:rPr>
              <a:t>PHASE INITIALE</a:t>
            </a:r>
          </a:p>
        </p:txBody>
      </p:sp>
      <p:sp>
        <p:nvSpPr>
          <p:cNvPr id="108" name="Google Shape;108;p2"/>
          <p:cNvSpPr/>
          <p:nvPr/>
        </p:nvSpPr>
        <p:spPr>
          <a:xfrm>
            <a:off x="520852" y="1464363"/>
            <a:ext cx="2963485" cy="368319"/>
          </a:xfrm>
          <a:prstGeom prst="roundRect">
            <a:avLst>
              <a:gd name="adj" fmla="val 16667"/>
            </a:avLst>
          </a:prstGeom>
          <a:solidFill>
            <a:srgbClr val="FCBFB3"/>
          </a:solidFill>
          <a:ln>
            <a:noFill/>
          </a:ln>
        </p:spPr>
        <p:txBody>
          <a:bodyPr spcFirstLastPara="1" wrap="square" lIns="91425" tIns="45700" rIns="91425" bIns="45700" anchor="ctr" anchorCtr="0">
            <a:noAutofit/>
          </a:bodyPr>
          <a:lstStyle/>
          <a:p>
            <a:pPr marL="0" marR="0" lvl="0" indent="0" algn="l" rtl="0">
              <a:lnSpc>
                <a:spcPct val="95000"/>
              </a:lnSpc>
              <a:spcBef>
                <a:spcPts val="0"/>
              </a:spcBef>
              <a:spcAft>
                <a:spcPts val="0"/>
              </a:spcAft>
              <a:buNone/>
            </a:pPr>
            <a:r>
              <a:rPr lang="fr-FR" sz="800" dirty="0">
                <a:solidFill>
                  <a:schemeClr val="dk1"/>
                </a:solidFill>
                <a:latin typeface="Century Gothic"/>
                <a:ea typeface="Century Gothic"/>
                <a:cs typeface="Century Gothic"/>
                <a:sym typeface="Century Gothic"/>
              </a:rPr>
              <a:t>Rencontrer des intervenants et définir clairement le but visant à accroître l’accès des clients grâce à la création d’un nouvel espace.</a:t>
            </a:r>
          </a:p>
        </p:txBody>
      </p:sp>
      <p:sp>
        <p:nvSpPr>
          <p:cNvPr id="109" name="Google Shape;109;p2"/>
          <p:cNvSpPr/>
          <p:nvPr/>
        </p:nvSpPr>
        <p:spPr>
          <a:xfrm>
            <a:off x="1500712" y="1942140"/>
            <a:ext cx="2243009" cy="368319"/>
          </a:xfrm>
          <a:prstGeom prst="roundRect">
            <a:avLst>
              <a:gd name="adj" fmla="val 16667"/>
            </a:avLst>
          </a:prstGeom>
          <a:solidFill>
            <a:srgbClr val="FCBFB3"/>
          </a:solidFill>
          <a:ln>
            <a:noFill/>
          </a:ln>
        </p:spPr>
        <p:txBody>
          <a:bodyPr spcFirstLastPara="1" wrap="square" lIns="91425" tIns="45700" rIns="91425" bIns="45700" anchor="ctr" anchorCtr="0">
            <a:noAutofit/>
          </a:bodyPr>
          <a:lstStyle/>
          <a:p>
            <a:pPr marL="0" marR="0" lvl="0" indent="0" algn="l" rtl="0">
              <a:lnSpc>
                <a:spcPct val="95000"/>
              </a:lnSpc>
              <a:spcBef>
                <a:spcPts val="0"/>
              </a:spcBef>
              <a:spcAft>
                <a:spcPts val="0"/>
              </a:spcAft>
              <a:buNone/>
            </a:pPr>
            <a:r>
              <a:rPr lang="fr-FR" sz="800">
                <a:solidFill>
                  <a:schemeClr val="dk1"/>
                </a:solidFill>
                <a:latin typeface="Century Gothic"/>
                <a:ea typeface="Century Gothic"/>
                <a:cs typeface="Century Gothic"/>
                <a:sym typeface="Century Gothic"/>
              </a:rPr>
              <a:t>Effectuer une analyse du marché pour identifier les emplacements potentiels et évaluer la demande.</a:t>
            </a:r>
          </a:p>
        </p:txBody>
      </p:sp>
      <p:sp>
        <p:nvSpPr>
          <p:cNvPr id="110" name="Google Shape;110;p2"/>
          <p:cNvSpPr/>
          <p:nvPr/>
        </p:nvSpPr>
        <p:spPr>
          <a:xfrm>
            <a:off x="2220323" y="2419917"/>
            <a:ext cx="2159884" cy="368319"/>
          </a:xfrm>
          <a:prstGeom prst="roundRect">
            <a:avLst>
              <a:gd name="adj" fmla="val 16667"/>
            </a:avLst>
          </a:prstGeom>
          <a:solidFill>
            <a:srgbClr val="FCBFB3"/>
          </a:solidFill>
          <a:ln>
            <a:noFill/>
          </a:ln>
        </p:spPr>
        <p:txBody>
          <a:bodyPr spcFirstLastPara="1" wrap="square" lIns="91425" tIns="45700" rIns="91425" bIns="45700" anchor="ctr" anchorCtr="0">
            <a:noAutofit/>
          </a:bodyPr>
          <a:lstStyle/>
          <a:p>
            <a:pPr marL="0" marR="0" lvl="0" indent="0" algn="l" rtl="0">
              <a:lnSpc>
                <a:spcPct val="95000"/>
              </a:lnSpc>
              <a:spcBef>
                <a:spcPts val="0"/>
              </a:spcBef>
              <a:spcAft>
                <a:spcPts val="0"/>
              </a:spcAft>
              <a:buNone/>
            </a:pPr>
            <a:r>
              <a:rPr lang="fr-FR" sz="800">
                <a:solidFill>
                  <a:schemeClr val="dk1"/>
                </a:solidFill>
                <a:latin typeface="Century Gothic"/>
                <a:ea typeface="Century Gothic"/>
                <a:cs typeface="Century Gothic"/>
                <a:sym typeface="Century Gothic"/>
              </a:rPr>
              <a:t>Élaborer une charte de projet décrivant les buts, le périmètre et les intervenants.</a:t>
            </a:r>
          </a:p>
        </p:txBody>
      </p:sp>
      <p:sp>
        <p:nvSpPr>
          <p:cNvPr id="111" name="Google Shape;111;p2"/>
          <p:cNvSpPr/>
          <p:nvPr/>
        </p:nvSpPr>
        <p:spPr>
          <a:xfrm>
            <a:off x="4353390" y="3187311"/>
            <a:ext cx="2614063" cy="368319"/>
          </a:xfrm>
          <a:prstGeom prst="roundRect">
            <a:avLst>
              <a:gd name="adj" fmla="val 16667"/>
            </a:avLst>
          </a:prstGeom>
          <a:solidFill>
            <a:srgbClr val="8CD872"/>
          </a:solidFill>
          <a:ln>
            <a:noFill/>
          </a:ln>
        </p:spPr>
        <p:txBody>
          <a:bodyPr spcFirstLastPara="1" wrap="square" lIns="91425" tIns="45700" rIns="91425" bIns="45700" anchor="ctr" anchorCtr="0">
            <a:noAutofit/>
          </a:bodyPr>
          <a:lstStyle/>
          <a:p>
            <a:pPr marL="0" marR="0" lvl="0" indent="0" algn="l" rtl="0">
              <a:lnSpc>
                <a:spcPct val="95000"/>
              </a:lnSpc>
              <a:spcBef>
                <a:spcPts val="0"/>
              </a:spcBef>
              <a:spcAft>
                <a:spcPts val="0"/>
              </a:spcAft>
              <a:buNone/>
            </a:pPr>
            <a:r>
              <a:rPr lang="fr-FR" sz="800">
                <a:solidFill>
                  <a:schemeClr val="dk1"/>
                </a:solidFill>
                <a:latin typeface="Century Gothic"/>
                <a:ea typeface="Century Gothic"/>
                <a:cs typeface="Century Gothic"/>
                <a:sym typeface="Century Gothic"/>
              </a:rPr>
              <a:t>Identifier les sites appropriés pour le nouvel emplacement.</a:t>
            </a:r>
          </a:p>
        </p:txBody>
      </p:sp>
      <p:sp>
        <p:nvSpPr>
          <p:cNvPr id="112" name="Google Shape;112;p2"/>
          <p:cNvSpPr/>
          <p:nvPr/>
        </p:nvSpPr>
        <p:spPr>
          <a:xfrm>
            <a:off x="5039971" y="3665088"/>
            <a:ext cx="2614063" cy="368319"/>
          </a:xfrm>
          <a:prstGeom prst="roundRect">
            <a:avLst>
              <a:gd name="adj" fmla="val 16667"/>
            </a:avLst>
          </a:prstGeom>
          <a:solidFill>
            <a:srgbClr val="8CD872"/>
          </a:solidFill>
          <a:ln>
            <a:noFill/>
          </a:ln>
        </p:spPr>
        <p:txBody>
          <a:bodyPr spcFirstLastPara="1" wrap="square" lIns="91425" tIns="45700" rIns="91425" bIns="45700" anchor="ctr" anchorCtr="0">
            <a:noAutofit/>
          </a:bodyPr>
          <a:lstStyle/>
          <a:p>
            <a:pPr marL="0" marR="0" lvl="0" indent="0" algn="l" rtl="0">
              <a:lnSpc>
                <a:spcPct val="95000"/>
              </a:lnSpc>
              <a:spcBef>
                <a:spcPts val="0"/>
              </a:spcBef>
              <a:spcAft>
                <a:spcPts val="0"/>
              </a:spcAft>
              <a:buNone/>
            </a:pPr>
            <a:r>
              <a:rPr lang="fr-FR" sz="800">
                <a:solidFill>
                  <a:schemeClr val="dk1"/>
                </a:solidFill>
                <a:latin typeface="Century Gothic"/>
                <a:ea typeface="Century Gothic"/>
                <a:cs typeface="Century Gothic"/>
                <a:sym typeface="Century Gothic"/>
              </a:rPr>
              <a:t>Élaborer un plan de projet détaillé comprenant le calendrier, le budget et les besoins en ressources.</a:t>
            </a:r>
          </a:p>
        </p:txBody>
      </p:sp>
      <p:sp>
        <p:nvSpPr>
          <p:cNvPr id="113" name="Google Shape;113;p2"/>
          <p:cNvSpPr/>
          <p:nvPr/>
        </p:nvSpPr>
        <p:spPr>
          <a:xfrm>
            <a:off x="5546799" y="4142865"/>
            <a:ext cx="2107236" cy="368319"/>
          </a:xfrm>
          <a:prstGeom prst="roundRect">
            <a:avLst>
              <a:gd name="adj" fmla="val 16667"/>
            </a:avLst>
          </a:prstGeom>
          <a:solidFill>
            <a:srgbClr val="8CD872"/>
          </a:solidFill>
          <a:ln>
            <a:noFill/>
          </a:ln>
        </p:spPr>
        <p:txBody>
          <a:bodyPr spcFirstLastPara="1" wrap="square" lIns="91425" tIns="45700" rIns="91425" bIns="45700" anchor="ctr" anchorCtr="0">
            <a:noAutofit/>
          </a:bodyPr>
          <a:lstStyle/>
          <a:p>
            <a:pPr marL="0" marR="0" lvl="0" indent="0" algn="l" rtl="0">
              <a:lnSpc>
                <a:spcPct val="95000"/>
              </a:lnSpc>
              <a:spcBef>
                <a:spcPts val="0"/>
              </a:spcBef>
              <a:spcAft>
                <a:spcPts val="0"/>
              </a:spcAft>
              <a:buNone/>
            </a:pPr>
            <a:r>
              <a:rPr lang="fr-FR" sz="800">
                <a:solidFill>
                  <a:schemeClr val="dk1"/>
                </a:solidFill>
                <a:latin typeface="Century Gothic"/>
                <a:ea typeface="Century Gothic"/>
                <a:cs typeface="Century Gothic"/>
                <a:sym typeface="Century Gothic"/>
              </a:rPr>
              <a:t>Obtenir les permis et approbations nécessaires.</a:t>
            </a:r>
          </a:p>
        </p:txBody>
      </p:sp>
      <p:sp>
        <p:nvSpPr>
          <p:cNvPr id="114" name="Google Shape;114;p2"/>
          <p:cNvSpPr/>
          <p:nvPr/>
        </p:nvSpPr>
        <p:spPr>
          <a:xfrm>
            <a:off x="4353390" y="2897694"/>
            <a:ext cx="3337852" cy="180159"/>
          </a:xfrm>
          <a:prstGeom prst="roundRect">
            <a:avLst>
              <a:gd name="adj" fmla="val 16667"/>
            </a:avLst>
          </a:prstGeom>
          <a:solidFill>
            <a:srgbClr val="3A7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900" b="1">
                <a:solidFill>
                  <a:schemeClr val="lt1"/>
                </a:solidFill>
                <a:latin typeface="Century Gothic"/>
                <a:ea typeface="Century Gothic"/>
                <a:cs typeface="Century Gothic"/>
                <a:sym typeface="Century Gothic"/>
              </a:rPr>
              <a:t>PHASE DE PLANIFICATION</a:t>
            </a:r>
          </a:p>
        </p:txBody>
      </p:sp>
      <p:sp>
        <p:nvSpPr>
          <p:cNvPr id="115" name="Google Shape;115;p2"/>
          <p:cNvSpPr/>
          <p:nvPr/>
        </p:nvSpPr>
        <p:spPr>
          <a:xfrm>
            <a:off x="520852" y="615149"/>
            <a:ext cx="1722594" cy="368319"/>
          </a:xfrm>
          <a:prstGeom prst="roundRect">
            <a:avLst>
              <a:gd name="adj" fmla="val 16667"/>
            </a:avLst>
          </a:prstGeom>
          <a:solidFill>
            <a:srgbClr val="74747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fr-FR" sz="1000" b="1">
                <a:solidFill>
                  <a:schemeClr val="lt1"/>
                </a:solidFill>
                <a:latin typeface="Century Gothic"/>
                <a:ea typeface="Century Gothic"/>
                <a:cs typeface="Century Gothic"/>
                <a:sym typeface="Century Gothic"/>
              </a:rPr>
              <a:t>JANV</a:t>
            </a:r>
          </a:p>
        </p:txBody>
      </p:sp>
      <p:sp>
        <p:nvSpPr>
          <p:cNvPr id="116" name="Google Shape;116;p2"/>
          <p:cNvSpPr/>
          <p:nvPr/>
        </p:nvSpPr>
        <p:spPr>
          <a:xfrm>
            <a:off x="2336784" y="615149"/>
            <a:ext cx="1722594" cy="368319"/>
          </a:xfrm>
          <a:prstGeom prst="roundRect">
            <a:avLst>
              <a:gd name="adj" fmla="val 16667"/>
            </a:avLst>
          </a:prstGeom>
          <a:solidFill>
            <a:srgbClr val="74747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fr-FR" sz="1000" b="1">
                <a:solidFill>
                  <a:schemeClr val="lt1"/>
                </a:solidFill>
                <a:latin typeface="Century Gothic"/>
                <a:ea typeface="Century Gothic"/>
                <a:cs typeface="Century Gothic"/>
                <a:sym typeface="Century Gothic"/>
              </a:rPr>
              <a:t>FÉVR</a:t>
            </a:r>
          </a:p>
        </p:txBody>
      </p:sp>
      <p:sp>
        <p:nvSpPr>
          <p:cNvPr id="117" name="Google Shape;117;p2"/>
          <p:cNvSpPr/>
          <p:nvPr/>
        </p:nvSpPr>
        <p:spPr>
          <a:xfrm>
            <a:off x="4152716" y="615149"/>
            <a:ext cx="1722594" cy="368319"/>
          </a:xfrm>
          <a:prstGeom prst="roundRect">
            <a:avLst>
              <a:gd name="adj" fmla="val 16667"/>
            </a:avLst>
          </a:prstGeom>
          <a:solidFill>
            <a:srgbClr val="74747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fr-FR" sz="1000" b="1">
                <a:solidFill>
                  <a:schemeClr val="lt1"/>
                </a:solidFill>
                <a:latin typeface="Century Gothic"/>
                <a:ea typeface="Century Gothic"/>
                <a:cs typeface="Century Gothic"/>
                <a:sym typeface="Century Gothic"/>
              </a:rPr>
              <a:t>MARS</a:t>
            </a:r>
          </a:p>
        </p:txBody>
      </p:sp>
      <p:sp>
        <p:nvSpPr>
          <p:cNvPr id="118" name="Google Shape;118;p2"/>
          <p:cNvSpPr/>
          <p:nvPr/>
        </p:nvSpPr>
        <p:spPr>
          <a:xfrm>
            <a:off x="5968648" y="615149"/>
            <a:ext cx="1722594" cy="368319"/>
          </a:xfrm>
          <a:prstGeom prst="roundRect">
            <a:avLst>
              <a:gd name="adj" fmla="val 16667"/>
            </a:avLst>
          </a:prstGeom>
          <a:solidFill>
            <a:srgbClr val="74747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fr-FR" sz="1000" b="1">
                <a:solidFill>
                  <a:schemeClr val="lt1"/>
                </a:solidFill>
                <a:latin typeface="Century Gothic"/>
                <a:ea typeface="Century Gothic"/>
                <a:cs typeface="Century Gothic"/>
                <a:sym typeface="Century Gothic"/>
              </a:rPr>
              <a:t>AVR</a:t>
            </a:r>
          </a:p>
        </p:txBody>
      </p:sp>
      <p:sp>
        <p:nvSpPr>
          <p:cNvPr id="119" name="Google Shape;119;p2"/>
          <p:cNvSpPr/>
          <p:nvPr/>
        </p:nvSpPr>
        <p:spPr>
          <a:xfrm>
            <a:off x="7784580" y="615149"/>
            <a:ext cx="1722594" cy="368319"/>
          </a:xfrm>
          <a:prstGeom prst="roundRect">
            <a:avLst>
              <a:gd name="adj" fmla="val 16667"/>
            </a:avLst>
          </a:prstGeom>
          <a:solidFill>
            <a:srgbClr val="74747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fr-FR" sz="1000" b="1">
                <a:solidFill>
                  <a:schemeClr val="lt1"/>
                </a:solidFill>
                <a:latin typeface="Century Gothic"/>
                <a:ea typeface="Century Gothic"/>
                <a:cs typeface="Century Gothic"/>
                <a:sym typeface="Century Gothic"/>
              </a:rPr>
              <a:t>MAI</a:t>
            </a:r>
          </a:p>
        </p:txBody>
      </p:sp>
      <p:sp>
        <p:nvSpPr>
          <p:cNvPr id="120" name="Google Shape;120;p2"/>
          <p:cNvSpPr/>
          <p:nvPr/>
        </p:nvSpPr>
        <p:spPr>
          <a:xfrm>
            <a:off x="9600511" y="615149"/>
            <a:ext cx="1722594" cy="368319"/>
          </a:xfrm>
          <a:prstGeom prst="roundRect">
            <a:avLst>
              <a:gd name="adj" fmla="val 16667"/>
            </a:avLst>
          </a:prstGeom>
          <a:solidFill>
            <a:srgbClr val="74747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fr-FR" sz="1000" b="1">
                <a:solidFill>
                  <a:schemeClr val="lt1"/>
                </a:solidFill>
                <a:latin typeface="Century Gothic"/>
                <a:ea typeface="Century Gothic"/>
                <a:cs typeface="Century Gothic"/>
                <a:sym typeface="Century Gothic"/>
              </a:rPr>
              <a:t>JUIN</a:t>
            </a:r>
          </a:p>
        </p:txBody>
      </p:sp>
      <p:sp>
        <p:nvSpPr>
          <p:cNvPr id="121" name="Google Shape;121;p2"/>
          <p:cNvSpPr txBox="1"/>
          <p:nvPr/>
        </p:nvSpPr>
        <p:spPr>
          <a:xfrm>
            <a:off x="-20659" y="1521566"/>
            <a:ext cx="681710"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dirty="0">
                <a:solidFill>
                  <a:schemeClr val="dk1"/>
                </a:solidFill>
                <a:latin typeface="Century Gothic"/>
                <a:ea typeface="Century Gothic"/>
                <a:cs typeface="Century Gothic"/>
                <a:sym typeface="Century Gothic"/>
              </a:rPr>
              <a:t>Tâche 1</a:t>
            </a:r>
          </a:p>
        </p:txBody>
      </p:sp>
      <p:sp>
        <p:nvSpPr>
          <p:cNvPr id="122" name="Google Shape;122;p2"/>
          <p:cNvSpPr/>
          <p:nvPr/>
        </p:nvSpPr>
        <p:spPr>
          <a:xfrm>
            <a:off x="7762324" y="4910259"/>
            <a:ext cx="2277505" cy="368319"/>
          </a:xfrm>
          <a:prstGeom prst="roundRect">
            <a:avLst>
              <a:gd name="adj" fmla="val 16667"/>
            </a:avLst>
          </a:prstGeom>
          <a:solidFill>
            <a:srgbClr val="82CAEB"/>
          </a:solidFill>
          <a:ln>
            <a:noFill/>
          </a:ln>
        </p:spPr>
        <p:txBody>
          <a:bodyPr spcFirstLastPara="1" wrap="square" lIns="91425" tIns="45700" rIns="91425" bIns="45700" anchor="ctr" anchorCtr="0">
            <a:noAutofit/>
          </a:bodyPr>
          <a:lstStyle/>
          <a:p>
            <a:pPr marL="0" marR="0" lvl="0" indent="0" algn="l" rtl="0">
              <a:lnSpc>
                <a:spcPct val="95000"/>
              </a:lnSpc>
              <a:spcBef>
                <a:spcPts val="0"/>
              </a:spcBef>
              <a:spcAft>
                <a:spcPts val="0"/>
              </a:spcAft>
              <a:buNone/>
            </a:pPr>
            <a:r>
              <a:rPr lang="fr-FR" sz="800">
                <a:solidFill>
                  <a:schemeClr val="dk1"/>
                </a:solidFill>
                <a:latin typeface="Century Gothic"/>
                <a:ea typeface="Century Gothic"/>
                <a:cs typeface="Century Gothic"/>
                <a:sym typeface="Century Gothic"/>
              </a:rPr>
              <a:t>Embaucher des prestataires et des sous-traitants pour la préparation du site et les travaux de construction.</a:t>
            </a:r>
          </a:p>
        </p:txBody>
      </p:sp>
      <p:sp>
        <p:nvSpPr>
          <p:cNvPr id="123" name="Google Shape;123;p2"/>
          <p:cNvSpPr/>
          <p:nvPr/>
        </p:nvSpPr>
        <p:spPr>
          <a:xfrm>
            <a:off x="8382778" y="5388036"/>
            <a:ext cx="1972737" cy="368319"/>
          </a:xfrm>
          <a:prstGeom prst="roundRect">
            <a:avLst>
              <a:gd name="adj" fmla="val 16667"/>
            </a:avLst>
          </a:prstGeom>
          <a:solidFill>
            <a:srgbClr val="82CAEB"/>
          </a:solidFill>
          <a:ln>
            <a:noFill/>
          </a:ln>
        </p:spPr>
        <p:txBody>
          <a:bodyPr spcFirstLastPara="1" wrap="square" lIns="91425" tIns="45700" rIns="91425" bIns="45700" anchor="ctr" anchorCtr="0">
            <a:noAutofit/>
          </a:bodyPr>
          <a:lstStyle/>
          <a:p>
            <a:pPr marL="0" marR="0" lvl="0" indent="0" algn="l" rtl="0">
              <a:lnSpc>
                <a:spcPct val="95000"/>
              </a:lnSpc>
              <a:spcBef>
                <a:spcPts val="0"/>
              </a:spcBef>
              <a:spcAft>
                <a:spcPts val="0"/>
              </a:spcAft>
              <a:buNone/>
            </a:pPr>
            <a:r>
              <a:rPr lang="fr-FR" sz="800">
                <a:solidFill>
                  <a:schemeClr val="dk1"/>
                </a:solidFill>
                <a:latin typeface="Century Gothic"/>
                <a:ea typeface="Century Gothic"/>
                <a:cs typeface="Century Gothic"/>
                <a:sym typeface="Century Gothic"/>
              </a:rPr>
              <a:t>Commencer les activités de construction en fonction du planning du projet.</a:t>
            </a:r>
          </a:p>
        </p:txBody>
      </p:sp>
      <p:sp>
        <p:nvSpPr>
          <p:cNvPr id="124" name="Google Shape;124;p2"/>
          <p:cNvSpPr/>
          <p:nvPr/>
        </p:nvSpPr>
        <p:spPr>
          <a:xfrm>
            <a:off x="9215869" y="5865818"/>
            <a:ext cx="2107236" cy="368319"/>
          </a:xfrm>
          <a:prstGeom prst="roundRect">
            <a:avLst>
              <a:gd name="adj" fmla="val 16667"/>
            </a:avLst>
          </a:prstGeom>
          <a:solidFill>
            <a:srgbClr val="82CAEB"/>
          </a:solidFill>
          <a:ln>
            <a:noFill/>
          </a:ln>
        </p:spPr>
        <p:txBody>
          <a:bodyPr spcFirstLastPara="1" wrap="square" lIns="91425" tIns="45700" rIns="91425" bIns="45700" anchor="ctr" anchorCtr="0">
            <a:noAutofit/>
          </a:bodyPr>
          <a:lstStyle/>
          <a:p>
            <a:pPr marL="0" marR="0" lvl="0" indent="0" algn="l" rtl="0">
              <a:lnSpc>
                <a:spcPct val="95000"/>
              </a:lnSpc>
              <a:spcBef>
                <a:spcPts val="0"/>
              </a:spcBef>
              <a:spcAft>
                <a:spcPts val="0"/>
              </a:spcAft>
              <a:buNone/>
            </a:pPr>
            <a:r>
              <a:rPr lang="fr-FR" sz="800">
                <a:solidFill>
                  <a:schemeClr val="dk1"/>
                </a:solidFill>
                <a:latin typeface="Century Gothic"/>
                <a:ea typeface="Century Gothic"/>
                <a:cs typeface="Century Gothic"/>
                <a:sym typeface="Century Gothic"/>
              </a:rPr>
              <a:t>Surveiller l’avancement de la construction et résoudre les problèmes ou retards.</a:t>
            </a:r>
          </a:p>
        </p:txBody>
      </p:sp>
      <p:sp>
        <p:nvSpPr>
          <p:cNvPr id="125" name="Google Shape;125;p2"/>
          <p:cNvSpPr/>
          <p:nvPr/>
        </p:nvSpPr>
        <p:spPr>
          <a:xfrm>
            <a:off x="7798531" y="4620642"/>
            <a:ext cx="3524573" cy="180159"/>
          </a:xfrm>
          <a:prstGeom prst="roundRect">
            <a:avLst>
              <a:gd name="adj" fmla="val 16667"/>
            </a:avLst>
          </a:prstGeom>
          <a:solidFill>
            <a:srgbClr val="0F486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900" b="1">
                <a:solidFill>
                  <a:schemeClr val="lt1"/>
                </a:solidFill>
                <a:latin typeface="Century Gothic"/>
                <a:ea typeface="Century Gothic"/>
                <a:cs typeface="Century Gothic"/>
                <a:sym typeface="Century Gothic"/>
              </a:rPr>
              <a:t>PHASE D’EXÉCUTION</a:t>
            </a:r>
          </a:p>
        </p:txBody>
      </p:sp>
      <p:sp>
        <p:nvSpPr>
          <p:cNvPr id="126" name="Google Shape;126;p2"/>
          <p:cNvSpPr txBox="1"/>
          <p:nvPr/>
        </p:nvSpPr>
        <p:spPr>
          <a:xfrm>
            <a:off x="941914" y="2004720"/>
            <a:ext cx="703062"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a:solidFill>
                  <a:schemeClr val="dk1"/>
                </a:solidFill>
                <a:latin typeface="Century Gothic"/>
                <a:ea typeface="Century Gothic"/>
                <a:cs typeface="Century Gothic"/>
                <a:sym typeface="Century Gothic"/>
              </a:rPr>
              <a:t>Tâche 2</a:t>
            </a:r>
          </a:p>
        </p:txBody>
      </p:sp>
      <p:sp>
        <p:nvSpPr>
          <p:cNvPr id="128" name="Google Shape;128;p2"/>
          <p:cNvSpPr txBox="1"/>
          <p:nvPr/>
        </p:nvSpPr>
        <p:spPr>
          <a:xfrm>
            <a:off x="3811055" y="3234161"/>
            <a:ext cx="694133"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a:solidFill>
                  <a:schemeClr val="dk1"/>
                </a:solidFill>
                <a:latin typeface="Century Gothic"/>
                <a:ea typeface="Century Gothic"/>
                <a:cs typeface="Century Gothic"/>
                <a:sym typeface="Century Gothic"/>
              </a:rPr>
              <a:t>Tâche 1</a:t>
            </a:r>
          </a:p>
        </p:txBody>
      </p:sp>
      <p:sp>
        <p:nvSpPr>
          <p:cNvPr id="129" name="Google Shape;129;p2"/>
          <p:cNvSpPr txBox="1"/>
          <p:nvPr/>
        </p:nvSpPr>
        <p:spPr>
          <a:xfrm>
            <a:off x="4467872" y="3717315"/>
            <a:ext cx="690549"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a:solidFill>
                  <a:schemeClr val="dk1"/>
                </a:solidFill>
                <a:latin typeface="Century Gothic"/>
                <a:ea typeface="Century Gothic"/>
                <a:cs typeface="Century Gothic"/>
                <a:sym typeface="Century Gothic"/>
              </a:rPr>
              <a:t>Tâche 2</a:t>
            </a:r>
          </a:p>
        </p:txBody>
      </p:sp>
      <p:sp>
        <p:nvSpPr>
          <p:cNvPr id="130" name="Google Shape;130;p2"/>
          <p:cNvSpPr txBox="1"/>
          <p:nvPr/>
        </p:nvSpPr>
        <p:spPr>
          <a:xfrm>
            <a:off x="4982971" y="4196477"/>
            <a:ext cx="690549"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a:solidFill>
                  <a:schemeClr val="dk1"/>
                </a:solidFill>
                <a:latin typeface="Century Gothic"/>
                <a:ea typeface="Century Gothic"/>
                <a:cs typeface="Century Gothic"/>
                <a:sym typeface="Century Gothic"/>
              </a:rPr>
              <a:t>Tâche 3</a:t>
            </a:r>
          </a:p>
        </p:txBody>
      </p:sp>
      <p:sp>
        <p:nvSpPr>
          <p:cNvPr id="131" name="Google Shape;131;p2"/>
          <p:cNvSpPr txBox="1"/>
          <p:nvPr/>
        </p:nvSpPr>
        <p:spPr>
          <a:xfrm>
            <a:off x="7186870" y="4969931"/>
            <a:ext cx="694704"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a:solidFill>
                  <a:schemeClr val="dk1"/>
                </a:solidFill>
                <a:latin typeface="Century Gothic"/>
                <a:ea typeface="Century Gothic"/>
                <a:cs typeface="Century Gothic"/>
                <a:sym typeface="Century Gothic"/>
              </a:rPr>
              <a:t>Tâche 1</a:t>
            </a:r>
          </a:p>
        </p:txBody>
      </p:sp>
      <p:sp>
        <p:nvSpPr>
          <p:cNvPr id="132" name="Google Shape;132;p2"/>
          <p:cNvSpPr txBox="1"/>
          <p:nvPr/>
        </p:nvSpPr>
        <p:spPr>
          <a:xfrm>
            <a:off x="7817821" y="5453085"/>
            <a:ext cx="679503"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a:solidFill>
                  <a:schemeClr val="dk1"/>
                </a:solidFill>
                <a:latin typeface="Century Gothic"/>
                <a:ea typeface="Century Gothic"/>
                <a:cs typeface="Century Gothic"/>
                <a:sym typeface="Century Gothic"/>
              </a:rPr>
              <a:t>Tâche 2</a:t>
            </a:r>
          </a:p>
        </p:txBody>
      </p:sp>
      <p:sp>
        <p:nvSpPr>
          <p:cNvPr id="133" name="Google Shape;133;p2"/>
          <p:cNvSpPr txBox="1"/>
          <p:nvPr/>
        </p:nvSpPr>
        <p:spPr>
          <a:xfrm>
            <a:off x="8655395" y="5932247"/>
            <a:ext cx="676159"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a:solidFill>
                  <a:schemeClr val="dk1"/>
                </a:solidFill>
                <a:latin typeface="Century Gothic"/>
                <a:ea typeface="Century Gothic"/>
                <a:cs typeface="Century Gothic"/>
                <a:sym typeface="Century Gothic"/>
              </a:rPr>
              <a:t>Tâche 3</a:t>
            </a:r>
          </a:p>
        </p:txBody>
      </p:sp>
      <p:sp>
        <p:nvSpPr>
          <p:cNvPr id="134" name="Google Shape;134;p2"/>
          <p:cNvSpPr txBox="1"/>
          <p:nvPr/>
        </p:nvSpPr>
        <p:spPr>
          <a:xfrm>
            <a:off x="3498629" y="153695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a:solidFill>
                  <a:schemeClr val="dk1"/>
                </a:solidFill>
                <a:latin typeface="Century Gothic"/>
                <a:ea typeface="Century Gothic"/>
                <a:cs typeface="Century Gothic"/>
                <a:sym typeface="Century Gothic"/>
              </a:rPr>
              <a:t>1er janv-20 </a:t>
            </a:r>
            <a:r>
              <a:rPr lang="fr-FR" sz="750" i="1">
                <a:solidFill>
                  <a:schemeClr val="dk1"/>
                </a:solidFill>
                <a:latin typeface="Century Gothic"/>
                <a:ea typeface="Century Gothic"/>
                <a:cs typeface="Century Gothic"/>
                <a:sym typeface="Century Gothic"/>
              </a:rPr>
              <a:t>févr</a:t>
            </a:r>
          </a:p>
        </p:txBody>
      </p:sp>
      <p:sp>
        <p:nvSpPr>
          <p:cNvPr id="135" name="Google Shape;135;p2"/>
          <p:cNvSpPr txBox="1"/>
          <p:nvPr/>
        </p:nvSpPr>
        <p:spPr>
          <a:xfrm>
            <a:off x="3733088" y="201701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a:solidFill>
                  <a:schemeClr val="dk1"/>
                </a:solidFill>
                <a:latin typeface="Century Gothic"/>
                <a:ea typeface="Century Gothic"/>
                <a:cs typeface="Century Gothic"/>
                <a:sym typeface="Century Gothic"/>
              </a:rPr>
              <a:t>15 janv-25 févr</a:t>
            </a:r>
          </a:p>
        </p:txBody>
      </p:sp>
      <p:sp>
        <p:nvSpPr>
          <p:cNvPr id="136" name="Google Shape;136;p2"/>
          <p:cNvSpPr txBox="1"/>
          <p:nvPr/>
        </p:nvSpPr>
        <p:spPr>
          <a:xfrm>
            <a:off x="4362602" y="249707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a:solidFill>
                  <a:schemeClr val="dk1"/>
                </a:solidFill>
                <a:latin typeface="Century Gothic"/>
                <a:ea typeface="Century Gothic"/>
                <a:cs typeface="Century Gothic"/>
                <a:sym typeface="Century Gothic"/>
              </a:rPr>
              <a:t>31 janv-5 mars</a:t>
            </a:r>
          </a:p>
        </p:txBody>
      </p:sp>
      <p:sp>
        <p:nvSpPr>
          <p:cNvPr id="137" name="Google Shape;137;p2"/>
          <p:cNvSpPr txBox="1"/>
          <p:nvPr/>
        </p:nvSpPr>
        <p:spPr>
          <a:xfrm>
            <a:off x="6946187" y="325145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a:solidFill>
                  <a:schemeClr val="dk1"/>
                </a:solidFill>
                <a:latin typeface="Century Gothic"/>
                <a:ea typeface="Century Gothic"/>
                <a:cs typeface="Century Gothic"/>
                <a:sym typeface="Century Gothic"/>
              </a:rPr>
              <a:t>5 mars-15 avr</a:t>
            </a:r>
          </a:p>
        </p:txBody>
      </p:sp>
      <p:sp>
        <p:nvSpPr>
          <p:cNvPr id="138" name="Google Shape;138;p2"/>
          <p:cNvSpPr txBox="1"/>
          <p:nvPr/>
        </p:nvSpPr>
        <p:spPr>
          <a:xfrm>
            <a:off x="7639910" y="373151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a:solidFill>
                  <a:schemeClr val="dk1"/>
                </a:solidFill>
                <a:latin typeface="Century Gothic"/>
                <a:ea typeface="Century Gothic"/>
                <a:cs typeface="Century Gothic"/>
                <a:sym typeface="Century Gothic"/>
              </a:rPr>
              <a:t>15 mars-30 avr</a:t>
            </a:r>
          </a:p>
        </p:txBody>
      </p:sp>
      <p:sp>
        <p:nvSpPr>
          <p:cNvPr id="139" name="Google Shape;139;p2"/>
          <p:cNvSpPr txBox="1"/>
          <p:nvPr/>
        </p:nvSpPr>
        <p:spPr>
          <a:xfrm>
            <a:off x="7639910" y="421157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a:solidFill>
                  <a:schemeClr val="dk1"/>
                </a:solidFill>
                <a:latin typeface="Century Gothic"/>
                <a:ea typeface="Century Gothic"/>
                <a:cs typeface="Century Gothic"/>
                <a:sym typeface="Century Gothic"/>
              </a:rPr>
              <a:t>25 mars-30 avr</a:t>
            </a:r>
          </a:p>
        </p:txBody>
      </p:sp>
      <p:sp>
        <p:nvSpPr>
          <p:cNvPr id="140" name="Google Shape;140;p2"/>
          <p:cNvSpPr txBox="1"/>
          <p:nvPr/>
        </p:nvSpPr>
        <p:spPr>
          <a:xfrm>
            <a:off x="10018564" y="497738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i="1">
                <a:solidFill>
                  <a:schemeClr val="dk1"/>
                </a:solidFill>
                <a:latin typeface="Century Gothic"/>
                <a:ea typeface="Century Gothic"/>
                <a:cs typeface="Century Gothic"/>
                <a:sym typeface="Century Gothic"/>
              </a:rPr>
              <a:t>1er mai</a:t>
            </a:r>
            <a:r>
              <a:rPr lang="fr-FR" sz="750" b="0" i="1">
                <a:solidFill>
                  <a:schemeClr val="dk1"/>
                </a:solidFill>
                <a:latin typeface="Century Gothic"/>
                <a:ea typeface="Century Gothic"/>
                <a:cs typeface="Century Gothic"/>
                <a:sym typeface="Century Gothic"/>
              </a:rPr>
              <a:t>-10 juin</a:t>
            </a:r>
          </a:p>
        </p:txBody>
      </p:sp>
      <p:sp>
        <p:nvSpPr>
          <p:cNvPr id="141" name="Google Shape;141;p2"/>
          <p:cNvSpPr txBox="1"/>
          <p:nvPr/>
        </p:nvSpPr>
        <p:spPr>
          <a:xfrm>
            <a:off x="10336572" y="546887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a:solidFill>
                  <a:schemeClr val="dk1"/>
                </a:solidFill>
                <a:latin typeface="Century Gothic"/>
                <a:ea typeface="Century Gothic"/>
                <a:cs typeface="Century Gothic"/>
                <a:sym typeface="Century Gothic"/>
              </a:rPr>
              <a:t>10 mai-15 juin</a:t>
            </a:r>
          </a:p>
        </p:txBody>
      </p:sp>
      <p:sp>
        <p:nvSpPr>
          <p:cNvPr id="142" name="Google Shape;142;p2"/>
          <p:cNvSpPr txBox="1"/>
          <p:nvPr/>
        </p:nvSpPr>
        <p:spPr>
          <a:xfrm>
            <a:off x="11301839" y="593750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a:solidFill>
                  <a:schemeClr val="dk1"/>
                </a:solidFill>
                <a:latin typeface="Century Gothic"/>
                <a:ea typeface="Century Gothic"/>
                <a:cs typeface="Century Gothic"/>
                <a:sym typeface="Century Gothic"/>
              </a:rPr>
              <a:t>25 mai-30 juin</a:t>
            </a:r>
          </a:p>
        </p:txBody>
      </p:sp>
      <p:sp>
        <p:nvSpPr>
          <p:cNvPr id="143" name="Google Shape;143;p2"/>
          <p:cNvSpPr/>
          <p:nvPr/>
        </p:nvSpPr>
        <p:spPr>
          <a:xfrm>
            <a:off x="3623354" y="1876815"/>
            <a:ext cx="162631" cy="140199"/>
          </a:xfrm>
          <a:prstGeom prst="triangle">
            <a:avLst>
              <a:gd name="adj" fmla="val 50000"/>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44" name="Google Shape;144;p2"/>
          <p:cNvSpPr/>
          <p:nvPr/>
        </p:nvSpPr>
        <p:spPr>
          <a:xfrm>
            <a:off x="6862385" y="3134174"/>
            <a:ext cx="146699" cy="146699"/>
          </a:xfrm>
          <a:prstGeom prst="ellipse">
            <a:avLst/>
          </a:prstGeom>
          <a:solidFill>
            <a:srgbClr val="FFC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45" name="Google Shape;145;p2"/>
          <p:cNvSpPr/>
          <p:nvPr/>
        </p:nvSpPr>
        <p:spPr>
          <a:xfrm rot="10800000">
            <a:off x="11213795" y="5827135"/>
            <a:ext cx="162631" cy="140199"/>
          </a:xfrm>
          <a:prstGeom prst="triangle">
            <a:avLst>
              <a:gd name="adj" fmla="val 50000"/>
            </a:avLst>
          </a:prstGeom>
          <a:solidFill>
            <a:srgbClr val="00B05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46" name="Google Shape;146;p2"/>
          <p:cNvSpPr/>
          <p:nvPr/>
        </p:nvSpPr>
        <p:spPr>
          <a:xfrm>
            <a:off x="10247269" y="5337290"/>
            <a:ext cx="146699" cy="146699"/>
          </a:xfrm>
          <a:prstGeom prst="ellipse">
            <a:avLst/>
          </a:prstGeom>
          <a:solidFill>
            <a:srgbClr val="FFC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47" name="Google Shape;147;p2"/>
          <p:cNvSpPr/>
          <p:nvPr/>
        </p:nvSpPr>
        <p:spPr>
          <a:xfrm>
            <a:off x="7542975" y="4074583"/>
            <a:ext cx="162631" cy="140199"/>
          </a:xfrm>
          <a:prstGeom prst="triangle">
            <a:avLst>
              <a:gd name="adj" fmla="val 50000"/>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nvGrpSpPr>
          <p:cNvPr id="148" name="Google Shape;148;p2"/>
          <p:cNvGrpSpPr/>
          <p:nvPr/>
        </p:nvGrpSpPr>
        <p:grpSpPr>
          <a:xfrm>
            <a:off x="522639" y="5207991"/>
            <a:ext cx="1286500" cy="1139646"/>
            <a:chOff x="330762" y="5103205"/>
            <a:chExt cx="1286500" cy="1139646"/>
          </a:xfrm>
        </p:grpSpPr>
        <p:sp>
          <p:nvSpPr>
            <p:cNvPr id="149" name="Google Shape;149;p2"/>
            <p:cNvSpPr/>
            <p:nvPr/>
          </p:nvSpPr>
          <p:spPr>
            <a:xfrm>
              <a:off x="330762" y="5103205"/>
              <a:ext cx="1218636" cy="1139646"/>
            </a:xfrm>
            <a:prstGeom prst="roundRect">
              <a:avLst>
                <a:gd name="adj" fmla="val 5330"/>
              </a:avLst>
            </a:prstGeom>
            <a:noFill/>
            <a:ln w="9525" cap="flat" cmpd="sng">
              <a:solidFill>
                <a:srgbClr val="747474"/>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fr-FR" sz="1000" b="1">
                  <a:solidFill>
                    <a:schemeClr val="dk1"/>
                  </a:solidFill>
                  <a:latin typeface="Century Gothic"/>
                  <a:ea typeface="Century Gothic"/>
                  <a:cs typeface="Century Gothic"/>
                  <a:sym typeface="Century Gothic"/>
                </a:rPr>
                <a:t>Légende</a:t>
              </a:r>
            </a:p>
          </p:txBody>
        </p:sp>
        <p:sp>
          <p:nvSpPr>
            <p:cNvPr id="150" name="Google Shape;150;p2"/>
            <p:cNvSpPr txBox="1"/>
            <p:nvPr/>
          </p:nvSpPr>
          <p:spPr>
            <a:xfrm>
              <a:off x="574957" y="5424249"/>
              <a:ext cx="945925"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800" b="0">
                  <a:solidFill>
                    <a:schemeClr val="dk1"/>
                  </a:solidFill>
                  <a:latin typeface="Century Gothic"/>
                  <a:ea typeface="Century Gothic"/>
                  <a:cs typeface="Century Gothic"/>
                  <a:sym typeface="Century Gothic"/>
                </a:rPr>
                <a:t>Priorité élevée</a:t>
              </a:r>
            </a:p>
          </p:txBody>
        </p:sp>
        <p:sp>
          <p:nvSpPr>
            <p:cNvPr id="151" name="Google Shape;151;p2"/>
            <p:cNvSpPr txBox="1"/>
            <p:nvPr/>
          </p:nvSpPr>
          <p:spPr>
            <a:xfrm>
              <a:off x="574957" y="5679462"/>
              <a:ext cx="1042305"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800" b="0" dirty="0">
                  <a:solidFill>
                    <a:schemeClr val="dk1"/>
                  </a:solidFill>
                  <a:latin typeface="Century Gothic"/>
                  <a:ea typeface="Century Gothic"/>
                  <a:cs typeface="Century Gothic"/>
                  <a:sym typeface="Century Gothic"/>
                </a:rPr>
                <a:t>Priorité moyenne</a:t>
              </a:r>
            </a:p>
          </p:txBody>
        </p:sp>
        <p:sp>
          <p:nvSpPr>
            <p:cNvPr id="152" name="Google Shape;152;p2"/>
            <p:cNvSpPr txBox="1"/>
            <p:nvPr/>
          </p:nvSpPr>
          <p:spPr>
            <a:xfrm>
              <a:off x="574957" y="5946288"/>
              <a:ext cx="945925"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800" b="0">
                  <a:solidFill>
                    <a:schemeClr val="dk1"/>
                  </a:solidFill>
                  <a:latin typeface="Century Gothic"/>
                  <a:ea typeface="Century Gothic"/>
                  <a:cs typeface="Century Gothic"/>
                  <a:sym typeface="Century Gothic"/>
                </a:rPr>
                <a:t>Priorité faible</a:t>
              </a:r>
            </a:p>
          </p:txBody>
        </p:sp>
        <p:sp>
          <p:nvSpPr>
            <p:cNvPr id="153" name="Google Shape;153;p2"/>
            <p:cNvSpPr/>
            <p:nvPr/>
          </p:nvSpPr>
          <p:spPr>
            <a:xfrm>
              <a:off x="430499" y="5453085"/>
              <a:ext cx="162631" cy="140199"/>
            </a:xfrm>
            <a:prstGeom prst="triangle">
              <a:avLst>
                <a:gd name="adj" fmla="val 50000"/>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54" name="Google Shape;154;p2"/>
            <p:cNvSpPr/>
            <p:nvPr/>
          </p:nvSpPr>
          <p:spPr>
            <a:xfrm>
              <a:off x="438465" y="5715248"/>
              <a:ext cx="146699" cy="146699"/>
            </a:xfrm>
            <a:prstGeom prst="ellipse">
              <a:avLst/>
            </a:prstGeom>
            <a:solidFill>
              <a:srgbClr val="FFC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55" name="Google Shape;155;p2"/>
            <p:cNvSpPr/>
            <p:nvPr/>
          </p:nvSpPr>
          <p:spPr>
            <a:xfrm rot="10800000">
              <a:off x="430498" y="5983911"/>
              <a:ext cx="162631" cy="140199"/>
            </a:xfrm>
            <a:prstGeom prst="triangle">
              <a:avLst>
                <a:gd name="adj" fmla="val 50000"/>
              </a:avLst>
            </a:prstGeom>
            <a:solidFill>
              <a:srgbClr val="00B05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sp>
        <p:nvSpPr>
          <p:cNvPr id="2" name="TextBox 1">
            <a:extLst>
              <a:ext uri="{FF2B5EF4-FFF2-40B4-BE49-F238E27FC236}">
                <a16:creationId xmlns:a16="http://schemas.microsoft.com/office/drawing/2014/main" id="{CC801823-FFDD-3832-8FA0-C2A79D4818A2}"/>
              </a:ext>
            </a:extLst>
          </p:cNvPr>
          <p:cNvSpPr txBox="1"/>
          <p:nvPr/>
        </p:nvSpPr>
        <p:spPr>
          <a:xfrm>
            <a:off x="1652925" y="2483882"/>
            <a:ext cx="671419" cy="246221"/>
          </a:xfrm>
          <a:prstGeom prst="rect">
            <a:avLst/>
          </a:prstGeom>
          <a:noFill/>
        </p:spPr>
        <p:txBody>
          <a:bodyPr wrap="square" anchor="ctr">
            <a:noAutofit/>
          </a:bodyPr>
          <a:lstStyle/>
          <a:p>
            <a:pPr rtl="0">
              <a:lnSpc>
                <a:spcPct val="100000"/>
              </a:lnSpc>
            </a:pPr>
            <a:r>
              <a:rPr lang="fr-FR" sz="900" b="0" spc="-20">
                <a:solidFill>
                  <a:schemeClr val="tx1"/>
                </a:solidFill>
                <a:latin typeface="Century Gothic" panose="020B0502020202020204" pitchFamily="34" charset="0"/>
              </a:rPr>
              <a:t>Tâche 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mt="0"/>
          </a:blip>
          <a:stretch>
            <a:fillRect/>
          </a:stretch>
        </a:blipFill>
        <a:effectLst/>
      </p:bgPr>
    </p:bg>
    <p:spTree>
      <p:nvGrpSpPr>
        <p:cNvPr id="1" name="Shape 160"/>
        <p:cNvGrpSpPr/>
        <p:nvPr/>
      </p:nvGrpSpPr>
      <p:grpSpPr>
        <a:xfrm>
          <a:off x="0" y="0"/>
          <a:ext cx="0" cy="0"/>
          <a:chOff x="0" y="0"/>
          <a:chExt cx="0" cy="0"/>
        </a:xfrm>
      </p:grpSpPr>
      <p:pic>
        <p:nvPicPr>
          <p:cNvPr id="161" name="Google Shape;161;p3" descr="Texture géométrique blanche abstraite"/>
          <p:cNvPicPr preferRelativeResize="0"/>
          <p:nvPr/>
        </p:nvPicPr>
        <p:blipFill rotWithShape="1">
          <a:blip r:embed="rId4">
            <a:alphaModFix amt="50000"/>
          </a:blip>
          <a:srcRect b="15620"/>
          <a:stretch/>
        </p:blipFill>
        <p:spPr>
          <a:xfrm>
            <a:off x="1" y="1"/>
            <a:ext cx="12192000" cy="6857999"/>
          </a:xfrm>
          <a:prstGeom prst="rect">
            <a:avLst/>
          </a:prstGeom>
          <a:noFill/>
          <a:ln>
            <a:noFill/>
          </a:ln>
        </p:spPr>
      </p:pic>
      <p:grpSp>
        <p:nvGrpSpPr>
          <p:cNvPr id="162" name="Google Shape;162;p3"/>
          <p:cNvGrpSpPr/>
          <p:nvPr/>
        </p:nvGrpSpPr>
        <p:grpSpPr>
          <a:xfrm>
            <a:off x="2291683" y="1069746"/>
            <a:ext cx="7265601" cy="5277891"/>
            <a:chOff x="2291683" y="983468"/>
            <a:chExt cx="7265601" cy="5543941"/>
          </a:xfrm>
        </p:grpSpPr>
        <p:cxnSp>
          <p:nvCxnSpPr>
            <p:cNvPr id="163" name="Google Shape;163;p3"/>
            <p:cNvCxnSpPr/>
            <p:nvPr/>
          </p:nvCxnSpPr>
          <p:spPr>
            <a:xfrm>
              <a:off x="2291683" y="983468"/>
              <a:ext cx="0" cy="5543941"/>
            </a:xfrm>
            <a:prstGeom prst="straightConnector1">
              <a:avLst/>
            </a:prstGeom>
            <a:noFill/>
            <a:ln w="12700" cap="flat" cmpd="sng">
              <a:solidFill>
                <a:srgbClr val="AEAEAE">
                  <a:alpha val="49803"/>
                </a:srgbClr>
              </a:solidFill>
              <a:prstDash val="solid"/>
              <a:miter lim="800000"/>
              <a:headEnd type="none" w="sm" len="sm"/>
              <a:tailEnd type="none" w="sm" len="sm"/>
            </a:ln>
          </p:spPr>
        </p:cxnSp>
        <p:cxnSp>
          <p:nvCxnSpPr>
            <p:cNvPr id="164" name="Google Shape;164;p3"/>
            <p:cNvCxnSpPr/>
            <p:nvPr/>
          </p:nvCxnSpPr>
          <p:spPr>
            <a:xfrm>
              <a:off x="4107605" y="983468"/>
              <a:ext cx="0" cy="5543941"/>
            </a:xfrm>
            <a:prstGeom prst="straightConnector1">
              <a:avLst/>
            </a:prstGeom>
            <a:noFill/>
            <a:ln w="12700" cap="flat" cmpd="sng">
              <a:solidFill>
                <a:srgbClr val="AEAEAE">
                  <a:alpha val="49803"/>
                </a:srgbClr>
              </a:solidFill>
              <a:prstDash val="solid"/>
              <a:miter lim="800000"/>
              <a:headEnd type="none" w="sm" len="sm"/>
              <a:tailEnd type="none" w="sm" len="sm"/>
            </a:ln>
          </p:spPr>
        </p:cxnSp>
        <p:cxnSp>
          <p:nvCxnSpPr>
            <p:cNvPr id="165" name="Google Shape;165;p3"/>
            <p:cNvCxnSpPr/>
            <p:nvPr/>
          </p:nvCxnSpPr>
          <p:spPr>
            <a:xfrm>
              <a:off x="5926630" y="983468"/>
              <a:ext cx="0" cy="5543941"/>
            </a:xfrm>
            <a:prstGeom prst="straightConnector1">
              <a:avLst/>
            </a:prstGeom>
            <a:noFill/>
            <a:ln w="12700" cap="flat" cmpd="sng">
              <a:solidFill>
                <a:srgbClr val="AEAEAE">
                  <a:alpha val="49803"/>
                </a:srgbClr>
              </a:solidFill>
              <a:prstDash val="solid"/>
              <a:miter lim="800000"/>
              <a:headEnd type="none" w="sm" len="sm"/>
              <a:tailEnd type="none" w="sm" len="sm"/>
            </a:ln>
          </p:spPr>
        </p:cxnSp>
        <p:cxnSp>
          <p:nvCxnSpPr>
            <p:cNvPr id="166" name="Google Shape;166;p3"/>
            <p:cNvCxnSpPr/>
            <p:nvPr/>
          </p:nvCxnSpPr>
          <p:spPr>
            <a:xfrm>
              <a:off x="7733965" y="983468"/>
              <a:ext cx="0" cy="5543941"/>
            </a:xfrm>
            <a:prstGeom prst="straightConnector1">
              <a:avLst/>
            </a:prstGeom>
            <a:noFill/>
            <a:ln w="12700" cap="flat" cmpd="sng">
              <a:solidFill>
                <a:srgbClr val="AEAEAE">
                  <a:alpha val="49803"/>
                </a:srgbClr>
              </a:solidFill>
              <a:prstDash val="solid"/>
              <a:miter lim="800000"/>
              <a:headEnd type="none" w="sm" len="sm"/>
              <a:tailEnd type="none" w="sm" len="sm"/>
            </a:ln>
          </p:spPr>
        </p:cxnSp>
        <p:cxnSp>
          <p:nvCxnSpPr>
            <p:cNvPr id="167" name="Google Shape;167;p3"/>
            <p:cNvCxnSpPr/>
            <p:nvPr/>
          </p:nvCxnSpPr>
          <p:spPr>
            <a:xfrm>
              <a:off x="9557284" y="983468"/>
              <a:ext cx="0" cy="5543941"/>
            </a:xfrm>
            <a:prstGeom prst="straightConnector1">
              <a:avLst/>
            </a:prstGeom>
            <a:noFill/>
            <a:ln w="12700" cap="flat" cmpd="sng">
              <a:solidFill>
                <a:srgbClr val="AEAEAE">
                  <a:alpha val="49803"/>
                </a:srgbClr>
              </a:solidFill>
              <a:prstDash val="solid"/>
              <a:miter lim="800000"/>
              <a:headEnd type="none" w="sm" len="sm"/>
              <a:tailEnd type="none" w="sm" len="sm"/>
            </a:ln>
          </p:spPr>
        </p:cxnSp>
      </p:grpSp>
      <p:sp>
        <p:nvSpPr>
          <p:cNvPr id="168" name="Google Shape;168;p3"/>
          <p:cNvSpPr txBox="1"/>
          <p:nvPr/>
        </p:nvSpPr>
        <p:spPr>
          <a:xfrm>
            <a:off x="4850606" y="60276"/>
            <a:ext cx="7282779" cy="424732"/>
          </a:xfrm>
          <a:prstGeom prst="rect">
            <a:avLst/>
          </a:prstGeom>
          <a:noFill/>
          <a:ln>
            <a:noFill/>
          </a:ln>
        </p:spPr>
        <p:txBody>
          <a:bodyPr spcFirstLastPara="1" wrap="square" lIns="91425" tIns="73150" rIns="182875" bIns="73150" anchor="t" anchorCtr="0">
            <a:spAutoFit/>
          </a:bodyPr>
          <a:lstStyle/>
          <a:p>
            <a:pPr marL="0" marR="0" lvl="0" indent="0" algn="r" rtl="0">
              <a:spcBef>
                <a:spcPts val="0"/>
              </a:spcBef>
              <a:spcAft>
                <a:spcPts val="0"/>
              </a:spcAft>
              <a:buNone/>
            </a:pPr>
            <a:r>
              <a:rPr lang="fr-FR" sz="1800" dirty="0">
                <a:solidFill>
                  <a:srgbClr val="595959"/>
                </a:solidFill>
                <a:latin typeface="Century Gothic"/>
                <a:ea typeface="Century Gothic"/>
                <a:cs typeface="Century Gothic"/>
                <a:sym typeface="Century Gothic"/>
              </a:rPr>
              <a:t>Modèle de plan de projet de haut niveau</a:t>
            </a:r>
          </a:p>
        </p:txBody>
      </p:sp>
      <p:sp>
        <p:nvSpPr>
          <p:cNvPr id="169" name="Google Shape;169;p3"/>
          <p:cNvSpPr/>
          <p:nvPr/>
        </p:nvSpPr>
        <p:spPr>
          <a:xfrm>
            <a:off x="520852" y="1174746"/>
            <a:ext cx="3832538" cy="180159"/>
          </a:xfrm>
          <a:prstGeom prst="roundRect">
            <a:avLst>
              <a:gd name="adj" fmla="val 16667"/>
            </a:avLst>
          </a:prstGeom>
          <a:solidFill>
            <a:srgbClr val="FC997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900" b="1">
                <a:solidFill>
                  <a:schemeClr val="lt1"/>
                </a:solidFill>
                <a:latin typeface="Century Gothic"/>
                <a:ea typeface="Century Gothic"/>
                <a:cs typeface="Century Gothic"/>
                <a:sym typeface="Century Gothic"/>
              </a:rPr>
              <a:t>NOM DE LA PHASE</a:t>
            </a:r>
          </a:p>
        </p:txBody>
      </p:sp>
      <p:sp>
        <p:nvSpPr>
          <p:cNvPr id="170" name="Google Shape;170;p3"/>
          <p:cNvSpPr/>
          <p:nvPr/>
        </p:nvSpPr>
        <p:spPr>
          <a:xfrm>
            <a:off x="520852" y="1464363"/>
            <a:ext cx="2963485" cy="368319"/>
          </a:xfrm>
          <a:prstGeom prst="roundRect">
            <a:avLst>
              <a:gd name="adj" fmla="val 16667"/>
            </a:avLst>
          </a:prstGeom>
          <a:solidFill>
            <a:srgbClr val="FCBFB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800">
                <a:solidFill>
                  <a:schemeClr val="dk1"/>
                </a:solidFill>
                <a:latin typeface="Century Gothic"/>
                <a:ea typeface="Century Gothic"/>
                <a:cs typeface="Century Gothic"/>
                <a:sym typeface="Century Gothic"/>
              </a:rPr>
              <a:t>Description</a:t>
            </a:r>
          </a:p>
        </p:txBody>
      </p:sp>
      <p:sp>
        <p:nvSpPr>
          <p:cNvPr id="171" name="Google Shape;171;p3"/>
          <p:cNvSpPr/>
          <p:nvPr/>
        </p:nvSpPr>
        <p:spPr>
          <a:xfrm>
            <a:off x="1500712" y="1942140"/>
            <a:ext cx="2243009" cy="368319"/>
          </a:xfrm>
          <a:prstGeom prst="roundRect">
            <a:avLst>
              <a:gd name="adj" fmla="val 16667"/>
            </a:avLst>
          </a:prstGeom>
          <a:solidFill>
            <a:srgbClr val="FCBFB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800">
                <a:solidFill>
                  <a:schemeClr val="dk1"/>
                </a:solidFill>
                <a:latin typeface="Century Gothic"/>
                <a:ea typeface="Century Gothic"/>
                <a:cs typeface="Century Gothic"/>
                <a:sym typeface="Century Gothic"/>
              </a:rPr>
              <a:t>Description</a:t>
            </a:r>
          </a:p>
        </p:txBody>
      </p:sp>
      <p:sp>
        <p:nvSpPr>
          <p:cNvPr id="172" name="Google Shape;172;p3"/>
          <p:cNvSpPr/>
          <p:nvPr/>
        </p:nvSpPr>
        <p:spPr>
          <a:xfrm>
            <a:off x="2220323" y="2419917"/>
            <a:ext cx="2159884" cy="368319"/>
          </a:xfrm>
          <a:prstGeom prst="roundRect">
            <a:avLst>
              <a:gd name="adj" fmla="val 16667"/>
            </a:avLst>
          </a:prstGeom>
          <a:solidFill>
            <a:srgbClr val="FCBFB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800">
                <a:solidFill>
                  <a:schemeClr val="dk1"/>
                </a:solidFill>
                <a:latin typeface="Century Gothic"/>
                <a:ea typeface="Century Gothic"/>
                <a:cs typeface="Century Gothic"/>
                <a:sym typeface="Century Gothic"/>
              </a:rPr>
              <a:t>Description</a:t>
            </a:r>
          </a:p>
        </p:txBody>
      </p:sp>
      <p:sp>
        <p:nvSpPr>
          <p:cNvPr id="173" name="Google Shape;173;p3"/>
          <p:cNvSpPr/>
          <p:nvPr/>
        </p:nvSpPr>
        <p:spPr>
          <a:xfrm>
            <a:off x="4353390" y="3187311"/>
            <a:ext cx="2614063" cy="368319"/>
          </a:xfrm>
          <a:prstGeom prst="roundRect">
            <a:avLst>
              <a:gd name="adj" fmla="val 16667"/>
            </a:avLst>
          </a:prstGeom>
          <a:solidFill>
            <a:srgbClr val="8CD87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800">
                <a:solidFill>
                  <a:schemeClr val="dk1"/>
                </a:solidFill>
                <a:latin typeface="Century Gothic"/>
                <a:ea typeface="Century Gothic"/>
                <a:cs typeface="Century Gothic"/>
                <a:sym typeface="Century Gothic"/>
              </a:rPr>
              <a:t>Description</a:t>
            </a:r>
          </a:p>
        </p:txBody>
      </p:sp>
      <p:sp>
        <p:nvSpPr>
          <p:cNvPr id="174" name="Google Shape;174;p3"/>
          <p:cNvSpPr/>
          <p:nvPr/>
        </p:nvSpPr>
        <p:spPr>
          <a:xfrm>
            <a:off x="5039971" y="3665088"/>
            <a:ext cx="2614063" cy="368319"/>
          </a:xfrm>
          <a:prstGeom prst="roundRect">
            <a:avLst>
              <a:gd name="adj" fmla="val 16667"/>
            </a:avLst>
          </a:prstGeom>
          <a:solidFill>
            <a:srgbClr val="8CD87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800">
                <a:solidFill>
                  <a:schemeClr val="dk1"/>
                </a:solidFill>
                <a:latin typeface="Century Gothic"/>
                <a:ea typeface="Century Gothic"/>
                <a:cs typeface="Century Gothic"/>
                <a:sym typeface="Century Gothic"/>
              </a:rPr>
              <a:t>Description</a:t>
            </a:r>
          </a:p>
        </p:txBody>
      </p:sp>
      <p:sp>
        <p:nvSpPr>
          <p:cNvPr id="175" name="Google Shape;175;p3"/>
          <p:cNvSpPr/>
          <p:nvPr/>
        </p:nvSpPr>
        <p:spPr>
          <a:xfrm>
            <a:off x="5546799" y="4142865"/>
            <a:ext cx="2107236" cy="368319"/>
          </a:xfrm>
          <a:prstGeom prst="roundRect">
            <a:avLst>
              <a:gd name="adj" fmla="val 16667"/>
            </a:avLst>
          </a:prstGeom>
          <a:solidFill>
            <a:srgbClr val="8CD87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800">
                <a:solidFill>
                  <a:schemeClr val="dk1"/>
                </a:solidFill>
                <a:latin typeface="Century Gothic"/>
                <a:ea typeface="Century Gothic"/>
                <a:cs typeface="Century Gothic"/>
                <a:sym typeface="Century Gothic"/>
              </a:rPr>
              <a:t>Description</a:t>
            </a:r>
          </a:p>
        </p:txBody>
      </p:sp>
      <p:sp>
        <p:nvSpPr>
          <p:cNvPr id="176" name="Google Shape;176;p3"/>
          <p:cNvSpPr/>
          <p:nvPr/>
        </p:nvSpPr>
        <p:spPr>
          <a:xfrm>
            <a:off x="4353390" y="2897694"/>
            <a:ext cx="3337852" cy="180159"/>
          </a:xfrm>
          <a:prstGeom prst="roundRect">
            <a:avLst>
              <a:gd name="adj" fmla="val 16667"/>
            </a:avLst>
          </a:prstGeom>
          <a:solidFill>
            <a:srgbClr val="3A7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900" b="1">
                <a:solidFill>
                  <a:schemeClr val="lt1"/>
                </a:solidFill>
                <a:latin typeface="Century Gothic"/>
                <a:ea typeface="Century Gothic"/>
                <a:cs typeface="Century Gothic"/>
                <a:sym typeface="Century Gothic"/>
              </a:rPr>
              <a:t>NOM DE LA PHASE</a:t>
            </a:r>
          </a:p>
        </p:txBody>
      </p:sp>
      <p:sp>
        <p:nvSpPr>
          <p:cNvPr id="177" name="Google Shape;177;p3"/>
          <p:cNvSpPr/>
          <p:nvPr/>
        </p:nvSpPr>
        <p:spPr>
          <a:xfrm>
            <a:off x="520852" y="615149"/>
            <a:ext cx="1722594" cy="368319"/>
          </a:xfrm>
          <a:prstGeom prst="roundRect">
            <a:avLst>
              <a:gd name="adj" fmla="val 16667"/>
            </a:avLst>
          </a:prstGeom>
          <a:solidFill>
            <a:srgbClr val="74747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fr-FR" sz="1000" b="1">
                <a:solidFill>
                  <a:schemeClr val="lt1"/>
                </a:solidFill>
                <a:latin typeface="Century Gothic"/>
                <a:ea typeface="Century Gothic"/>
                <a:cs typeface="Century Gothic"/>
                <a:sym typeface="Century Gothic"/>
              </a:rPr>
              <a:t>JANV</a:t>
            </a:r>
          </a:p>
        </p:txBody>
      </p:sp>
      <p:sp>
        <p:nvSpPr>
          <p:cNvPr id="178" name="Google Shape;178;p3"/>
          <p:cNvSpPr/>
          <p:nvPr/>
        </p:nvSpPr>
        <p:spPr>
          <a:xfrm>
            <a:off x="2336784" y="615149"/>
            <a:ext cx="1722594" cy="368319"/>
          </a:xfrm>
          <a:prstGeom prst="roundRect">
            <a:avLst>
              <a:gd name="adj" fmla="val 16667"/>
            </a:avLst>
          </a:prstGeom>
          <a:solidFill>
            <a:srgbClr val="74747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fr-FR" sz="1000" b="1">
                <a:solidFill>
                  <a:schemeClr val="lt1"/>
                </a:solidFill>
                <a:latin typeface="Century Gothic"/>
                <a:ea typeface="Century Gothic"/>
                <a:cs typeface="Century Gothic"/>
                <a:sym typeface="Century Gothic"/>
              </a:rPr>
              <a:t>FÉVR</a:t>
            </a:r>
          </a:p>
        </p:txBody>
      </p:sp>
      <p:sp>
        <p:nvSpPr>
          <p:cNvPr id="179" name="Google Shape;179;p3"/>
          <p:cNvSpPr/>
          <p:nvPr/>
        </p:nvSpPr>
        <p:spPr>
          <a:xfrm>
            <a:off x="4152716" y="615149"/>
            <a:ext cx="1722594" cy="368319"/>
          </a:xfrm>
          <a:prstGeom prst="roundRect">
            <a:avLst>
              <a:gd name="adj" fmla="val 16667"/>
            </a:avLst>
          </a:prstGeom>
          <a:solidFill>
            <a:srgbClr val="74747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fr-FR" sz="1000" b="1">
                <a:solidFill>
                  <a:schemeClr val="lt1"/>
                </a:solidFill>
                <a:latin typeface="Century Gothic"/>
                <a:ea typeface="Century Gothic"/>
                <a:cs typeface="Century Gothic"/>
                <a:sym typeface="Century Gothic"/>
              </a:rPr>
              <a:t>MARS</a:t>
            </a:r>
          </a:p>
        </p:txBody>
      </p:sp>
      <p:sp>
        <p:nvSpPr>
          <p:cNvPr id="180" name="Google Shape;180;p3"/>
          <p:cNvSpPr/>
          <p:nvPr/>
        </p:nvSpPr>
        <p:spPr>
          <a:xfrm>
            <a:off x="5968648" y="615149"/>
            <a:ext cx="1722594" cy="368319"/>
          </a:xfrm>
          <a:prstGeom prst="roundRect">
            <a:avLst>
              <a:gd name="adj" fmla="val 16667"/>
            </a:avLst>
          </a:prstGeom>
          <a:solidFill>
            <a:srgbClr val="74747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fr-FR" sz="1000" b="1">
                <a:solidFill>
                  <a:schemeClr val="lt1"/>
                </a:solidFill>
                <a:latin typeface="Century Gothic"/>
                <a:ea typeface="Century Gothic"/>
                <a:cs typeface="Century Gothic"/>
                <a:sym typeface="Century Gothic"/>
              </a:rPr>
              <a:t>AVR</a:t>
            </a:r>
          </a:p>
        </p:txBody>
      </p:sp>
      <p:sp>
        <p:nvSpPr>
          <p:cNvPr id="181" name="Google Shape;181;p3"/>
          <p:cNvSpPr/>
          <p:nvPr/>
        </p:nvSpPr>
        <p:spPr>
          <a:xfrm>
            <a:off x="7784580" y="615149"/>
            <a:ext cx="1722594" cy="368319"/>
          </a:xfrm>
          <a:prstGeom prst="roundRect">
            <a:avLst>
              <a:gd name="adj" fmla="val 16667"/>
            </a:avLst>
          </a:prstGeom>
          <a:solidFill>
            <a:srgbClr val="74747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fr-FR" sz="1000" b="1">
                <a:solidFill>
                  <a:schemeClr val="lt1"/>
                </a:solidFill>
                <a:latin typeface="Century Gothic"/>
                <a:ea typeface="Century Gothic"/>
                <a:cs typeface="Century Gothic"/>
                <a:sym typeface="Century Gothic"/>
              </a:rPr>
              <a:t>MAI</a:t>
            </a:r>
          </a:p>
        </p:txBody>
      </p:sp>
      <p:sp>
        <p:nvSpPr>
          <p:cNvPr id="182" name="Google Shape;182;p3"/>
          <p:cNvSpPr/>
          <p:nvPr/>
        </p:nvSpPr>
        <p:spPr>
          <a:xfrm>
            <a:off x="9600511" y="615149"/>
            <a:ext cx="1722594" cy="368319"/>
          </a:xfrm>
          <a:prstGeom prst="roundRect">
            <a:avLst>
              <a:gd name="adj" fmla="val 16667"/>
            </a:avLst>
          </a:prstGeom>
          <a:solidFill>
            <a:srgbClr val="74747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fr-FR" sz="1000" b="1">
                <a:solidFill>
                  <a:schemeClr val="lt1"/>
                </a:solidFill>
                <a:latin typeface="Century Gothic"/>
                <a:ea typeface="Century Gothic"/>
                <a:cs typeface="Century Gothic"/>
                <a:sym typeface="Century Gothic"/>
              </a:rPr>
              <a:t>JUIN</a:t>
            </a:r>
          </a:p>
        </p:txBody>
      </p:sp>
      <p:sp>
        <p:nvSpPr>
          <p:cNvPr id="183" name="Google Shape;183;p3"/>
          <p:cNvSpPr txBox="1"/>
          <p:nvPr/>
        </p:nvSpPr>
        <p:spPr>
          <a:xfrm>
            <a:off x="-20660" y="1521566"/>
            <a:ext cx="628745"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dirty="0">
                <a:solidFill>
                  <a:schemeClr val="dk1"/>
                </a:solidFill>
                <a:latin typeface="Century Gothic"/>
                <a:ea typeface="Century Gothic"/>
                <a:cs typeface="Century Gothic"/>
                <a:sym typeface="Century Gothic"/>
              </a:rPr>
              <a:t>Tâche 1</a:t>
            </a:r>
          </a:p>
        </p:txBody>
      </p:sp>
      <p:sp>
        <p:nvSpPr>
          <p:cNvPr id="184" name="Google Shape;184;p3"/>
          <p:cNvSpPr/>
          <p:nvPr/>
        </p:nvSpPr>
        <p:spPr>
          <a:xfrm>
            <a:off x="8382778" y="5388036"/>
            <a:ext cx="1972737" cy="368319"/>
          </a:xfrm>
          <a:prstGeom prst="roundRect">
            <a:avLst>
              <a:gd name="adj" fmla="val 16667"/>
            </a:avLst>
          </a:prstGeom>
          <a:solidFill>
            <a:srgbClr val="82CAE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800">
                <a:solidFill>
                  <a:schemeClr val="dk1"/>
                </a:solidFill>
                <a:latin typeface="Century Gothic"/>
                <a:ea typeface="Century Gothic"/>
                <a:cs typeface="Century Gothic"/>
                <a:sym typeface="Century Gothic"/>
              </a:rPr>
              <a:t>Description</a:t>
            </a:r>
          </a:p>
        </p:txBody>
      </p:sp>
      <p:sp>
        <p:nvSpPr>
          <p:cNvPr id="185" name="Google Shape;185;p3"/>
          <p:cNvSpPr/>
          <p:nvPr/>
        </p:nvSpPr>
        <p:spPr>
          <a:xfrm>
            <a:off x="9215869" y="5865818"/>
            <a:ext cx="2107236" cy="368319"/>
          </a:xfrm>
          <a:prstGeom prst="roundRect">
            <a:avLst>
              <a:gd name="adj" fmla="val 16667"/>
            </a:avLst>
          </a:prstGeom>
          <a:solidFill>
            <a:srgbClr val="82CAE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800">
                <a:solidFill>
                  <a:schemeClr val="dk1"/>
                </a:solidFill>
                <a:latin typeface="Century Gothic"/>
                <a:ea typeface="Century Gothic"/>
                <a:cs typeface="Century Gothic"/>
                <a:sym typeface="Century Gothic"/>
              </a:rPr>
              <a:t>Description</a:t>
            </a:r>
          </a:p>
        </p:txBody>
      </p:sp>
      <p:sp>
        <p:nvSpPr>
          <p:cNvPr id="186" name="Google Shape;186;p3"/>
          <p:cNvSpPr txBox="1"/>
          <p:nvPr/>
        </p:nvSpPr>
        <p:spPr>
          <a:xfrm>
            <a:off x="941914" y="2004720"/>
            <a:ext cx="648438"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a:solidFill>
                  <a:schemeClr val="dk1"/>
                </a:solidFill>
                <a:latin typeface="Century Gothic"/>
                <a:ea typeface="Century Gothic"/>
                <a:cs typeface="Century Gothic"/>
                <a:sym typeface="Century Gothic"/>
              </a:rPr>
              <a:t>Tâche 2</a:t>
            </a:r>
          </a:p>
        </p:txBody>
      </p:sp>
      <p:sp>
        <p:nvSpPr>
          <p:cNvPr id="188" name="Google Shape;188;p3"/>
          <p:cNvSpPr txBox="1"/>
          <p:nvPr/>
        </p:nvSpPr>
        <p:spPr>
          <a:xfrm>
            <a:off x="3811055" y="3234161"/>
            <a:ext cx="640203"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a:solidFill>
                  <a:schemeClr val="dk1"/>
                </a:solidFill>
                <a:latin typeface="Century Gothic"/>
                <a:ea typeface="Century Gothic"/>
                <a:cs typeface="Century Gothic"/>
                <a:sym typeface="Century Gothic"/>
              </a:rPr>
              <a:t>Tâche 1</a:t>
            </a:r>
          </a:p>
        </p:txBody>
      </p:sp>
      <p:sp>
        <p:nvSpPr>
          <p:cNvPr id="189" name="Google Shape;189;p3"/>
          <p:cNvSpPr txBox="1"/>
          <p:nvPr/>
        </p:nvSpPr>
        <p:spPr>
          <a:xfrm>
            <a:off x="4467872" y="3717315"/>
            <a:ext cx="636897"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a:solidFill>
                  <a:schemeClr val="dk1"/>
                </a:solidFill>
                <a:latin typeface="Century Gothic"/>
                <a:ea typeface="Century Gothic"/>
                <a:cs typeface="Century Gothic"/>
                <a:sym typeface="Century Gothic"/>
              </a:rPr>
              <a:t>Tâche 2</a:t>
            </a:r>
          </a:p>
        </p:txBody>
      </p:sp>
      <p:sp>
        <p:nvSpPr>
          <p:cNvPr id="190" name="Google Shape;190;p3"/>
          <p:cNvSpPr txBox="1"/>
          <p:nvPr/>
        </p:nvSpPr>
        <p:spPr>
          <a:xfrm>
            <a:off x="4982971" y="4196477"/>
            <a:ext cx="636897"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a:solidFill>
                  <a:schemeClr val="dk1"/>
                </a:solidFill>
                <a:latin typeface="Century Gothic"/>
                <a:ea typeface="Century Gothic"/>
                <a:cs typeface="Century Gothic"/>
                <a:sym typeface="Century Gothic"/>
              </a:rPr>
              <a:t>Tâche 3</a:t>
            </a:r>
          </a:p>
        </p:txBody>
      </p:sp>
      <p:sp>
        <p:nvSpPr>
          <p:cNvPr id="191" name="Google Shape;191;p3"/>
          <p:cNvSpPr txBox="1"/>
          <p:nvPr/>
        </p:nvSpPr>
        <p:spPr>
          <a:xfrm>
            <a:off x="7175809" y="4960787"/>
            <a:ext cx="640729"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a:solidFill>
                  <a:schemeClr val="dk1"/>
                </a:solidFill>
                <a:latin typeface="Century Gothic"/>
                <a:ea typeface="Century Gothic"/>
                <a:cs typeface="Century Gothic"/>
                <a:sym typeface="Century Gothic"/>
              </a:rPr>
              <a:t>Tâche 1</a:t>
            </a:r>
          </a:p>
        </p:txBody>
      </p:sp>
      <p:sp>
        <p:nvSpPr>
          <p:cNvPr id="192" name="Google Shape;192;p3"/>
          <p:cNvSpPr txBox="1"/>
          <p:nvPr/>
        </p:nvSpPr>
        <p:spPr>
          <a:xfrm>
            <a:off x="7817821" y="5453085"/>
            <a:ext cx="626709"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a:solidFill>
                  <a:schemeClr val="dk1"/>
                </a:solidFill>
                <a:latin typeface="Century Gothic"/>
                <a:ea typeface="Century Gothic"/>
                <a:cs typeface="Century Gothic"/>
                <a:sym typeface="Century Gothic"/>
              </a:rPr>
              <a:t>Tâche 2</a:t>
            </a:r>
          </a:p>
        </p:txBody>
      </p:sp>
      <p:sp>
        <p:nvSpPr>
          <p:cNvPr id="193" name="Google Shape;193;p3"/>
          <p:cNvSpPr txBox="1"/>
          <p:nvPr/>
        </p:nvSpPr>
        <p:spPr>
          <a:xfrm>
            <a:off x="8655395" y="5932247"/>
            <a:ext cx="623625"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a:solidFill>
                  <a:schemeClr val="dk1"/>
                </a:solidFill>
                <a:latin typeface="Century Gothic"/>
                <a:ea typeface="Century Gothic"/>
                <a:cs typeface="Century Gothic"/>
                <a:sym typeface="Century Gothic"/>
              </a:rPr>
              <a:t>Tâche 3</a:t>
            </a:r>
          </a:p>
        </p:txBody>
      </p:sp>
      <p:sp>
        <p:nvSpPr>
          <p:cNvPr id="194" name="Google Shape;194;p3"/>
          <p:cNvSpPr txBox="1"/>
          <p:nvPr/>
        </p:nvSpPr>
        <p:spPr>
          <a:xfrm>
            <a:off x="3498629" y="153695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a:solidFill>
                  <a:schemeClr val="dk1"/>
                </a:solidFill>
                <a:latin typeface="Century Gothic"/>
                <a:ea typeface="Century Gothic"/>
                <a:cs typeface="Century Gothic"/>
                <a:sym typeface="Century Gothic"/>
              </a:rPr>
              <a:t>Dates</a:t>
            </a:r>
          </a:p>
        </p:txBody>
      </p:sp>
      <p:sp>
        <p:nvSpPr>
          <p:cNvPr id="195" name="Google Shape;195;p3"/>
          <p:cNvSpPr txBox="1"/>
          <p:nvPr/>
        </p:nvSpPr>
        <p:spPr>
          <a:xfrm>
            <a:off x="3733088" y="201701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a:solidFill>
                  <a:schemeClr val="dk1"/>
                </a:solidFill>
                <a:latin typeface="Century Gothic"/>
                <a:ea typeface="Century Gothic"/>
                <a:cs typeface="Century Gothic"/>
                <a:sym typeface="Century Gothic"/>
              </a:rPr>
              <a:t>Dates</a:t>
            </a:r>
          </a:p>
        </p:txBody>
      </p:sp>
      <p:sp>
        <p:nvSpPr>
          <p:cNvPr id="196" name="Google Shape;196;p3"/>
          <p:cNvSpPr txBox="1"/>
          <p:nvPr/>
        </p:nvSpPr>
        <p:spPr>
          <a:xfrm>
            <a:off x="4362602" y="249707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a:solidFill>
                  <a:schemeClr val="dk1"/>
                </a:solidFill>
                <a:latin typeface="Century Gothic"/>
                <a:ea typeface="Century Gothic"/>
                <a:cs typeface="Century Gothic"/>
                <a:sym typeface="Century Gothic"/>
              </a:rPr>
              <a:t>Dates</a:t>
            </a:r>
          </a:p>
        </p:txBody>
      </p:sp>
      <p:sp>
        <p:nvSpPr>
          <p:cNvPr id="197" name="Google Shape;197;p3"/>
          <p:cNvSpPr txBox="1"/>
          <p:nvPr/>
        </p:nvSpPr>
        <p:spPr>
          <a:xfrm>
            <a:off x="6946187" y="325145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a:solidFill>
                  <a:schemeClr val="dk1"/>
                </a:solidFill>
                <a:latin typeface="Century Gothic"/>
                <a:ea typeface="Century Gothic"/>
                <a:cs typeface="Century Gothic"/>
                <a:sym typeface="Century Gothic"/>
              </a:rPr>
              <a:t>Dates</a:t>
            </a:r>
          </a:p>
        </p:txBody>
      </p:sp>
      <p:sp>
        <p:nvSpPr>
          <p:cNvPr id="198" name="Google Shape;198;p3"/>
          <p:cNvSpPr txBox="1"/>
          <p:nvPr/>
        </p:nvSpPr>
        <p:spPr>
          <a:xfrm>
            <a:off x="7639910" y="373151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a:solidFill>
                  <a:schemeClr val="dk1"/>
                </a:solidFill>
                <a:latin typeface="Century Gothic"/>
                <a:ea typeface="Century Gothic"/>
                <a:cs typeface="Century Gothic"/>
                <a:sym typeface="Century Gothic"/>
              </a:rPr>
              <a:t>Dates</a:t>
            </a:r>
          </a:p>
        </p:txBody>
      </p:sp>
      <p:sp>
        <p:nvSpPr>
          <p:cNvPr id="199" name="Google Shape;199;p3"/>
          <p:cNvSpPr txBox="1"/>
          <p:nvPr/>
        </p:nvSpPr>
        <p:spPr>
          <a:xfrm>
            <a:off x="7639910" y="421157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a:solidFill>
                  <a:schemeClr val="dk1"/>
                </a:solidFill>
                <a:latin typeface="Century Gothic"/>
                <a:ea typeface="Century Gothic"/>
                <a:cs typeface="Century Gothic"/>
                <a:sym typeface="Century Gothic"/>
              </a:rPr>
              <a:t>Dates</a:t>
            </a:r>
          </a:p>
        </p:txBody>
      </p:sp>
      <p:sp>
        <p:nvSpPr>
          <p:cNvPr id="200" name="Google Shape;200;p3"/>
          <p:cNvSpPr txBox="1"/>
          <p:nvPr/>
        </p:nvSpPr>
        <p:spPr>
          <a:xfrm>
            <a:off x="10018564" y="497738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a:solidFill>
                  <a:schemeClr val="dk1"/>
                </a:solidFill>
                <a:latin typeface="Century Gothic"/>
                <a:ea typeface="Century Gothic"/>
                <a:cs typeface="Century Gothic"/>
                <a:sym typeface="Century Gothic"/>
              </a:rPr>
              <a:t>Dates</a:t>
            </a:r>
          </a:p>
        </p:txBody>
      </p:sp>
      <p:sp>
        <p:nvSpPr>
          <p:cNvPr id="201" name="Google Shape;201;p3"/>
          <p:cNvSpPr txBox="1"/>
          <p:nvPr/>
        </p:nvSpPr>
        <p:spPr>
          <a:xfrm>
            <a:off x="10336572" y="546887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a:solidFill>
                  <a:schemeClr val="dk1"/>
                </a:solidFill>
                <a:latin typeface="Century Gothic"/>
                <a:ea typeface="Century Gothic"/>
                <a:cs typeface="Century Gothic"/>
                <a:sym typeface="Century Gothic"/>
              </a:rPr>
              <a:t>Dates</a:t>
            </a:r>
          </a:p>
        </p:txBody>
      </p:sp>
      <p:sp>
        <p:nvSpPr>
          <p:cNvPr id="202" name="Google Shape;202;p3"/>
          <p:cNvSpPr txBox="1"/>
          <p:nvPr/>
        </p:nvSpPr>
        <p:spPr>
          <a:xfrm>
            <a:off x="11301839" y="593750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i="1">
                <a:solidFill>
                  <a:schemeClr val="dk1"/>
                </a:solidFill>
                <a:latin typeface="Century Gothic"/>
                <a:ea typeface="Century Gothic"/>
                <a:cs typeface="Century Gothic"/>
                <a:sym typeface="Century Gothic"/>
              </a:rPr>
              <a:t>Dates</a:t>
            </a:r>
          </a:p>
        </p:txBody>
      </p:sp>
      <p:sp>
        <p:nvSpPr>
          <p:cNvPr id="203" name="Google Shape;203;p3"/>
          <p:cNvSpPr/>
          <p:nvPr/>
        </p:nvSpPr>
        <p:spPr>
          <a:xfrm>
            <a:off x="7762324" y="4910259"/>
            <a:ext cx="2277505" cy="368319"/>
          </a:xfrm>
          <a:prstGeom prst="roundRect">
            <a:avLst>
              <a:gd name="adj" fmla="val 16667"/>
            </a:avLst>
          </a:prstGeom>
          <a:solidFill>
            <a:srgbClr val="82CAE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800">
                <a:solidFill>
                  <a:schemeClr val="dk1"/>
                </a:solidFill>
                <a:latin typeface="Century Gothic"/>
                <a:ea typeface="Century Gothic"/>
                <a:cs typeface="Century Gothic"/>
                <a:sym typeface="Century Gothic"/>
              </a:rPr>
              <a:t>Description</a:t>
            </a:r>
          </a:p>
        </p:txBody>
      </p:sp>
      <p:sp>
        <p:nvSpPr>
          <p:cNvPr id="204" name="Google Shape;204;p3"/>
          <p:cNvSpPr/>
          <p:nvPr/>
        </p:nvSpPr>
        <p:spPr>
          <a:xfrm>
            <a:off x="7762331" y="4612055"/>
            <a:ext cx="3524700" cy="180300"/>
          </a:xfrm>
          <a:prstGeom prst="roundRect">
            <a:avLst>
              <a:gd name="adj" fmla="val 16667"/>
            </a:avLst>
          </a:prstGeom>
          <a:solidFill>
            <a:srgbClr val="0F486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900" b="1">
                <a:solidFill>
                  <a:schemeClr val="lt1"/>
                </a:solidFill>
                <a:latin typeface="Century Gothic"/>
                <a:ea typeface="Century Gothic"/>
                <a:cs typeface="Century Gothic"/>
                <a:sym typeface="Century Gothic"/>
              </a:rPr>
              <a:t>NOM DE LA PHASE</a:t>
            </a:r>
          </a:p>
        </p:txBody>
      </p:sp>
      <p:grpSp>
        <p:nvGrpSpPr>
          <p:cNvPr id="205" name="Google Shape;205;p3"/>
          <p:cNvGrpSpPr/>
          <p:nvPr/>
        </p:nvGrpSpPr>
        <p:grpSpPr>
          <a:xfrm>
            <a:off x="522639" y="5207991"/>
            <a:ext cx="1361592" cy="1139646"/>
            <a:chOff x="330762" y="5103205"/>
            <a:chExt cx="1361592" cy="1139646"/>
          </a:xfrm>
        </p:grpSpPr>
        <p:sp>
          <p:nvSpPr>
            <p:cNvPr id="206" name="Google Shape;206;p3"/>
            <p:cNvSpPr/>
            <p:nvPr/>
          </p:nvSpPr>
          <p:spPr>
            <a:xfrm>
              <a:off x="330762" y="5103205"/>
              <a:ext cx="1218636" cy="1139646"/>
            </a:xfrm>
            <a:prstGeom prst="roundRect">
              <a:avLst>
                <a:gd name="adj" fmla="val 5330"/>
              </a:avLst>
            </a:prstGeom>
            <a:noFill/>
            <a:ln w="9525" cap="flat" cmpd="sng">
              <a:solidFill>
                <a:srgbClr val="747474"/>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fr-FR" sz="1000" b="1">
                  <a:solidFill>
                    <a:schemeClr val="dk1"/>
                  </a:solidFill>
                  <a:latin typeface="Century Gothic"/>
                  <a:ea typeface="Century Gothic"/>
                  <a:cs typeface="Century Gothic"/>
                  <a:sym typeface="Century Gothic"/>
                </a:rPr>
                <a:t>Légende</a:t>
              </a:r>
            </a:p>
          </p:txBody>
        </p:sp>
        <p:sp>
          <p:nvSpPr>
            <p:cNvPr id="207" name="Google Shape;207;p3"/>
            <p:cNvSpPr txBox="1"/>
            <p:nvPr/>
          </p:nvSpPr>
          <p:spPr>
            <a:xfrm>
              <a:off x="574957" y="5424249"/>
              <a:ext cx="945925"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800" b="0">
                  <a:solidFill>
                    <a:schemeClr val="dk1"/>
                  </a:solidFill>
                  <a:latin typeface="Century Gothic"/>
                  <a:ea typeface="Century Gothic"/>
                  <a:cs typeface="Century Gothic"/>
                  <a:sym typeface="Century Gothic"/>
                </a:rPr>
                <a:t>Priorité élevée</a:t>
              </a:r>
            </a:p>
          </p:txBody>
        </p:sp>
        <p:sp>
          <p:nvSpPr>
            <p:cNvPr id="208" name="Google Shape;208;p3"/>
            <p:cNvSpPr txBox="1"/>
            <p:nvPr/>
          </p:nvSpPr>
          <p:spPr>
            <a:xfrm>
              <a:off x="574957" y="5679462"/>
              <a:ext cx="1117397"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800" b="0" dirty="0">
                  <a:solidFill>
                    <a:schemeClr val="dk1"/>
                  </a:solidFill>
                  <a:latin typeface="Century Gothic"/>
                  <a:ea typeface="Century Gothic"/>
                  <a:cs typeface="Century Gothic"/>
                  <a:sym typeface="Century Gothic"/>
                </a:rPr>
                <a:t>Priorité moyenne</a:t>
              </a:r>
            </a:p>
          </p:txBody>
        </p:sp>
        <p:sp>
          <p:nvSpPr>
            <p:cNvPr id="209" name="Google Shape;209;p3"/>
            <p:cNvSpPr txBox="1"/>
            <p:nvPr/>
          </p:nvSpPr>
          <p:spPr>
            <a:xfrm>
              <a:off x="574957" y="5946288"/>
              <a:ext cx="945925"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800" b="0">
                  <a:solidFill>
                    <a:schemeClr val="dk1"/>
                  </a:solidFill>
                  <a:latin typeface="Century Gothic"/>
                  <a:ea typeface="Century Gothic"/>
                  <a:cs typeface="Century Gothic"/>
                  <a:sym typeface="Century Gothic"/>
                </a:rPr>
                <a:t>Priorité faible</a:t>
              </a:r>
            </a:p>
          </p:txBody>
        </p:sp>
        <p:sp>
          <p:nvSpPr>
            <p:cNvPr id="210" name="Google Shape;210;p3"/>
            <p:cNvSpPr/>
            <p:nvPr/>
          </p:nvSpPr>
          <p:spPr>
            <a:xfrm>
              <a:off x="430499" y="5453085"/>
              <a:ext cx="162631" cy="140199"/>
            </a:xfrm>
            <a:prstGeom prst="triangle">
              <a:avLst>
                <a:gd name="adj" fmla="val 50000"/>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11" name="Google Shape;211;p3"/>
            <p:cNvSpPr/>
            <p:nvPr/>
          </p:nvSpPr>
          <p:spPr>
            <a:xfrm>
              <a:off x="438465" y="5715248"/>
              <a:ext cx="146699" cy="146699"/>
            </a:xfrm>
            <a:prstGeom prst="ellipse">
              <a:avLst/>
            </a:prstGeom>
            <a:solidFill>
              <a:srgbClr val="FFC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12" name="Google Shape;212;p3"/>
            <p:cNvSpPr/>
            <p:nvPr/>
          </p:nvSpPr>
          <p:spPr>
            <a:xfrm rot="10800000">
              <a:off x="430498" y="5983911"/>
              <a:ext cx="162631" cy="140199"/>
            </a:xfrm>
            <a:prstGeom prst="triangle">
              <a:avLst>
                <a:gd name="adj" fmla="val 50000"/>
              </a:avLst>
            </a:prstGeom>
            <a:solidFill>
              <a:srgbClr val="00B05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sp>
        <p:nvSpPr>
          <p:cNvPr id="2" name="TextBox 1">
            <a:extLst>
              <a:ext uri="{FF2B5EF4-FFF2-40B4-BE49-F238E27FC236}">
                <a16:creationId xmlns:a16="http://schemas.microsoft.com/office/drawing/2014/main" id="{848D02FC-7F97-4842-B258-06C096236D99}"/>
              </a:ext>
            </a:extLst>
          </p:cNvPr>
          <p:cNvSpPr txBox="1"/>
          <p:nvPr/>
        </p:nvSpPr>
        <p:spPr>
          <a:xfrm>
            <a:off x="1652925" y="2483882"/>
            <a:ext cx="619253" cy="246221"/>
          </a:xfrm>
          <a:prstGeom prst="rect">
            <a:avLst/>
          </a:prstGeom>
          <a:noFill/>
        </p:spPr>
        <p:txBody>
          <a:bodyPr wrap="square" anchor="ctr">
            <a:noAutofit/>
          </a:bodyPr>
          <a:lstStyle/>
          <a:p>
            <a:pPr rtl="0">
              <a:lnSpc>
                <a:spcPct val="100000"/>
              </a:lnSpc>
            </a:pPr>
            <a:r>
              <a:rPr lang="fr-FR" sz="900" b="0" spc="-20">
                <a:solidFill>
                  <a:schemeClr val="tx1"/>
                </a:solidFill>
                <a:latin typeface="Century Gothic" panose="020B0502020202020204" pitchFamily="34" charset="0"/>
              </a:rPr>
              <a:t>Tâche 3</a:t>
            </a:r>
          </a:p>
        </p:txBody>
      </p:sp>
      <p:sp>
        <p:nvSpPr>
          <p:cNvPr id="3" name="TextBox 2">
            <a:extLst>
              <a:ext uri="{FF2B5EF4-FFF2-40B4-BE49-F238E27FC236}">
                <a16:creationId xmlns:a16="http://schemas.microsoft.com/office/drawing/2014/main" id="{B39AC26C-0524-45FF-B695-3AE626ECC57A}"/>
              </a:ext>
            </a:extLst>
          </p:cNvPr>
          <p:cNvSpPr txBox="1"/>
          <p:nvPr/>
        </p:nvSpPr>
        <p:spPr>
          <a:xfrm>
            <a:off x="448962" y="6495538"/>
            <a:ext cx="11262535" cy="276999"/>
          </a:xfrm>
          <a:prstGeom prst="rect">
            <a:avLst/>
          </a:prstGeom>
          <a:noFill/>
        </p:spPr>
        <p:txBody>
          <a:bodyPr wrap="square" rtlCol="0">
            <a:spAutoFit/>
          </a:bodyPr>
          <a:lstStyle/>
          <a:p>
            <a:pPr marL="0" marR="0" algn="ctr" rtl="0"/>
            <a:r>
              <a:rPr lang="fr-FR" sz="1200" i="1" dirty="0">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Fourni par </a:t>
            </a:r>
            <a:r>
              <a:rPr lang="fr-FR" sz="1200" i="1" dirty="0" err="1">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Smartsheet</a:t>
            </a:r>
            <a:r>
              <a:rPr lang="fr-FR" sz="1200" i="1" dirty="0">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 Inc.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7"/>
        <p:cNvGrpSpPr/>
        <p:nvPr/>
      </p:nvGrpSpPr>
      <p:grpSpPr>
        <a:xfrm>
          <a:off x="0" y="0"/>
          <a:ext cx="0" cy="0"/>
          <a:chOff x="0" y="0"/>
          <a:chExt cx="0" cy="0"/>
        </a:xfrm>
      </p:grpSpPr>
      <p:graphicFrame>
        <p:nvGraphicFramePr>
          <p:cNvPr id="218" name="Google Shape;218;p4"/>
          <p:cNvGraphicFramePr/>
          <p:nvPr>
            <p:extLst>
              <p:ext uri="{D42A27DB-BD31-4B8C-83A1-F6EECF244321}">
                <p14:modId xmlns:p14="http://schemas.microsoft.com/office/powerpoint/2010/main" val="444444540"/>
              </p:ext>
            </p:extLst>
          </p:nvPr>
        </p:nvGraphicFramePr>
        <p:xfrm>
          <a:off x="787790" y="1050352"/>
          <a:ext cx="10227225" cy="2468350"/>
        </p:xfrm>
        <a:graphic>
          <a:graphicData uri="http://schemas.openxmlformats.org/drawingml/2006/table">
            <a:tbl>
              <a:tblPr firstRow="1" firstCol="1" bandRow="1">
                <a:noFill/>
                <a:tableStyleId>{5138616E-FB6B-4DF9-833A-6286874A6285}</a:tableStyleId>
              </a:tblPr>
              <a:tblGrid>
                <a:gridCol w="10227225">
                  <a:extLst>
                    <a:ext uri="{9D8B030D-6E8A-4147-A177-3AD203B41FA5}">
                      <a16:colId xmlns:a16="http://schemas.microsoft.com/office/drawing/2014/main" val="20000"/>
                    </a:ext>
                  </a:extLst>
                </a:gridCol>
              </a:tblGrid>
              <a:tr h="2468350">
                <a:tc>
                  <a:txBody>
                    <a:bodyPr/>
                    <a:lstStyle/>
                    <a:p>
                      <a:pPr marL="0" marR="0" lvl="0" indent="0" algn="ctr" rtl="0">
                        <a:spcBef>
                          <a:spcPts val="0"/>
                        </a:spcBef>
                        <a:spcAft>
                          <a:spcPts val="0"/>
                        </a:spcAft>
                        <a:buNone/>
                      </a:pPr>
                      <a:r>
                        <a:rPr lang="fr-FR" sz="1600" b="1" u="none" strike="noStrike" cap="none" dirty="0">
                          <a:solidFill>
                            <a:schemeClr val="dk1"/>
                          </a:solidFill>
                          <a:latin typeface="Century Gothic"/>
                          <a:ea typeface="Century Gothic"/>
                          <a:cs typeface="Century Gothic"/>
                          <a:sym typeface="Century Gothic"/>
                        </a:rPr>
                        <a:t>EXCLUSION DE RESPONSABILITÉ</a:t>
                      </a:r>
                    </a:p>
                    <a:p>
                      <a:pPr marL="0" marR="0" lvl="0" indent="0" algn="l" rtl="0">
                        <a:spcBef>
                          <a:spcPts val="0"/>
                        </a:spcBef>
                        <a:spcAft>
                          <a:spcPts val="0"/>
                        </a:spcAft>
                        <a:buNone/>
                      </a:pPr>
                      <a:r>
                        <a:rPr lang="fr-FR" sz="1200" b="0" u="none" strike="noStrike" cap="none" dirty="0">
                          <a:solidFill>
                            <a:schemeClr val="dk1"/>
                          </a:solidFill>
                          <a:latin typeface="Century Gothic"/>
                          <a:ea typeface="Century Gothic"/>
                          <a:cs typeface="Century Gothic"/>
                          <a:sym typeface="Century Gothic"/>
                        </a:rPr>
                        <a:t> </a:t>
                      </a:r>
                    </a:p>
                    <a:p>
                      <a:pPr marL="0" marR="0" lvl="0" indent="0" algn="l" rtl="0">
                        <a:spcBef>
                          <a:spcPts val="0"/>
                        </a:spcBef>
                        <a:spcAft>
                          <a:spcPts val="0"/>
                        </a:spcAft>
                        <a:buNone/>
                      </a:pPr>
                      <a:r>
                        <a:rPr lang="fr-FR" sz="1400" b="0" u="none" strike="noStrike" cap="none" dirty="0">
                          <a:solidFill>
                            <a:schemeClr val="dk1"/>
                          </a:solidFill>
                          <a:latin typeface="Century Gothic"/>
                          <a:ea typeface="Century Gothic"/>
                          <a:cs typeface="Century Gothic"/>
                          <a:sym typeface="Century Gothic"/>
                        </a:rPr>
                        <a:t>Tous les articles, modèles ou informations proposés par </a:t>
                      </a:r>
                      <a:r>
                        <a:rPr lang="fr-FR" sz="1400" b="0" u="none" strike="noStrike" cap="none" dirty="0" err="1">
                          <a:solidFill>
                            <a:schemeClr val="dk1"/>
                          </a:solidFill>
                          <a:latin typeface="Century Gothic"/>
                          <a:ea typeface="Century Gothic"/>
                          <a:cs typeface="Century Gothic"/>
                          <a:sym typeface="Century Gothic"/>
                        </a:rPr>
                        <a:t>Smartsheet</a:t>
                      </a:r>
                      <a:r>
                        <a:rPr lang="fr-FR" sz="1400" b="0" u="none" strike="noStrike" cap="none" dirty="0">
                          <a:solidFill>
                            <a:schemeClr val="dk1"/>
                          </a:solidFill>
                          <a:latin typeface="Century Gothic"/>
                          <a:ea typeface="Century Gothic"/>
                          <a:cs typeface="Century Gothic"/>
                          <a:sym typeface="Century Gothic"/>
                        </a:rPr>
                        <a:t> sur le site web sont fournis à titre de référence uniquement. Bien que nous nous efforcions de maintenir les informations à jour et correctes, nous ne faisons aucune déclaration ni ne donnons aucune garantie de quelque nature que ce soit, expresse ou implicite, quant à l’exhaustivité, l’exactitude, la fiabilité, l’adéquation ou la disponibilité du site Web ou des informations, articles, modèles ou graphiques connexes contenus sur le site Web. La confiance que vous accordez à ces informations relève donc strictement de votre propre responsabilité.</a:t>
                      </a:r>
                    </a:p>
                  </a:txBody>
                  <a:tcPr marL="228600" marR="73025" marT="0" marB="0" anchor="ctr">
                    <a:lnL w="76200"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532</Words>
  <Application>Microsoft Office PowerPoint</Application>
  <PresentationFormat>Widescreen</PresentationFormat>
  <Paragraphs>93</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Century Gothic</vt:lpstr>
      <vt:lpstr>Play</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Alexandra Ragazhinskaya</dc:creator>
  <cp:lastModifiedBy>Mira Li</cp:lastModifiedBy>
  <cp:revision>10</cp:revision>
  <dcterms:created xsi:type="dcterms:W3CDTF">2021-07-07T23:54:57Z</dcterms:created>
  <dcterms:modified xsi:type="dcterms:W3CDTF">2025-05-18T14:19:40Z</dcterms:modified>
</cp:coreProperties>
</file>