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8" r:id="rId3"/>
    <p:sldId id="257" r:id="rId4"/>
    <p:sldId id="259"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
      <p:font typeface="Play" panose="020B0604020202020204"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rYOHontMUYJe91Oz3U0Yyc5g9o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38616E-FB6B-4DF9-833A-6286874A6285}">
  <a:tblStyle styleId="{5138616E-FB6B-4DF9-833A-6286874A6285}" styleName="Table_0">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5" autoAdjust="0"/>
    <p:restoredTop sz="94694"/>
  </p:normalViewPr>
  <p:slideViewPr>
    <p:cSldViewPr snapToGrid="0">
      <p:cViewPr varScale="1">
        <p:scale>
          <a:sx n="135" d="100"/>
          <a:sy n="135" d="100"/>
        </p:scale>
        <p:origin x="162" y="22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88"/>
        <p:cNvGrpSpPr/>
        <p:nvPr/>
      </p:nvGrpSpPr>
      <p:grpSpPr>
        <a:xfrm>
          <a:off x="0" y="0"/>
          <a:ext cx="0" cy="0"/>
          <a:chOff x="0" y="0"/>
          <a:chExt cx="0" cy="0"/>
        </a:xfrm>
      </p:grpSpPr>
      <p:pic>
        <p:nvPicPr>
          <p:cNvPr id="89" name="Google Shape;89;p1" descr="Texture géométrique blanche abstraite"/>
          <p:cNvPicPr preferRelativeResize="0"/>
          <p:nvPr/>
        </p:nvPicPr>
        <p:blipFill rotWithShape="1">
          <a:blip r:embed="rId4">
            <a:alphaModFix/>
          </a:blip>
          <a:srcRect b="15620"/>
          <a:stretch/>
        </p:blipFill>
        <p:spPr>
          <a:xfrm>
            <a:off x="1" y="1"/>
            <a:ext cx="12192000" cy="6857999"/>
          </a:xfrm>
          <a:prstGeom prst="rect">
            <a:avLst/>
          </a:prstGeom>
          <a:noFill/>
          <a:ln>
            <a:noFill/>
          </a:ln>
        </p:spPr>
      </p:pic>
      <p:sp>
        <p:nvSpPr>
          <p:cNvPr id="90" name="Google Shape;90;p1"/>
          <p:cNvSpPr txBox="1"/>
          <p:nvPr/>
        </p:nvSpPr>
        <p:spPr>
          <a:xfrm>
            <a:off x="249646" y="254470"/>
            <a:ext cx="9973059"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200" b="1" i="0" u="none" strike="noStrike" cap="none" dirty="0">
                <a:solidFill>
                  <a:srgbClr val="595959"/>
                </a:solidFill>
                <a:latin typeface="Century Gothic"/>
                <a:ea typeface="Century Gothic"/>
                <a:cs typeface="Century Gothic"/>
                <a:sym typeface="Century Gothic"/>
              </a:rPr>
              <a:t>Modèle de plan de projet de haut niveau</a:t>
            </a:r>
          </a:p>
        </p:txBody>
      </p:sp>
      <p:sp>
        <p:nvSpPr>
          <p:cNvPr id="91" name="Google Shape;91;p1"/>
          <p:cNvSpPr txBox="1"/>
          <p:nvPr/>
        </p:nvSpPr>
        <p:spPr>
          <a:xfrm>
            <a:off x="302001" y="1532147"/>
            <a:ext cx="5891630" cy="474741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500" b="1" i="0" u="none" strike="noStrike" dirty="0">
                <a:solidFill>
                  <a:srgbClr val="000000"/>
                </a:solidFill>
                <a:latin typeface="Century Gothic"/>
                <a:ea typeface="Century Gothic"/>
                <a:cs typeface="Century Gothic"/>
                <a:sym typeface="Century Gothic"/>
              </a:rPr>
              <a:t>Quand utiliser ce modèle ? </a:t>
            </a:r>
            <a:r>
              <a:rPr lang="fr-FR" sz="1500" b="0" i="0" u="none" strike="noStrike" dirty="0">
                <a:solidFill>
                  <a:srgbClr val="000000"/>
                </a:solidFill>
                <a:latin typeface="Century Gothic"/>
                <a:ea typeface="Century Gothic"/>
                <a:cs typeface="Century Gothic"/>
                <a:sym typeface="Century Gothic"/>
              </a:rPr>
              <a:t>Ce modèle de plan de projet de haut niveau d’une seule diapositive est idéal pour suivre et communiquer les tâches au calendrier et les jalons du projet lors de chaque phase du projet. Ce modèle permet d’informer les parties prenantes de l’avancement du projet. </a:t>
            </a:r>
          </a:p>
          <a:p>
            <a:pPr marL="0" marR="0" lvl="0" indent="0" algn="l" rtl="0">
              <a:lnSpc>
                <a:spcPct val="150000"/>
              </a:lnSpc>
              <a:spcBef>
                <a:spcPts val="1200"/>
              </a:spcBef>
              <a:spcAft>
                <a:spcPts val="0"/>
              </a:spcAft>
              <a:buNone/>
            </a:pPr>
            <a:r>
              <a:rPr lang="fr-FR" sz="1500" b="1" i="0" u="none" strike="noStrike" dirty="0">
                <a:solidFill>
                  <a:srgbClr val="000000"/>
                </a:solidFill>
                <a:latin typeface="Century Gothic"/>
                <a:ea typeface="Century Gothic"/>
                <a:cs typeface="Century Gothic"/>
                <a:sym typeface="Century Gothic"/>
              </a:rPr>
              <a:t>Caractéristiques notables du modèle : </a:t>
            </a:r>
            <a:r>
              <a:rPr lang="fr-FR" sz="1500" b="0" i="0" u="none" strike="noStrike" dirty="0">
                <a:solidFill>
                  <a:srgbClr val="000000"/>
                </a:solidFill>
                <a:latin typeface="Century Gothic"/>
                <a:ea typeface="Century Gothic"/>
                <a:cs typeface="Century Gothic"/>
                <a:sym typeface="Century Gothic"/>
              </a:rPr>
              <a:t>ce modèle, disponible avec des exemples de données et en version vierge, fournit un calendrier de six mois qui différencie les phases du projet par des couleurs et utilise des icônes pour mettre en évidence les jalons du projet. Vous pouvez également définir un niveau de priorité à l’aide d’icônes (élevée, moyenne, faible) et personnaliser l’affichage des phases, des calendriers de tâches, des couleurs et des icônes de jalons. </a:t>
            </a:r>
          </a:p>
        </p:txBody>
      </p:sp>
      <p:pic>
        <p:nvPicPr>
          <p:cNvPr id="92" name="Google Shape;92;p1"/>
          <p:cNvPicPr preferRelativeResize="0"/>
          <p:nvPr/>
        </p:nvPicPr>
        <p:blipFill>
          <a:blip r:embed="rId5"/>
          <a:srcRect/>
          <a:stretch/>
        </p:blipFill>
        <p:spPr>
          <a:xfrm>
            <a:off x="6470084" y="1649982"/>
            <a:ext cx="5375923" cy="3023956"/>
          </a:xfrm>
          <a:prstGeom prst="rect">
            <a:avLst/>
          </a:prstGeom>
          <a:noFill/>
          <a:ln>
            <a:noFill/>
          </a:ln>
          <a:effectLst>
            <a:outerShdw blurRad="152400" dist="38100" dir="2700000" sx="101000" sy="101000" algn="tl"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160"/>
        <p:cNvGrpSpPr/>
        <p:nvPr/>
      </p:nvGrpSpPr>
      <p:grpSpPr>
        <a:xfrm>
          <a:off x="0" y="0"/>
          <a:ext cx="0" cy="0"/>
          <a:chOff x="0" y="0"/>
          <a:chExt cx="0" cy="0"/>
        </a:xfrm>
      </p:grpSpPr>
      <p:pic>
        <p:nvPicPr>
          <p:cNvPr id="161" name="Google Shape;161;p3" descr="Texture géométrique blanche abstraite"/>
          <p:cNvPicPr preferRelativeResize="0"/>
          <p:nvPr/>
        </p:nvPicPr>
        <p:blipFill rotWithShape="1">
          <a:blip r:embed="rId4">
            <a:alphaModFix amt="50000"/>
          </a:blip>
          <a:srcRect b="15620"/>
          <a:stretch/>
        </p:blipFill>
        <p:spPr>
          <a:xfrm>
            <a:off x="1" y="1"/>
            <a:ext cx="12192000" cy="6857999"/>
          </a:xfrm>
          <a:prstGeom prst="rect">
            <a:avLst/>
          </a:prstGeom>
          <a:noFill/>
          <a:ln>
            <a:noFill/>
          </a:ln>
        </p:spPr>
      </p:pic>
      <p:grpSp>
        <p:nvGrpSpPr>
          <p:cNvPr id="162" name="Google Shape;162;p3"/>
          <p:cNvGrpSpPr/>
          <p:nvPr/>
        </p:nvGrpSpPr>
        <p:grpSpPr>
          <a:xfrm>
            <a:off x="2291683" y="1069746"/>
            <a:ext cx="7265601" cy="5277891"/>
            <a:chOff x="2291683" y="983468"/>
            <a:chExt cx="7265601" cy="5543941"/>
          </a:xfrm>
        </p:grpSpPr>
        <p:cxnSp>
          <p:nvCxnSpPr>
            <p:cNvPr id="163" name="Google Shape;163;p3"/>
            <p:cNvCxnSpPr/>
            <p:nvPr/>
          </p:nvCxnSpPr>
          <p:spPr>
            <a:xfrm>
              <a:off x="2291683"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4" name="Google Shape;164;p3"/>
            <p:cNvCxnSpPr/>
            <p:nvPr/>
          </p:nvCxnSpPr>
          <p:spPr>
            <a:xfrm>
              <a:off x="410760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5" name="Google Shape;165;p3"/>
            <p:cNvCxnSpPr/>
            <p:nvPr/>
          </p:nvCxnSpPr>
          <p:spPr>
            <a:xfrm>
              <a:off x="5926630"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6" name="Google Shape;166;p3"/>
            <p:cNvCxnSpPr/>
            <p:nvPr/>
          </p:nvCxnSpPr>
          <p:spPr>
            <a:xfrm>
              <a:off x="773396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7" name="Google Shape;167;p3"/>
            <p:cNvCxnSpPr/>
            <p:nvPr/>
          </p:nvCxnSpPr>
          <p:spPr>
            <a:xfrm>
              <a:off x="9557284"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grpSp>
      <p:sp>
        <p:nvSpPr>
          <p:cNvPr id="168" name="Google Shape;168;p3"/>
          <p:cNvSpPr txBox="1"/>
          <p:nvPr/>
        </p:nvSpPr>
        <p:spPr>
          <a:xfrm>
            <a:off x="4622006" y="60276"/>
            <a:ext cx="7511379" cy="424732"/>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fr-FR" sz="1800" dirty="0">
                <a:solidFill>
                  <a:srgbClr val="595959"/>
                </a:solidFill>
                <a:latin typeface="Century Gothic"/>
                <a:ea typeface="Century Gothic"/>
                <a:cs typeface="Century Gothic"/>
                <a:sym typeface="Century Gothic"/>
              </a:rPr>
              <a:t>Modèle de plan de projet de haut niveau</a:t>
            </a:r>
          </a:p>
        </p:txBody>
      </p:sp>
      <p:sp>
        <p:nvSpPr>
          <p:cNvPr id="169" name="Google Shape;169;p3"/>
          <p:cNvSpPr/>
          <p:nvPr/>
        </p:nvSpPr>
        <p:spPr>
          <a:xfrm>
            <a:off x="520852" y="1174746"/>
            <a:ext cx="3832538" cy="180159"/>
          </a:xfrm>
          <a:prstGeom prst="roundRect">
            <a:avLst>
              <a:gd name="adj" fmla="val 16667"/>
            </a:avLst>
          </a:prstGeom>
          <a:solidFill>
            <a:srgbClr val="FC997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dirty="0">
                <a:solidFill>
                  <a:schemeClr val="lt1"/>
                </a:solidFill>
                <a:latin typeface="Century Gothic"/>
                <a:ea typeface="Century Gothic"/>
                <a:cs typeface="Century Gothic"/>
                <a:sym typeface="Century Gothic"/>
              </a:rPr>
              <a:t>NOM DE LA PHASE</a:t>
            </a:r>
          </a:p>
        </p:txBody>
      </p:sp>
      <p:sp>
        <p:nvSpPr>
          <p:cNvPr id="170" name="Google Shape;170;p3"/>
          <p:cNvSpPr/>
          <p:nvPr/>
        </p:nvSpPr>
        <p:spPr>
          <a:xfrm>
            <a:off x="520852" y="1464363"/>
            <a:ext cx="2963485"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71" name="Google Shape;171;p3"/>
          <p:cNvSpPr/>
          <p:nvPr/>
        </p:nvSpPr>
        <p:spPr>
          <a:xfrm>
            <a:off x="1500712" y="1942140"/>
            <a:ext cx="2243009"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72" name="Google Shape;172;p3"/>
          <p:cNvSpPr/>
          <p:nvPr/>
        </p:nvSpPr>
        <p:spPr>
          <a:xfrm>
            <a:off x="2220323" y="2419917"/>
            <a:ext cx="2159884"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3" name="Google Shape;173;p3"/>
          <p:cNvSpPr/>
          <p:nvPr/>
        </p:nvSpPr>
        <p:spPr>
          <a:xfrm>
            <a:off x="4353390" y="3187311"/>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74" name="Google Shape;174;p3"/>
          <p:cNvSpPr/>
          <p:nvPr/>
        </p:nvSpPr>
        <p:spPr>
          <a:xfrm>
            <a:off x="5039971" y="3665088"/>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75" name="Google Shape;175;p3"/>
          <p:cNvSpPr/>
          <p:nvPr/>
        </p:nvSpPr>
        <p:spPr>
          <a:xfrm>
            <a:off x="5546799" y="4142865"/>
            <a:ext cx="2107236"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76" name="Google Shape;176;p3"/>
          <p:cNvSpPr/>
          <p:nvPr/>
        </p:nvSpPr>
        <p:spPr>
          <a:xfrm>
            <a:off x="4353390" y="2897694"/>
            <a:ext cx="3337852" cy="180159"/>
          </a:xfrm>
          <a:prstGeom prst="roundRect">
            <a:avLst>
              <a:gd name="adj" fmla="val 16667"/>
            </a:avLst>
          </a:prstGeom>
          <a:solidFill>
            <a:srgbClr val="3A7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dirty="0">
                <a:solidFill>
                  <a:schemeClr val="lt1"/>
                </a:solidFill>
                <a:latin typeface="Century Gothic"/>
                <a:ea typeface="Century Gothic"/>
                <a:cs typeface="Century Gothic"/>
                <a:sym typeface="Century Gothic"/>
              </a:rPr>
              <a:t>NOM DE LA PHASE</a:t>
            </a:r>
          </a:p>
        </p:txBody>
      </p:sp>
      <p:sp>
        <p:nvSpPr>
          <p:cNvPr id="177" name="Google Shape;177;p3"/>
          <p:cNvSpPr/>
          <p:nvPr/>
        </p:nvSpPr>
        <p:spPr>
          <a:xfrm>
            <a:off x="520852"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JANV</a:t>
            </a:r>
          </a:p>
        </p:txBody>
      </p:sp>
      <p:sp>
        <p:nvSpPr>
          <p:cNvPr id="178" name="Google Shape;178;p3"/>
          <p:cNvSpPr/>
          <p:nvPr/>
        </p:nvSpPr>
        <p:spPr>
          <a:xfrm>
            <a:off x="2336784"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FÉVR</a:t>
            </a:r>
          </a:p>
        </p:txBody>
      </p:sp>
      <p:sp>
        <p:nvSpPr>
          <p:cNvPr id="179" name="Google Shape;179;p3"/>
          <p:cNvSpPr/>
          <p:nvPr/>
        </p:nvSpPr>
        <p:spPr>
          <a:xfrm>
            <a:off x="4152716"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MARS</a:t>
            </a:r>
          </a:p>
        </p:txBody>
      </p:sp>
      <p:sp>
        <p:nvSpPr>
          <p:cNvPr id="180" name="Google Shape;180;p3"/>
          <p:cNvSpPr/>
          <p:nvPr/>
        </p:nvSpPr>
        <p:spPr>
          <a:xfrm>
            <a:off x="5968648"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AVR</a:t>
            </a:r>
          </a:p>
        </p:txBody>
      </p:sp>
      <p:sp>
        <p:nvSpPr>
          <p:cNvPr id="181" name="Google Shape;181;p3"/>
          <p:cNvSpPr/>
          <p:nvPr/>
        </p:nvSpPr>
        <p:spPr>
          <a:xfrm>
            <a:off x="7784580"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MAI</a:t>
            </a:r>
          </a:p>
        </p:txBody>
      </p:sp>
      <p:sp>
        <p:nvSpPr>
          <p:cNvPr id="182" name="Google Shape;182;p3"/>
          <p:cNvSpPr/>
          <p:nvPr/>
        </p:nvSpPr>
        <p:spPr>
          <a:xfrm>
            <a:off x="9600511"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JUIN</a:t>
            </a:r>
          </a:p>
        </p:txBody>
      </p:sp>
      <p:sp>
        <p:nvSpPr>
          <p:cNvPr id="183" name="Google Shape;183;p3"/>
          <p:cNvSpPr txBox="1"/>
          <p:nvPr/>
        </p:nvSpPr>
        <p:spPr>
          <a:xfrm>
            <a:off x="-20660" y="1521566"/>
            <a:ext cx="62874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84" name="Google Shape;184;p3"/>
          <p:cNvSpPr/>
          <p:nvPr/>
        </p:nvSpPr>
        <p:spPr>
          <a:xfrm>
            <a:off x="8382778" y="5388036"/>
            <a:ext cx="1972737"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85" name="Google Shape;185;p3"/>
          <p:cNvSpPr/>
          <p:nvPr/>
        </p:nvSpPr>
        <p:spPr>
          <a:xfrm>
            <a:off x="9215869" y="5865818"/>
            <a:ext cx="2107236"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186" name="Google Shape;186;p3"/>
          <p:cNvSpPr txBox="1"/>
          <p:nvPr/>
        </p:nvSpPr>
        <p:spPr>
          <a:xfrm>
            <a:off x="941913" y="2004720"/>
            <a:ext cx="68666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2</a:t>
            </a:r>
          </a:p>
        </p:txBody>
      </p:sp>
      <p:sp>
        <p:nvSpPr>
          <p:cNvPr id="188" name="Google Shape;188;p3"/>
          <p:cNvSpPr txBox="1"/>
          <p:nvPr/>
        </p:nvSpPr>
        <p:spPr>
          <a:xfrm>
            <a:off x="3811055" y="3234161"/>
            <a:ext cx="656818"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89" name="Google Shape;189;p3"/>
          <p:cNvSpPr txBox="1"/>
          <p:nvPr/>
        </p:nvSpPr>
        <p:spPr>
          <a:xfrm>
            <a:off x="4467873" y="3717315"/>
            <a:ext cx="665182"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2</a:t>
            </a:r>
          </a:p>
        </p:txBody>
      </p:sp>
      <p:sp>
        <p:nvSpPr>
          <p:cNvPr id="190" name="Google Shape;190;p3"/>
          <p:cNvSpPr txBox="1"/>
          <p:nvPr/>
        </p:nvSpPr>
        <p:spPr>
          <a:xfrm>
            <a:off x="4982971" y="4196477"/>
            <a:ext cx="624295"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3</a:t>
            </a:r>
          </a:p>
        </p:txBody>
      </p:sp>
      <p:sp>
        <p:nvSpPr>
          <p:cNvPr id="191" name="Google Shape;191;p3"/>
          <p:cNvSpPr txBox="1"/>
          <p:nvPr/>
        </p:nvSpPr>
        <p:spPr>
          <a:xfrm>
            <a:off x="7175809" y="4960787"/>
            <a:ext cx="63743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92" name="Google Shape;192;p3"/>
          <p:cNvSpPr txBox="1"/>
          <p:nvPr/>
        </p:nvSpPr>
        <p:spPr>
          <a:xfrm>
            <a:off x="7817821" y="5453085"/>
            <a:ext cx="681144"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2</a:t>
            </a:r>
          </a:p>
        </p:txBody>
      </p:sp>
      <p:sp>
        <p:nvSpPr>
          <p:cNvPr id="193" name="Google Shape;193;p3"/>
          <p:cNvSpPr txBox="1"/>
          <p:nvPr/>
        </p:nvSpPr>
        <p:spPr>
          <a:xfrm>
            <a:off x="8655396" y="5932247"/>
            <a:ext cx="660054"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3</a:t>
            </a:r>
          </a:p>
        </p:txBody>
      </p:sp>
      <p:sp>
        <p:nvSpPr>
          <p:cNvPr id="194" name="Google Shape;194;p3"/>
          <p:cNvSpPr txBox="1"/>
          <p:nvPr/>
        </p:nvSpPr>
        <p:spPr>
          <a:xfrm>
            <a:off x="3498629" y="15369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Dates</a:t>
            </a:r>
          </a:p>
        </p:txBody>
      </p:sp>
      <p:sp>
        <p:nvSpPr>
          <p:cNvPr id="195" name="Google Shape;195;p3"/>
          <p:cNvSpPr txBox="1"/>
          <p:nvPr/>
        </p:nvSpPr>
        <p:spPr>
          <a:xfrm>
            <a:off x="3733088" y="20170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Dates</a:t>
            </a:r>
          </a:p>
        </p:txBody>
      </p:sp>
      <p:sp>
        <p:nvSpPr>
          <p:cNvPr id="196" name="Google Shape;196;p3"/>
          <p:cNvSpPr txBox="1"/>
          <p:nvPr/>
        </p:nvSpPr>
        <p:spPr>
          <a:xfrm>
            <a:off x="4362602" y="24970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7" name="Google Shape;197;p3"/>
          <p:cNvSpPr txBox="1"/>
          <p:nvPr/>
        </p:nvSpPr>
        <p:spPr>
          <a:xfrm>
            <a:off x="6946187" y="32514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8" name="Google Shape;198;p3"/>
          <p:cNvSpPr txBox="1"/>
          <p:nvPr/>
        </p:nvSpPr>
        <p:spPr>
          <a:xfrm>
            <a:off x="7639910" y="37315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9" name="Google Shape;199;p3"/>
          <p:cNvSpPr txBox="1"/>
          <p:nvPr/>
        </p:nvSpPr>
        <p:spPr>
          <a:xfrm>
            <a:off x="7639910" y="42115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0" name="Google Shape;200;p3"/>
          <p:cNvSpPr txBox="1"/>
          <p:nvPr/>
        </p:nvSpPr>
        <p:spPr>
          <a:xfrm>
            <a:off x="10018564" y="497738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1" name="Google Shape;201;p3"/>
          <p:cNvSpPr txBox="1"/>
          <p:nvPr/>
        </p:nvSpPr>
        <p:spPr>
          <a:xfrm>
            <a:off x="10336572" y="54688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2" name="Google Shape;202;p3"/>
          <p:cNvSpPr txBox="1"/>
          <p:nvPr/>
        </p:nvSpPr>
        <p:spPr>
          <a:xfrm>
            <a:off x="11301839" y="593750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i="1">
                <a:solidFill>
                  <a:schemeClr val="dk1"/>
                </a:solidFill>
                <a:latin typeface="Century Gothic"/>
                <a:ea typeface="Century Gothic"/>
                <a:cs typeface="Century Gothic"/>
                <a:sym typeface="Century Gothic"/>
              </a:rPr>
              <a:t>Dates</a:t>
            </a:r>
          </a:p>
        </p:txBody>
      </p:sp>
      <p:sp>
        <p:nvSpPr>
          <p:cNvPr id="203" name="Google Shape;203;p3"/>
          <p:cNvSpPr/>
          <p:nvPr/>
        </p:nvSpPr>
        <p:spPr>
          <a:xfrm>
            <a:off x="7762324" y="4910259"/>
            <a:ext cx="2277505"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dirty="0">
                <a:solidFill>
                  <a:schemeClr val="dk1"/>
                </a:solidFill>
                <a:latin typeface="Century Gothic"/>
                <a:ea typeface="Century Gothic"/>
                <a:cs typeface="Century Gothic"/>
                <a:sym typeface="Century Gothic"/>
              </a:rPr>
              <a:t>Description</a:t>
            </a:r>
          </a:p>
        </p:txBody>
      </p:sp>
      <p:sp>
        <p:nvSpPr>
          <p:cNvPr id="204" name="Google Shape;204;p3"/>
          <p:cNvSpPr/>
          <p:nvPr/>
        </p:nvSpPr>
        <p:spPr>
          <a:xfrm>
            <a:off x="7762331" y="4612055"/>
            <a:ext cx="3524700" cy="180300"/>
          </a:xfrm>
          <a:prstGeom prst="roundRect">
            <a:avLst>
              <a:gd name="adj" fmla="val 16667"/>
            </a:avLst>
          </a:prstGeom>
          <a:solidFill>
            <a:srgbClr val="0F48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dirty="0">
                <a:solidFill>
                  <a:schemeClr val="lt1"/>
                </a:solidFill>
                <a:latin typeface="Century Gothic"/>
                <a:ea typeface="Century Gothic"/>
                <a:cs typeface="Century Gothic"/>
                <a:sym typeface="Century Gothic"/>
              </a:rPr>
              <a:t>NOM DE LA PHASE</a:t>
            </a:r>
          </a:p>
        </p:txBody>
      </p:sp>
      <p:grpSp>
        <p:nvGrpSpPr>
          <p:cNvPr id="205" name="Google Shape;205;p3"/>
          <p:cNvGrpSpPr/>
          <p:nvPr/>
        </p:nvGrpSpPr>
        <p:grpSpPr>
          <a:xfrm>
            <a:off x="522639" y="5207991"/>
            <a:ext cx="1286500" cy="1139646"/>
            <a:chOff x="330762" y="5103205"/>
            <a:chExt cx="1286500" cy="1139646"/>
          </a:xfrm>
        </p:grpSpPr>
        <p:sp>
          <p:nvSpPr>
            <p:cNvPr id="206" name="Google Shape;206;p3"/>
            <p:cNvSpPr/>
            <p:nvPr/>
          </p:nvSpPr>
          <p:spPr>
            <a:xfrm>
              <a:off x="330762" y="5103205"/>
              <a:ext cx="1218636" cy="1139646"/>
            </a:xfrm>
            <a:prstGeom prst="roundRect">
              <a:avLst>
                <a:gd name="adj" fmla="val 5330"/>
              </a:avLst>
            </a:prstGeom>
            <a:noFill/>
            <a:ln w="9525" cap="flat" cmpd="sng">
              <a:solidFill>
                <a:srgbClr val="747474"/>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000" b="1">
                  <a:solidFill>
                    <a:schemeClr val="dk1"/>
                  </a:solidFill>
                  <a:latin typeface="Century Gothic"/>
                  <a:ea typeface="Century Gothic"/>
                  <a:cs typeface="Century Gothic"/>
                  <a:sym typeface="Century Gothic"/>
                </a:rPr>
                <a:t>Légende</a:t>
              </a:r>
            </a:p>
          </p:txBody>
        </p:sp>
        <p:sp>
          <p:nvSpPr>
            <p:cNvPr id="207" name="Google Shape;207;p3"/>
            <p:cNvSpPr txBox="1"/>
            <p:nvPr/>
          </p:nvSpPr>
          <p:spPr>
            <a:xfrm>
              <a:off x="574957" y="5424249"/>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élevée</a:t>
              </a:r>
            </a:p>
          </p:txBody>
        </p:sp>
        <p:sp>
          <p:nvSpPr>
            <p:cNvPr id="208" name="Google Shape;208;p3"/>
            <p:cNvSpPr txBox="1"/>
            <p:nvPr/>
          </p:nvSpPr>
          <p:spPr>
            <a:xfrm>
              <a:off x="574957" y="5679482"/>
              <a:ext cx="1042305" cy="215403"/>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dirty="0">
                  <a:solidFill>
                    <a:schemeClr val="dk1"/>
                  </a:solidFill>
                  <a:latin typeface="Century Gothic"/>
                  <a:ea typeface="Century Gothic"/>
                  <a:cs typeface="Century Gothic"/>
                  <a:sym typeface="Century Gothic"/>
                </a:rPr>
                <a:t>Priorité moyenne</a:t>
              </a:r>
            </a:p>
          </p:txBody>
        </p:sp>
        <p:sp>
          <p:nvSpPr>
            <p:cNvPr id="209" name="Google Shape;209;p3"/>
            <p:cNvSpPr txBox="1"/>
            <p:nvPr/>
          </p:nvSpPr>
          <p:spPr>
            <a:xfrm>
              <a:off x="574957" y="5946288"/>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faible</a:t>
              </a:r>
            </a:p>
          </p:txBody>
        </p:sp>
        <p:sp>
          <p:nvSpPr>
            <p:cNvPr id="210" name="Google Shape;210;p3"/>
            <p:cNvSpPr/>
            <p:nvPr/>
          </p:nvSpPr>
          <p:spPr>
            <a:xfrm>
              <a:off x="430499" y="545308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11" name="Google Shape;211;p3"/>
            <p:cNvSpPr/>
            <p:nvPr/>
          </p:nvSpPr>
          <p:spPr>
            <a:xfrm>
              <a:off x="438465" y="5715248"/>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12" name="Google Shape;212;p3"/>
            <p:cNvSpPr/>
            <p:nvPr/>
          </p:nvSpPr>
          <p:spPr>
            <a:xfrm rot="10800000">
              <a:off x="430498" y="5983911"/>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2" name="TextBox 1">
            <a:extLst>
              <a:ext uri="{FF2B5EF4-FFF2-40B4-BE49-F238E27FC236}">
                <a16:creationId xmlns:a16="http://schemas.microsoft.com/office/drawing/2014/main" id="{848D02FC-7F97-4842-B258-06C096236D99}"/>
              </a:ext>
            </a:extLst>
          </p:cNvPr>
          <p:cNvSpPr txBox="1"/>
          <p:nvPr/>
        </p:nvSpPr>
        <p:spPr>
          <a:xfrm>
            <a:off x="1652925" y="2483882"/>
            <a:ext cx="630844" cy="246221"/>
          </a:xfrm>
          <a:prstGeom prst="rect">
            <a:avLst/>
          </a:prstGeom>
          <a:noFill/>
        </p:spPr>
        <p:txBody>
          <a:bodyPr wrap="square" anchor="ctr">
            <a:noAutofit/>
          </a:bodyPr>
          <a:lstStyle/>
          <a:p>
            <a:pPr rtl="0">
              <a:lnSpc>
                <a:spcPct val="100000"/>
              </a:lnSpc>
            </a:pPr>
            <a:r>
              <a:rPr lang="fr-FR" sz="900" b="0" spc="-20" dirty="0">
                <a:solidFill>
                  <a:schemeClr val="tx1"/>
                </a:solidFill>
                <a:latin typeface="Century Gothic" panose="020B0502020202020204" pitchFamily="34" charset="0"/>
              </a:rPr>
              <a:t>Tâche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98"/>
        <p:cNvGrpSpPr/>
        <p:nvPr/>
      </p:nvGrpSpPr>
      <p:grpSpPr>
        <a:xfrm>
          <a:off x="0" y="0"/>
          <a:ext cx="0" cy="0"/>
          <a:chOff x="0" y="0"/>
          <a:chExt cx="0" cy="0"/>
        </a:xfrm>
      </p:grpSpPr>
      <p:pic>
        <p:nvPicPr>
          <p:cNvPr id="99" name="Google Shape;99;p2" descr="Texture géométrique blanche abstraite"/>
          <p:cNvPicPr preferRelativeResize="0"/>
          <p:nvPr/>
        </p:nvPicPr>
        <p:blipFill rotWithShape="1">
          <a:blip r:embed="rId4">
            <a:alphaModFix amt="50000"/>
          </a:blip>
          <a:srcRect b="15620"/>
          <a:stretch/>
        </p:blipFill>
        <p:spPr>
          <a:xfrm>
            <a:off x="1" y="1"/>
            <a:ext cx="12192000" cy="6857999"/>
          </a:xfrm>
          <a:prstGeom prst="rect">
            <a:avLst/>
          </a:prstGeom>
          <a:noFill/>
          <a:ln>
            <a:noFill/>
          </a:ln>
        </p:spPr>
      </p:pic>
      <p:grpSp>
        <p:nvGrpSpPr>
          <p:cNvPr id="100" name="Google Shape;100;p2"/>
          <p:cNvGrpSpPr/>
          <p:nvPr/>
        </p:nvGrpSpPr>
        <p:grpSpPr>
          <a:xfrm>
            <a:off x="2291683" y="1069746"/>
            <a:ext cx="7265601" cy="5277891"/>
            <a:chOff x="2291683" y="983468"/>
            <a:chExt cx="7265601" cy="5543941"/>
          </a:xfrm>
        </p:grpSpPr>
        <p:cxnSp>
          <p:nvCxnSpPr>
            <p:cNvPr id="101" name="Google Shape;101;p2"/>
            <p:cNvCxnSpPr/>
            <p:nvPr/>
          </p:nvCxnSpPr>
          <p:spPr>
            <a:xfrm>
              <a:off x="2291683"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2" name="Google Shape;102;p2"/>
            <p:cNvCxnSpPr/>
            <p:nvPr/>
          </p:nvCxnSpPr>
          <p:spPr>
            <a:xfrm>
              <a:off x="410760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3" name="Google Shape;103;p2"/>
            <p:cNvCxnSpPr/>
            <p:nvPr/>
          </p:nvCxnSpPr>
          <p:spPr>
            <a:xfrm>
              <a:off x="5926630"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4" name="Google Shape;104;p2"/>
            <p:cNvCxnSpPr/>
            <p:nvPr/>
          </p:nvCxnSpPr>
          <p:spPr>
            <a:xfrm>
              <a:off x="773396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5" name="Google Shape;105;p2"/>
            <p:cNvCxnSpPr/>
            <p:nvPr/>
          </p:nvCxnSpPr>
          <p:spPr>
            <a:xfrm>
              <a:off x="9557284"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grpSp>
      <p:sp>
        <p:nvSpPr>
          <p:cNvPr id="106" name="Google Shape;106;p2"/>
          <p:cNvSpPr txBox="1"/>
          <p:nvPr/>
        </p:nvSpPr>
        <p:spPr>
          <a:xfrm>
            <a:off x="4482162" y="60276"/>
            <a:ext cx="7651224" cy="424732"/>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fr-FR" sz="1800" b="1" dirty="0">
                <a:solidFill>
                  <a:srgbClr val="595959"/>
                </a:solidFill>
                <a:latin typeface="Century Gothic"/>
                <a:ea typeface="Century Gothic"/>
                <a:cs typeface="Century Gothic"/>
                <a:sym typeface="Century Gothic"/>
              </a:rPr>
              <a:t>EXEMPLE</a:t>
            </a:r>
            <a:r>
              <a:rPr lang="fr-FR" sz="1800" dirty="0">
                <a:solidFill>
                  <a:srgbClr val="595959"/>
                </a:solidFill>
                <a:latin typeface="Century Gothic"/>
                <a:ea typeface="Century Gothic"/>
                <a:cs typeface="Century Gothic"/>
                <a:sym typeface="Century Gothic"/>
              </a:rPr>
              <a:t> Modèle de plan de projet de haut niveau</a:t>
            </a:r>
          </a:p>
        </p:txBody>
      </p:sp>
      <p:sp>
        <p:nvSpPr>
          <p:cNvPr id="107" name="Google Shape;107;p2"/>
          <p:cNvSpPr/>
          <p:nvPr/>
        </p:nvSpPr>
        <p:spPr>
          <a:xfrm>
            <a:off x="520852" y="1174746"/>
            <a:ext cx="3832538" cy="180159"/>
          </a:xfrm>
          <a:prstGeom prst="roundRect">
            <a:avLst>
              <a:gd name="adj" fmla="val 16667"/>
            </a:avLst>
          </a:prstGeom>
          <a:solidFill>
            <a:srgbClr val="FC997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INITIALE</a:t>
            </a:r>
          </a:p>
        </p:txBody>
      </p:sp>
      <p:sp>
        <p:nvSpPr>
          <p:cNvPr id="108" name="Google Shape;108;p2"/>
          <p:cNvSpPr/>
          <p:nvPr/>
        </p:nvSpPr>
        <p:spPr>
          <a:xfrm>
            <a:off x="520852" y="1464363"/>
            <a:ext cx="2963485"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dirty="0">
                <a:solidFill>
                  <a:schemeClr val="dk1"/>
                </a:solidFill>
                <a:latin typeface="Century Gothic"/>
                <a:ea typeface="Century Gothic"/>
                <a:cs typeface="Century Gothic"/>
                <a:sym typeface="Century Gothic"/>
              </a:rPr>
              <a:t>Rencontrer des intervenants et définir clairement le but visant à accroître l’accès des clients grâce à la création d’un nouvel espace.</a:t>
            </a:r>
          </a:p>
        </p:txBody>
      </p:sp>
      <p:sp>
        <p:nvSpPr>
          <p:cNvPr id="109" name="Google Shape;109;p2"/>
          <p:cNvSpPr/>
          <p:nvPr/>
        </p:nvSpPr>
        <p:spPr>
          <a:xfrm>
            <a:off x="1500712" y="1942140"/>
            <a:ext cx="2243009"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Effectuer une analyse du marché pour identifier les emplacements potentiels et évaluer la demande.</a:t>
            </a:r>
          </a:p>
        </p:txBody>
      </p:sp>
      <p:sp>
        <p:nvSpPr>
          <p:cNvPr id="110" name="Google Shape;110;p2"/>
          <p:cNvSpPr/>
          <p:nvPr/>
        </p:nvSpPr>
        <p:spPr>
          <a:xfrm>
            <a:off x="2220323" y="2419917"/>
            <a:ext cx="2159884"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Élaborer une charte de projet décrivant les buts, le périmètre et les intervenants.</a:t>
            </a:r>
          </a:p>
        </p:txBody>
      </p:sp>
      <p:sp>
        <p:nvSpPr>
          <p:cNvPr id="111" name="Google Shape;111;p2"/>
          <p:cNvSpPr/>
          <p:nvPr/>
        </p:nvSpPr>
        <p:spPr>
          <a:xfrm>
            <a:off x="4353390" y="3187311"/>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Identifier les sites appropriés pour le nouvel emplacement.</a:t>
            </a:r>
          </a:p>
        </p:txBody>
      </p:sp>
      <p:sp>
        <p:nvSpPr>
          <p:cNvPr id="112" name="Google Shape;112;p2"/>
          <p:cNvSpPr/>
          <p:nvPr/>
        </p:nvSpPr>
        <p:spPr>
          <a:xfrm>
            <a:off x="5039971" y="3665088"/>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Élaborer un plan de projet détaillé comprenant le calendrier, le budget et les besoins en ressources.</a:t>
            </a:r>
          </a:p>
        </p:txBody>
      </p:sp>
      <p:sp>
        <p:nvSpPr>
          <p:cNvPr id="113" name="Google Shape;113;p2"/>
          <p:cNvSpPr/>
          <p:nvPr/>
        </p:nvSpPr>
        <p:spPr>
          <a:xfrm>
            <a:off x="5546799" y="4142865"/>
            <a:ext cx="2107236"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Obtenir les permis et approbations nécessaires.</a:t>
            </a:r>
          </a:p>
        </p:txBody>
      </p:sp>
      <p:sp>
        <p:nvSpPr>
          <p:cNvPr id="114" name="Google Shape;114;p2"/>
          <p:cNvSpPr/>
          <p:nvPr/>
        </p:nvSpPr>
        <p:spPr>
          <a:xfrm>
            <a:off x="4353390" y="2897694"/>
            <a:ext cx="3337852" cy="180159"/>
          </a:xfrm>
          <a:prstGeom prst="roundRect">
            <a:avLst>
              <a:gd name="adj" fmla="val 16667"/>
            </a:avLst>
          </a:prstGeom>
          <a:solidFill>
            <a:srgbClr val="3A7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DE PLANIFICATION</a:t>
            </a:r>
          </a:p>
        </p:txBody>
      </p:sp>
      <p:sp>
        <p:nvSpPr>
          <p:cNvPr id="115" name="Google Shape;115;p2"/>
          <p:cNvSpPr/>
          <p:nvPr/>
        </p:nvSpPr>
        <p:spPr>
          <a:xfrm>
            <a:off x="520852"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JANV</a:t>
            </a:r>
          </a:p>
        </p:txBody>
      </p:sp>
      <p:sp>
        <p:nvSpPr>
          <p:cNvPr id="116" name="Google Shape;116;p2"/>
          <p:cNvSpPr/>
          <p:nvPr/>
        </p:nvSpPr>
        <p:spPr>
          <a:xfrm>
            <a:off x="2336784"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FÉVR</a:t>
            </a:r>
          </a:p>
        </p:txBody>
      </p:sp>
      <p:sp>
        <p:nvSpPr>
          <p:cNvPr id="117" name="Google Shape;117;p2"/>
          <p:cNvSpPr/>
          <p:nvPr/>
        </p:nvSpPr>
        <p:spPr>
          <a:xfrm>
            <a:off x="4152716"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MARS</a:t>
            </a:r>
          </a:p>
        </p:txBody>
      </p:sp>
      <p:sp>
        <p:nvSpPr>
          <p:cNvPr id="118" name="Google Shape;118;p2"/>
          <p:cNvSpPr/>
          <p:nvPr/>
        </p:nvSpPr>
        <p:spPr>
          <a:xfrm>
            <a:off x="5968648"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AVR</a:t>
            </a:r>
          </a:p>
        </p:txBody>
      </p:sp>
      <p:sp>
        <p:nvSpPr>
          <p:cNvPr id="119" name="Google Shape;119;p2"/>
          <p:cNvSpPr/>
          <p:nvPr/>
        </p:nvSpPr>
        <p:spPr>
          <a:xfrm>
            <a:off x="7784580"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MAI</a:t>
            </a:r>
          </a:p>
        </p:txBody>
      </p:sp>
      <p:sp>
        <p:nvSpPr>
          <p:cNvPr id="120" name="Google Shape;120;p2"/>
          <p:cNvSpPr/>
          <p:nvPr/>
        </p:nvSpPr>
        <p:spPr>
          <a:xfrm>
            <a:off x="9600511"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JUIN</a:t>
            </a:r>
          </a:p>
        </p:txBody>
      </p:sp>
      <p:sp>
        <p:nvSpPr>
          <p:cNvPr id="121" name="Google Shape;121;p2"/>
          <p:cNvSpPr txBox="1"/>
          <p:nvPr/>
        </p:nvSpPr>
        <p:spPr>
          <a:xfrm>
            <a:off x="-20660" y="1521566"/>
            <a:ext cx="628741"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22" name="Google Shape;122;p2"/>
          <p:cNvSpPr/>
          <p:nvPr/>
        </p:nvSpPr>
        <p:spPr>
          <a:xfrm>
            <a:off x="7762324" y="4910259"/>
            <a:ext cx="2277505"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Embaucher des prestataires et des sous-traitants pour la préparation du site et les travaux de construction.</a:t>
            </a:r>
          </a:p>
        </p:txBody>
      </p:sp>
      <p:sp>
        <p:nvSpPr>
          <p:cNvPr id="123" name="Google Shape;123;p2"/>
          <p:cNvSpPr/>
          <p:nvPr/>
        </p:nvSpPr>
        <p:spPr>
          <a:xfrm>
            <a:off x="8382778" y="5388036"/>
            <a:ext cx="1972737"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Commencer les activités de construction en fonction du planning du projet.</a:t>
            </a:r>
          </a:p>
        </p:txBody>
      </p:sp>
      <p:sp>
        <p:nvSpPr>
          <p:cNvPr id="124" name="Google Shape;124;p2"/>
          <p:cNvSpPr/>
          <p:nvPr/>
        </p:nvSpPr>
        <p:spPr>
          <a:xfrm>
            <a:off x="9215869" y="5865818"/>
            <a:ext cx="2107236"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dirty="0">
                <a:solidFill>
                  <a:schemeClr val="dk1"/>
                </a:solidFill>
                <a:latin typeface="Century Gothic"/>
                <a:ea typeface="Century Gothic"/>
                <a:cs typeface="Century Gothic"/>
                <a:sym typeface="Century Gothic"/>
              </a:rPr>
              <a:t>Surveiller l’avancement de la construction et résoudre les problèmes ou retards.</a:t>
            </a:r>
          </a:p>
        </p:txBody>
      </p:sp>
      <p:sp>
        <p:nvSpPr>
          <p:cNvPr id="125" name="Google Shape;125;p2"/>
          <p:cNvSpPr/>
          <p:nvPr/>
        </p:nvSpPr>
        <p:spPr>
          <a:xfrm>
            <a:off x="7798531" y="4620642"/>
            <a:ext cx="3524573" cy="180159"/>
          </a:xfrm>
          <a:prstGeom prst="roundRect">
            <a:avLst>
              <a:gd name="adj" fmla="val 16667"/>
            </a:avLst>
          </a:prstGeom>
          <a:solidFill>
            <a:srgbClr val="0F48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D’EXÉCUTION</a:t>
            </a:r>
          </a:p>
        </p:txBody>
      </p:sp>
      <p:sp>
        <p:nvSpPr>
          <p:cNvPr id="126" name="Google Shape;126;p2"/>
          <p:cNvSpPr txBox="1"/>
          <p:nvPr/>
        </p:nvSpPr>
        <p:spPr>
          <a:xfrm>
            <a:off x="941914" y="2004720"/>
            <a:ext cx="648434"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28" name="Google Shape;128;p2"/>
          <p:cNvSpPr txBox="1"/>
          <p:nvPr/>
        </p:nvSpPr>
        <p:spPr>
          <a:xfrm>
            <a:off x="3811055" y="3234161"/>
            <a:ext cx="64019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29" name="Google Shape;129;p2"/>
          <p:cNvSpPr txBox="1"/>
          <p:nvPr/>
        </p:nvSpPr>
        <p:spPr>
          <a:xfrm>
            <a:off x="4467872" y="3717315"/>
            <a:ext cx="63689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30" name="Google Shape;130;p2"/>
          <p:cNvSpPr txBox="1"/>
          <p:nvPr/>
        </p:nvSpPr>
        <p:spPr>
          <a:xfrm>
            <a:off x="4982971" y="4196477"/>
            <a:ext cx="63689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31" name="Google Shape;131;p2"/>
          <p:cNvSpPr txBox="1"/>
          <p:nvPr/>
        </p:nvSpPr>
        <p:spPr>
          <a:xfrm>
            <a:off x="7186869" y="4969931"/>
            <a:ext cx="640725"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32" name="Google Shape;132;p2"/>
          <p:cNvSpPr txBox="1"/>
          <p:nvPr/>
        </p:nvSpPr>
        <p:spPr>
          <a:xfrm>
            <a:off x="7817821" y="5453085"/>
            <a:ext cx="626705"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33" name="Google Shape;133;p2"/>
          <p:cNvSpPr txBox="1"/>
          <p:nvPr/>
        </p:nvSpPr>
        <p:spPr>
          <a:xfrm>
            <a:off x="8655395" y="5932247"/>
            <a:ext cx="623621"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34" name="Google Shape;134;p2"/>
          <p:cNvSpPr txBox="1"/>
          <p:nvPr/>
        </p:nvSpPr>
        <p:spPr>
          <a:xfrm>
            <a:off x="3498629" y="15369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1er janv-20 </a:t>
            </a:r>
            <a:r>
              <a:rPr lang="fr-FR" sz="750" i="1" dirty="0" err="1">
                <a:solidFill>
                  <a:schemeClr val="dk1"/>
                </a:solidFill>
                <a:latin typeface="Century Gothic"/>
                <a:ea typeface="Century Gothic"/>
                <a:cs typeface="Century Gothic"/>
                <a:sym typeface="Century Gothic"/>
              </a:rPr>
              <a:t>févr</a:t>
            </a:r>
            <a:endParaRPr lang="fr-FR" sz="750" i="1" dirty="0">
              <a:solidFill>
                <a:schemeClr val="dk1"/>
              </a:solidFill>
              <a:latin typeface="Century Gothic"/>
              <a:ea typeface="Century Gothic"/>
              <a:cs typeface="Century Gothic"/>
              <a:sym typeface="Century Gothic"/>
            </a:endParaRPr>
          </a:p>
        </p:txBody>
      </p:sp>
      <p:sp>
        <p:nvSpPr>
          <p:cNvPr id="135" name="Google Shape;135;p2"/>
          <p:cNvSpPr txBox="1"/>
          <p:nvPr/>
        </p:nvSpPr>
        <p:spPr>
          <a:xfrm>
            <a:off x="3733088" y="20170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15 janv-25 </a:t>
            </a:r>
            <a:r>
              <a:rPr lang="fr-FR" sz="750" b="0" i="1" dirty="0" err="1">
                <a:solidFill>
                  <a:schemeClr val="dk1"/>
                </a:solidFill>
                <a:latin typeface="Century Gothic"/>
                <a:ea typeface="Century Gothic"/>
                <a:cs typeface="Century Gothic"/>
                <a:sym typeface="Century Gothic"/>
              </a:rPr>
              <a:t>févr</a:t>
            </a:r>
            <a:endParaRPr lang="fr-FR" sz="750" b="0" i="1" dirty="0">
              <a:solidFill>
                <a:schemeClr val="dk1"/>
              </a:solidFill>
              <a:latin typeface="Century Gothic"/>
              <a:ea typeface="Century Gothic"/>
              <a:cs typeface="Century Gothic"/>
              <a:sym typeface="Century Gothic"/>
            </a:endParaRPr>
          </a:p>
        </p:txBody>
      </p:sp>
      <p:sp>
        <p:nvSpPr>
          <p:cNvPr id="136" name="Google Shape;136;p2"/>
          <p:cNvSpPr txBox="1"/>
          <p:nvPr/>
        </p:nvSpPr>
        <p:spPr>
          <a:xfrm>
            <a:off x="4362602" y="24970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31 janv-5 mars</a:t>
            </a:r>
          </a:p>
        </p:txBody>
      </p:sp>
      <p:sp>
        <p:nvSpPr>
          <p:cNvPr id="137" name="Google Shape;137;p2"/>
          <p:cNvSpPr txBox="1"/>
          <p:nvPr/>
        </p:nvSpPr>
        <p:spPr>
          <a:xfrm>
            <a:off x="6946187" y="32514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5 mars-15 </a:t>
            </a:r>
            <a:r>
              <a:rPr lang="fr-FR" sz="750" b="0" i="1" dirty="0" err="1">
                <a:solidFill>
                  <a:schemeClr val="dk1"/>
                </a:solidFill>
                <a:latin typeface="Century Gothic"/>
                <a:ea typeface="Century Gothic"/>
                <a:cs typeface="Century Gothic"/>
                <a:sym typeface="Century Gothic"/>
              </a:rPr>
              <a:t>avr</a:t>
            </a:r>
            <a:endParaRPr lang="fr-FR" sz="750" b="0" i="1" dirty="0">
              <a:solidFill>
                <a:schemeClr val="dk1"/>
              </a:solidFill>
              <a:latin typeface="Century Gothic"/>
              <a:ea typeface="Century Gothic"/>
              <a:cs typeface="Century Gothic"/>
              <a:sym typeface="Century Gothic"/>
            </a:endParaRPr>
          </a:p>
        </p:txBody>
      </p:sp>
      <p:sp>
        <p:nvSpPr>
          <p:cNvPr id="138" name="Google Shape;138;p2"/>
          <p:cNvSpPr txBox="1"/>
          <p:nvPr/>
        </p:nvSpPr>
        <p:spPr>
          <a:xfrm>
            <a:off x="7639910" y="37315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15 mars-30 </a:t>
            </a:r>
            <a:r>
              <a:rPr lang="fr-FR" sz="750" b="0" i="1" dirty="0" err="1">
                <a:solidFill>
                  <a:schemeClr val="dk1"/>
                </a:solidFill>
                <a:latin typeface="Century Gothic"/>
                <a:ea typeface="Century Gothic"/>
                <a:cs typeface="Century Gothic"/>
                <a:sym typeface="Century Gothic"/>
              </a:rPr>
              <a:t>avr</a:t>
            </a:r>
            <a:endParaRPr lang="fr-FR" sz="750" b="0" i="1" dirty="0">
              <a:solidFill>
                <a:schemeClr val="dk1"/>
              </a:solidFill>
              <a:latin typeface="Century Gothic"/>
              <a:ea typeface="Century Gothic"/>
              <a:cs typeface="Century Gothic"/>
              <a:sym typeface="Century Gothic"/>
            </a:endParaRPr>
          </a:p>
        </p:txBody>
      </p:sp>
      <p:sp>
        <p:nvSpPr>
          <p:cNvPr id="139" name="Google Shape;139;p2"/>
          <p:cNvSpPr txBox="1"/>
          <p:nvPr/>
        </p:nvSpPr>
        <p:spPr>
          <a:xfrm>
            <a:off x="7639910" y="42115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25 mars-30 </a:t>
            </a:r>
            <a:r>
              <a:rPr lang="fr-FR" sz="750" b="0" i="1" dirty="0" err="1">
                <a:solidFill>
                  <a:schemeClr val="dk1"/>
                </a:solidFill>
                <a:latin typeface="Century Gothic"/>
                <a:ea typeface="Century Gothic"/>
                <a:cs typeface="Century Gothic"/>
                <a:sym typeface="Century Gothic"/>
              </a:rPr>
              <a:t>avr</a:t>
            </a:r>
            <a:endParaRPr lang="fr-FR" sz="750" b="0" i="1" dirty="0">
              <a:solidFill>
                <a:schemeClr val="dk1"/>
              </a:solidFill>
              <a:latin typeface="Century Gothic"/>
              <a:ea typeface="Century Gothic"/>
              <a:cs typeface="Century Gothic"/>
              <a:sym typeface="Century Gothic"/>
            </a:endParaRPr>
          </a:p>
        </p:txBody>
      </p:sp>
      <p:sp>
        <p:nvSpPr>
          <p:cNvPr id="140" name="Google Shape;140;p2"/>
          <p:cNvSpPr txBox="1"/>
          <p:nvPr/>
        </p:nvSpPr>
        <p:spPr>
          <a:xfrm>
            <a:off x="10018564" y="497738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i="1">
                <a:solidFill>
                  <a:schemeClr val="dk1"/>
                </a:solidFill>
                <a:latin typeface="Century Gothic"/>
                <a:ea typeface="Century Gothic"/>
                <a:cs typeface="Century Gothic"/>
                <a:sym typeface="Century Gothic"/>
              </a:rPr>
              <a:t>1er mai</a:t>
            </a:r>
            <a:r>
              <a:rPr lang="fr-FR" sz="750" b="0" i="1">
                <a:solidFill>
                  <a:schemeClr val="dk1"/>
                </a:solidFill>
                <a:latin typeface="Century Gothic"/>
                <a:ea typeface="Century Gothic"/>
                <a:cs typeface="Century Gothic"/>
                <a:sym typeface="Century Gothic"/>
              </a:rPr>
              <a:t>-10 juin</a:t>
            </a:r>
          </a:p>
        </p:txBody>
      </p:sp>
      <p:sp>
        <p:nvSpPr>
          <p:cNvPr id="141" name="Google Shape;141;p2"/>
          <p:cNvSpPr txBox="1"/>
          <p:nvPr/>
        </p:nvSpPr>
        <p:spPr>
          <a:xfrm>
            <a:off x="10336572" y="54688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10 mai-15 juin</a:t>
            </a:r>
          </a:p>
        </p:txBody>
      </p:sp>
      <p:sp>
        <p:nvSpPr>
          <p:cNvPr id="142" name="Google Shape;142;p2"/>
          <p:cNvSpPr txBox="1"/>
          <p:nvPr/>
        </p:nvSpPr>
        <p:spPr>
          <a:xfrm>
            <a:off x="11301839" y="593750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dirty="0">
                <a:solidFill>
                  <a:schemeClr val="dk1"/>
                </a:solidFill>
                <a:latin typeface="Century Gothic"/>
                <a:ea typeface="Century Gothic"/>
                <a:cs typeface="Century Gothic"/>
                <a:sym typeface="Century Gothic"/>
              </a:rPr>
              <a:t>25 mai-30 juin</a:t>
            </a:r>
          </a:p>
        </p:txBody>
      </p:sp>
      <p:sp>
        <p:nvSpPr>
          <p:cNvPr id="143" name="Google Shape;143;p2"/>
          <p:cNvSpPr/>
          <p:nvPr/>
        </p:nvSpPr>
        <p:spPr>
          <a:xfrm>
            <a:off x="3623354" y="187681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4" name="Google Shape;144;p2"/>
          <p:cNvSpPr/>
          <p:nvPr/>
        </p:nvSpPr>
        <p:spPr>
          <a:xfrm>
            <a:off x="6862385" y="3134174"/>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5" name="Google Shape;145;p2"/>
          <p:cNvSpPr/>
          <p:nvPr/>
        </p:nvSpPr>
        <p:spPr>
          <a:xfrm rot="10800000">
            <a:off x="11213795" y="5827135"/>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6" name="Google Shape;146;p2"/>
          <p:cNvSpPr/>
          <p:nvPr/>
        </p:nvSpPr>
        <p:spPr>
          <a:xfrm>
            <a:off x="10247269" y="5337290"/>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7" name="Google Shape;147;p2"/>
          <p:cNvSpPr/>
          <p:nvPr/>
        </p:nvSpPr>
        <p:spPr>
          <a:xfrm>
            <a:off x="7542975" y="4074583"/>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148" name="Google Shape;148;p2"/>
          <p:cNvGrpSpPr/>
          <p:nvPr/>
        </p:nvGrpSpPr>
        <p:grpSpPr>
          <a:xfrm>
            <a:off x="522639" y="5207991"/>
            <a:ext cx="1261359" cy="1139646"/>
            <a:chOff x="330762" y="5103205"/>
            <a:chExt cx="1261359" cy="1139646"/>
          </a:xfrm>
        </p:grpSpPr>
        <p:sp>
          <p:nvSpPr>
            <p:cNvPr id="149" name="Google Shape;149;p2"/>
            <p:cNvSpPr/>
            <p:nvPr/>
          </p:nvSpPr>
          <p:spPr>
            <a:xfrm>
              <a:off x="330762" y="5103205"/>
              <a:ext cx="1218636" cy="1139646"/>
            </a:xfrm>
            <a:prstGeom prst="roundRect">
              <a:avLst>
                <a:gd name="adj" fmla="val 5330"/>
              </a:avLst>
            </a:prstGeom>
            <a:noFill/>
            <a:ln w="9525" cap="flat" cmpd="sng">
              <a:solidFill>
                <a:srgbClr val="747474"/>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000" b="1">
                  <a:solidFill>
                    <a:schemeClr val="dk1"/>
                  </a:solidFill>
                  <a:latin typeface="Century Gothic"/>
                  <a:ea typeface="Century Gothic"/>
                  <a:cs typeface="Century Gothic"/>
                  <a:sym typeface="Century Gothic"/>
                </a:rPr>
                <a:t>Légende</a:t>
              </a:r>
            </a:p>
          </p:txBody>
        </p:sp>
        <p:sp>
          <p:nvSpPr>
            <p:cNvPr id="150" name="Google Shape;150;p2"/>
            <p:cNvSpPr txBox="1"/>
            <p:nvPr/>
          </p:nvSpPr>
          <p:spPr>
            <a:xfrm>
              <a:off x="574957" y="5424249"/>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élevée</a:t>
              </a:r>
            </a:p>
          </p:txBody>
        </p:sp>
        <p:sp>
          <p:nvSpPr>
            <p:cNvPr id="151" name="Google Shape;151;p2"/>
            <p:cNvSpPr txBox="1"/>
            <p:nvPr/>
          </p:nvSpPr>
          <p:spPr>
            <a:xfrm>
              <a:off x="574957" y="5679462"/>
              <a:ext cx="1017164"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dirty="0">
                  <a:solidFill>
                    <a:schemeClr val="dk1"/>
                  </a:solidFill>
                  <a:latin typeface="Century Gothic"/>
                  <a:ea typeface="Century Gothic"/>
                  <a:cs typeface="Century Gothic"/>
                  <a:sym typeface="Century Gothic"/>
                </a:rPr>
                <a:t>Priorité moyenne</a:t>
              </a:r>
            </a:p>
          </p:txBody>
        </p:sp>
        <p:sp>
          <p:nvSpPr>
            <p:cNvPr id="152" name="Google Shape;152;p2"/>
            <p:cNvSpPr txBox="1"/>
            <p:nvPr/>
          </p:nvSpPr>
          <p:spPr>
            <a:xfrm>
              <a:off x="574957" y="5946288"/>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faible</a:t>
              </a:r>
            </a:p>
          </p:txBody>
        </p:sp>
        <p:sp>
          <p:nvSpPr>
            <p:cNvPr id="153" name="Google Shape;153;p2"/>
            <p:cNvSpPr/>
            <p:nvPr/>
          </p:nvSpPr>
          <p:spPr>
            <a:xfrm>
              <a:off x="430499" y="545308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4" name="Google Shape;154;p2"/>
            <p:cNvSpPr/>
            <p:nvPr/>
          </p:nvSpPr>
          <p:spPr>
            <a:xfrm>
              <a:off x="438465" y="5715248"/>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5" name="Google Shape;155;p2"/>
            <p:cNvSpPr/>
            <p:nvPr/>
          </p:nvSpPr>
          <p:spPr>
            <a:xfrm rot="10800000">
              <a:off x="430498" y="5983911"/>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2" name="TextBox 1">
            <a:extLst>
              <a:ext uri="{FF2B5EF4-FFF2-40B4-BE49-F238E27FC236}">
                <a16:creationId xmlns:a16="http://schemas.microsoft.com/office/drawing/2014/main" id="{CC801823-FFDD-3832-8FA0-C2A79D4818A2}"/>
              </a:ext>
            </a:extLst>
          </p:cNvPr>
          <p:cNvSpPr txBox="1"/>
          <p:nvPr/>
        </p:nvSpPr>
        <p:spPr>
          <a:xfrm>
            <a:off x="1652925" y="2483882"/>
            <a:ext cx="619249" cy="246221"/>
          </a:xfrm>
          <a:prstGeom prst="rect">
            <a:avLst/>
          </a:prstGeom>
          <a:noFill/>
        </p:spPr>
        <p:txBody>
          <a:bodyPr wrap="square" anchor="ctr">
            <a:noAutofit/>
          </a:bodyPr>
          <a:lstStyle/>
          <a:p>
            <a:pPr rtl="0">
              <a:lnSpc>
                <a:spcPct val="100000"/>
              </a:lnSpc>
            </a:pPr>
            <a:r>
              <a:rPr lang="fr-FR" sz="900" b="0" spc="-20">
                <a:solidFill>
                  <a:schemeClr val="tx1"/>
                </a:solidFill>
                <a:latin typeface="Century Gothic" panose="020B0502020202020204" pitchFamily="34" charset="0"/>
              </a:rPr>
              <a:t>Tâche 3</a:t>
            </a:r>
          </a:p>
        </p:txBody>
      </p:sp>
      <p:sp>
        <p:nvSpPr>
          <p:cNvPr id="3" name="TextBox 2">
            <a:extLst>
              <a:ext uri="{FF2B5EF4-FFF2-40B4-BE49-F238E27FC236}">
                <a16:creationId xmlns:a16="http://schemas.microsoft.com/office/drawing/2014/main" id="{7E223A45-1EC6-B754-4D4C-FF380DB8F726}"/>
              </a:ext>
            </a:extLst>
          </p:cNvPr>
          <p:cNvSpPr txBox="1"/>
          <p:nvPr/>
        </p:nvSpPr>
        <p:spPr>
          <a:xfrm>
            <a:off x="448962" y="649553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7"/>
        <p:cNvGrpSpPr/>
        <p:nvPr/>
      </p:nvGrpSpPr>
      <p:grpSpPr>
        <a:xfrm>
          <a:off x="0" y="0"/>
          <a:ext cx="0" cy="0"/>
          <a:chOff x="0" y="0"/>
          <a:chExt cx="0" cy="0"/>
        </a:xfrm>
      </p:grpSpPr>
      <p:graphicFrame>
        <p:nvGraphicFramePr>
          <p:cNvPr id="218" name="Google Shape;218;p4"/>
          <p:cNvGraphicFramePr/>
          <p:nvPr>
            <p:extLst>
              <p:ext uri="{D42A27DB-BD31-4B8C-83A1-F6EECF244321}">
                <p14:modId xmlns:p14="http://schemas.microsoft.com/office/powerpoint/2010/main" val="444444540"/>
              </p:ext>
            </p:extLst>
          </p:nvPr>
        </p:nvGraphicFramePr>
        <p:xfrm>
          <a:off x="787790" y="1050352"/>
          <a:ext cx="10227225" cy="2468350"/>
        </p:xfrm>
        <a:graphic>
          <a:graphicData uri="http://schemas.openxmlformats.org/drawingml/2006/table">
            <a:tbl>
              <a:tblPr firstRow="1" firstCol="1" bandRow="1">
                <a:noFill/>
                <a:tableStyleId>{5138616E-FB6B-4DF9-833A-6286874A6285}</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fr-FR" sz="1600" b="1" u="none" strike="noStrike" cap="none">
                          <a:solidFill>
                            <a:schemeClr val="dk1"/>
                          </a:solidFill>
                          <a:latin typeface="Century Gothic"/>
                          <a:ea typeface="Century Gothic"/>
                          <a:cs typeface="Century Gothic"/>
                          <a:sym typeface="Century Gothic"/>
                        </a:rPr>
                        <a:t>EXCLUSION DE RESPONSABILITÉ</a:t>
                      </a:r>
                    </a:p>
                    <a:p>
                      <a:pPr marL="0" marR="0" lvl="0" indent="0" algn="l" rtl="0">
                        <a:spcBef>
                          <a:spcPts val="0"/>
                        </a:spcBef>
                        <a:spcAft>
                          <a:spcPts val="0"/>
                        </a:spcAft>
                        <a:buNone/>
                      </a:pPr>
                      <a:r>
                        <a:rPr lang="fr-FR" sz="1200" b="0" u="none" strike="noStrike" cap="none">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fr-FR" sz="1400" b="0" u="none" strike="noStrike" cap="none">
                          <a:solidFill>
                            <a:schemeClr val="dk1"/>
                          </a:solidFill>
                          <a:latin typeface="Century Gothic"/>
                          <a:ea typeface="Century Gothic"/>
                          <a:cs typeface="Century Gothic"/>
                          <a:sym typeface="Century Gothic"/>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532</Words>
  <Application>Microsoft Office PowerPoint</Application>
  <PresentationFormat>Widescreen</PresentationFormat>
  <Paragraphs>93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Play</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Alexandra Ragazhinskaya</dc:creator>
  <cp:lastModifiedBy>Mira Li</cp:lastModifiedBy>
  <cp:revision>12</cp:revision>
  <dcterms:created xsi:type="dcterms:W3CDTF">2021-07-07T23:54:57Z</dcterms:created>
  <dcterms:modified xsi:type="dcterms:W3CDTF">2025-05-18T14:15:13Z</dcterms:modified>
</cp:coreProperties>
</file>