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8" r:id="rId1"/>
  </p:sldMasterIdLst>
  <p:notesMasterIdLst>
    <p:notesMasterId r:id="rId6"/>
  </p:notesMasterIdLst>
  <p:sldIdLst>
    <p:sldId id="357" r:id="rId2"/>
    <p:sldId id="365" r:id="rId3"/>
    <p:sldId id="364" r:id="rId4"/>
    <p:sldId id="35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C9974"/>
    <a:srgbClr val="2E75B6"/>
    <a:srgbClr val="FCBFB3"/>
    <a:srgbClr val="C4F2F1"/>
    <a:srgbClr val="D1E5E7"/>
    <a:srgbClr val="E9F5F5"/>
    <a:srgbClr val="7DD0A0"/>
    <a:srgbClr val="57EA00"/>
    <a:srgbClr val="CCE9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 autoAdjust="0"/>
    <p:restoredTop sz="95714"/>
  </p:normalViewPr>
  <p:slideViewPr>
    <p:cSldViewPr snapToGrid="0" snapToObjects="1">
      <p:cViewPr varScale="1">
        <p:scale>
          <a:sx n="241" d="100"/>
          <a:sy n="241" d="100"/>
        </p:scale>
        <p:origin x="1674"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595318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9717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93760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62247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3779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88787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6808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97654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7691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4868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42781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9412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633828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108932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jp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4" name="Picture 3" descr="Arrière-plan abstrait blanc">
            <a:extLst>
              <a:ext uri="{FF2B5EF4-FFF2-40B4-BE49-F238E27FC236}">
                <a16:creationId xmlns:a16="http://schemas.microsoft.com/office/drawing/2014/main" id="{BC3FE0F4-9A67-4791-24BF-841475018EFA}"/>
              </a:ext>
            </a:extLst>
          </p:cNvPr>
          <p:cNvPicPr>
            <a:picLocks noChangeAspect="1"/>
          </p:cNvPicPr>
          <p:nvPr/>
        </p:nvPicPr>
        <p:blipFill rotWithShape="1">
          <a:blip r:embed="rId5"/>
          <a:srcRect b="29671"/>
          <a:stretch/>
        </p:blipFill>
        <p:spPr>
          <a:xfrm>
            <a:off x="-1" y="0"/>
            <a:ext cx="12192001" cy="6858000"/>
          </a:xfrm>
          <a:prstGeom prst="rect">
            <a:avLst/>
          </a:prstGeom>
        </p:spPr>
      </p:pic>
      <p:sp>
        <p:nvSpPr>
          <p:cNvPr id="66" name="TextBox 65">
            <a:extLst>
              <a:ext uri="{FF2B5EF4-FFF2-40B4-BE49-F238E27FC236}">
                <a16:creationId xmlns:a16="http://schemas.microsoft.com/office/drawing/2014/main" id="{B5DC4B00-9A07-F250-3630-0DE7C9BF831F}"/>
              </a:ext>
            </a:extLst>
          </p:cNvPr>
          <p:cNvSpPr txBox="1"/>
          <p:nvPr/>
        </p:nvSpPr>
        <p:spPr>
          <a:xfrm>
            <a:off x="249646" y="254470"/>
            <a:ext cx="11591255" cy="584775"/>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plan de projet par phase de projet</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0" y="1532147"/>
            <a:ext cx="5895599" cy="4631396"/>
          </a:xfrm>
          <a:prstGeom prst="rect">
            <a:avLst/>
          </a:prstGeom>
          <a:noFill/>
        </p:spPr>
        <p:txBody>
          <a:bodyPr wrap="square" rtlCol="0">
            <a:spAutoFit/>
          </a:bodyPr>
          <a:lstStyle/>
          <a:p>
            <a:pPr algn="l" rtl="0">
              <a:lnSpc>
                <a:spcPct val="150000"/>
              </a:lnSpc>
              <a:spcBef>
                <a:spcPts val="0"/>
              </a:spcBef>
              <a:spcAft>
                <a:spcPts val="1200"/>
              </a:spcAft>
            </a:pPr>
            <a:r>
              <a:rPr lang="fr-FR" sz="1600" b="1" i="0" u="none" strike="noStrike" dirty="0">
                <a:solidFill>
                  <a:srgbClr val="000000"/>
                </a:solidFill>
                <a:effectLst/>
                <a:latin typeface="Century Gothic" panose="020B0502020202020204" pitchFamily="34" charset="0"/>
              </a:rPr>
              <a:t>Quand utiliser ce modèle ? </a:t>
            </a:r>
            <a:r>
              <a:rPr lang="fr-FR" sz="1600" b="0" i="0" u="none" strike="noStrike" dirty="0">
                <a:solidFill>
                  <a:srgbClr val="000000"/>
                </a:solidFill>
                <a:effectLst/>
                <a:latin typeface="Century Gothic" panose="020B0502020202020204" pitchFamily="34" charset="0"/>
              </a:rPr>
              <a:t>Utilisez ce modèle d’une seule diapositive pour visualiser votre projet à chacune des cinq phases officielles de la gestion de projet (lancement, planification, exécution, suivi, clôture), ainsi que les tâches associées à chacune d’elles. </a:t>
            </a:r>
          </a:p>
          <a:p>
            <a:pPr algn="l" rtl="0">
              <a:lnSpc>
                <a:spcPct val="150000"/>
              </a:lnSpc>
              <a:spcBef>
                <a:spcPts val="0"/>
              </a:spcBef>
              <a:spcAft>
                <a:spcPts val="1200"/>
              </a:spcAft>
            </a:pPr>
            <a:r>
              <a:rPr lang="fr-FR" sz="1600" b="1" i="0" u="none" strike="noStrike" dirty="0">
                <a:solidFill>
                  <a:srgbClr val="000000"/>
                </a:solidFill>
                <a:effectLst/>
                <a:latin typeface="Century Gothic" panose="020B0502020202020204" pitchFamily="34" charset="0"/>
              </a:rPr>
              <a:t>Caractéristiques notables du modèle : </a:t>
            </a:r>
            <a:r>
              <a:rPr lang="fr-FR" sz="1600" b="0" i="0" u="none" strike="noStrike" dirty="0">
                <a:solidFill>
                  <a:srgbClr val="000000"/>
                </a:solidFill>
                <a:effectLst/>
                <a:latin typeface="Century Gothic" panose="020B0502020202020204" pitchFamily="34" charset="0"/>
              </a:rPr>
              <a:t>ce modèle sépare visuellement les cinq phases de la gestion de projet avec des couleurs distinctes et illustre les étapes séquentielles du début à la fin du projet. Personnalisez les exemples de données en fonction de votre projet et pour afficher les livrables de chaque phase, ou téléchargez la version vierge pour renseigner les détails de votre projet.</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6"/>
          <a:srcRect/>
          <a:stretch/>
        </p:blipFill>
        <p:spPr>
          <a:xfrm>
            <a:off x="6475189" y="1652854"/>
            <a:ext cx="5365713" cy="3018213"/>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3" name="Picture 2" descr="Arrière-plan abstrait blanc">
            <a:extLst>
              <a:ext uri="{FF2B5EF4-FFF2-40B4-BE49-F238E27FC236}">
                <a16:creationId xmlns:a16="http://schemas.microsoft.com/office/drawing/2014/main" id="{0267D289-7097-284D-042D-4191EDAC4291}"/>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3759200" y="60276"/>
            <a:ext cx="8374185" cy="424732"/>
          </a:xfrm>
          <a:prstGeom prst="rect">
            <a:avLst/>
          </a:prstGeom>
          <a:noFill/>
          <a:effectLst/>
        </p:spPr>
        <p:txBody>
          <a:bodyPr wrap="square" lIns="91440" tIns="73152" rIns="182880" bIns="73152" rtlCol="0" anchor="t" anchorCtr="0">
            <a:spAutoFit/>
          </a:bodyPr>
          <a:lstStyle/>
          <a:p>
            <a:pPr algn="r" rtl="0"/>
            <a:r>
              <a:rPr lang="fr-FR" dirty="0">
                <a:solidFill>
                  <a:schemeClr val="tx1">
                    <a:lumMod val="65000"/>
                    <a:lumOff val="35000"/>
                  </a:schemeClr>
                </a:solidFill>
                <a:latin typeface="Century Gothic" panose="020B0502020202020204" pitchFamily="34" charset="0"/>
              </a:rPr>
              <a:t>Modèle de plan de projet par phase de projet</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br>
              <a:rPr lang="fr-FR" sz="800" b="1" dirty="0">
                <a:latin typeface="Century Gothic" panose="020B0502020202020204" pitchFamily="34" charset="0"/>
              </a:rPr>
            </a:br>
            <a:r>
              <a:rPr lang="fr-FR" sz="1600" b="1" dirty="0">
                <a:latin typeface="Century Gothic" panose="020B0502020202020204" pitchFamily="34" charset="0"/>
              </a:rPr>
              <a:t>INTITULÉ DE </a:t>
            </a:r>
            <a:br>
              <a:rPr lang="fr-FR" sz="1600" b="1" dirty="0">
                <a:latin typeface="Century Gothic" panose="020B0502020202020204" pitchFamily="34" charset="0"/>
              </a:rPr>
            </a:br>
            <a:r>
              <a:rPr lang="fr-FR" sz="1600" b="1" dirty="0">
                <a:latin typeface="Century Gothic" panose="020B0502020202020204" pitchFamily="34" charset="0"/>
              </a:rPr>
              <a:t>LA PHASE</a:t>
            </a:r>
            <a:endParaRPr lang="fr-FR" b="1" dirty="0">
              <a:latin typeface="Century Gothic" panose="020B0502020202020204" pitchFamily="34" charset="0"/>
            </a:endParaRP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br>
              <a:rPr lang="fr-FR" sz="800" b="1" dirty="0">
                <a:latin typeface="Century Gothic" panose="020B0502020202020204" pitchFamily="34" charset="0"/>
              </a:rPr>
            </a:br>
            <a:r>
              <a:rPr lang="fr-FR" sz="1600" b="1" dirty="0">
                <a:latin typeface="Century Gothic" panose="020B0502020202020204" pitchFamily="34" charset="0"/>
              </a:rPr>
              <a:t>INTITULÉ DE </a:t>
            </a:r>
            <a:br>
              <a:rPr lang="fr-FR" sz="1600" b="1" dirty="0">
                <a:latin typeface="Century Gothic" panose="020B0502020202020204" pitchFamily="34" charset="0"/>
              </a:rPr>
            </a:br>
            <a:r>
              <a:rPr lang="fr-FR" sz="1600" b="1" dirty="0">
                <a:latin typeface="Century Gothic" panose="020B0502020202020204" pitchFamily="34" charset="0"/>
              </a:rPr>
              <a:t>LA PHASE</a:t>
            </a:r>
            <a:endParaRPr lang="fr-FR" b="1" dirty="0">
              <a:latin typeface="Century Gothic" panose="020B0502020202020204" pitchFamily="34" charset="0"/>
            </a:endParaRP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br>
              <a:rPr lang="fr-FR" sz="800" b="1" dirty="0">
                <a:latin typeface="Century Gothic" panose="020B0502020202020204" pitchFamily="34" charset="0"/>
              </a:rPr>
            </a:br>
            <a:r>
              <a:rPr lang="fr-FR" sz="1600" b="1" dirty="0">
                <a:latin typeface="Century Gothic" panose="020B0502020202020204" pitchFamily="34" charset="0"/>
              </a:rPr>
              <a:t>INTITULÉ DE </a:t>
            </a:r>
            <a:br>
              <a:rPr lang="fr-FR" sz="1600" b="1" dirty="0">
                <a:latin typeface="Century Gothic" panose="020B0502020202020204" pitchFamily="34" charset="0"/>
              </a:rPr>
            </a:br>
            <a:r>
              <a:rPr lang="fr-FR" sz="1600" b="1" dirty="0">
                <a:latin typeface="Century Gothic" panose="020B0502020202020204" pitchFamily="34" charset="0"/>
              </a:rPr>
              <a:t>LA PHASE</a:t>
            </a:r>
            <a:endParaRPr lang="fr-FR" b="1" dirty="0">
              <a:latin typeface="Century Gothic" panose="020B0502020202020204" pitchFamily="34" charset="0"/>
            </a:endParaRP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br>
              <a:rPr lang="fr-FR" sz="800" b="1" dirty="0">
                <a:latin typeface="Century Gothic" panose="020B0502020202020204" pitchFamily="34" charset="0"/>
              </a:rPr>
            </a:br>
            <a:r>
              <a:rPr lang="fr-FR" sz="1600" b="1" dirty="0">
                <a:latin typeface="Century Gothic" panose="020B0502020202020204" pitchFamily="34" charset="0"/>
              </a:rPr>
              <a:t>INTITULÉ DE </a:t>
            </a:r>
            <a:br>
              <a:rPr lang="fr-FR" sz="1600" b="1" dirty="0">
                <a:latin typeface="Century Gothic" panose="020B0502020202020204" pitchFamily="34" charset="0"/>
              </a:rPr>
            </a:br>
            <a:r>
              <a:rPr lang="fr-FR" sz="1600" b="1" dirty="0">
                <a:latin typeface="Century Gothic" panose="020B0502020202020204" pitchFamily="34" charset="0"/>
              </a:rPr>
              <a:t>LA PHASE</a:t>
            </a:r>
            <a:endParaRPr lang="fr-FR" b="1" dirty="0">
              <a:latin typeface="Century Gothic" panose="020B0502020202020204" pitchFamily="34" charset="0"/>
            </a:endParaRP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br>
              <a:rPr lang="fr-FR" sz="800" b="1" dirty="0">
                <a:latin typeface="Century Gothic" panose="020B0502020202020204" pitchFamily="34" charset="0"/>
              </a:rPr>
            </a:br>
            <a:r>
              <a:rPr lang="fr-FR" sz="1600" b="1" dirty="0">
                <a:latin typeface="Century Gothic" panose="020B0502020202020204" pitchFamily="34" charset="0"/>
              </a:rPr>
              <a:t>INTITULÉ DE </a:t>
            </a:r>
            <a:br>
              <a:rPr lang="fr-FR" sz="1600" b="1" dirty="0">
                <a:latin typeface="Century Gothic" panose="020B0502020202020204" pitchFamily="34" charset="0"/>
              </a:rPr>
            </a:br>
            <a:r>
              <a:rPr lang="fr-FR" sz="1600" b="1" dirty="0">
                <a:latin typeface="Century Gothic" panose="020B0502020202020204" pitchFamily="34" charset="0"/>
              </a:rPr>
              <a:t>LA PHASE</a:t>
            </a:r>
            <a:endParaRPr lang="fr-FR" b="1" dirty="0">
              <a:latin typeface="Century Gothic" panose="020B0502020202020204" pitchFamily="34" charset="0"/>
            </a:endParaRP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200">
                <a:solidFill>
                  <a:schemeClr val="tx1">
                    <a:lumMod val="65000"/>
                    <a:lumOff val="35000"/>
                  </a:schemeClr>
                </a:solidFill>
                <a:latin typeface="Century Gothic" panose="020B0502020202020204" pitchFamily="34" charset="0"/>
              </a:rPr>
              <a:t>Description</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5</a:t>
            </a:r>
          </a:p>
        </p:txBody>
      </p:sp>
    </p:spTree>
    <p:extLst>
      <p:ext uri="{BB962C8B-B14F-4D97-AF65-F5344CB8AC3E}">
        <p14:creationId xmlns:p14="http://schemas.microsoft.com/office/powerpoint/2010/main" val="127286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74" name="Picture 73" descr="Arrière-plan abstrait blanc">
            <a:extLst>
              <a:ext uri="{FF2B5EF4-FFF2-40B4-BE49-F238E27FC236}">
                <a16:creationId xmlns:a16="http://schemas.microsoft.com/office/drawing/2014/main" id="{88CE9707-95A2-55B5-BF57-04CA937758AC}"/>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2117969" y="60276"/>
            <a:ext cx="10015417" cy="424732"/>
          </a:xfrm>
          <a:prstGeom prst="rect">
            <a:avLst/>
          </a:prstGeom>
          <a:noFill/>
          <a:effectLst/>
        </p:spPr>
        <p:txBody>
          <a:bodyPr wrap="square" lIns="91440" tIns="73152" rIns="182880" bIns="73152" rtlCol="0" anchor="t" anchorCtr="0">
            <a:spAutoFit/>
          </a:bodyPr>
          <a:lstStyle/>
          <a:p>
            <a:pPr algn="r" rtl="0"/>
            <a:r>
              <a:rPr lang="fr-FR" b="1" dirty="0">
                <a:solidFill>
                  <a:schemeClr val="tx1">
                    <a:lumMod val="65000"/>
                    <a:lumOff val="35000"/>
                  </a:schemeClr>
                </a:solidFill>
                <a:latin typeface="Century Gothic" panose="020B0502020202020204" pitchFamily="34" charset="0"/>
              </a:rPr>
              <a:t>EXEMPLE</a:t>
            </a:r>
            <a:r>
              <a:rPr lang="fr-FR" dirty="0">
                <a:solidFill>
                  <a:schemeClr val="tx1">
                    <a:lumMod val="65000"/>
                    <a:lumOff val="35000"/>
                  </a:schemeClr>
                </a:solidFill>
                <a:latin typeface="Century Gothic" panose="020B0502020202020204" pitchFamily="34" charset="0"/>
              </a:rPr>
              <a:t> Modèle de plan de projet par phase de projet</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700" b="1" dirty="0">
                <a:latin typeface="Century Gothic" panose="020B0502020202020204" pitchFamily="34" charset="0"/>
              </a:rPr>
              <a:t>Lancement</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700" b="1">
                <a:latin typeface="Century Gothic" panose="020B0502020202020204" pitchFamily="34" charset="0"/>
              </a:rPr>
              <a:t>Planification </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700" b="1">
                <a:latin typeface="Century Gothic" panose="020B0502020202020204" pitchFamily="34" charset="0"/>
              </a:rPr>
              <a:t>Exécution</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700" b="1">
                <a:latin typeface="Century Gothic" panose="020B0502020202020204" pitchFamily="34" charset="0"/>
              </a:rPr>
              <a:t>Suivi</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1700" b="1">
                <a:latin typeface="Century Gothic" panose="020B0502020202020204" pitchFamily="34" charset="0"/>
              </a:rPr>
              <a:t>Clôture</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44000" bIns="182880" rtlCol="0" anchor="t"/>
          <a:lstStyle/>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Recueillir les commentaires des intervenants.</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Effectuer une vérification après la mise en œuvre pour évaluer la réussite du projet et les enseignements tirés.</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Documenter les </a:t>
            </a:r>
            <a:br>
              <a:rPr lang="fr-FR" sz="1150" dirty="0">
                <a:solidFill>
                  <a:schemeClr val="tx1">
                    <a:lumMod val="65000"/>
                    <a:lumOff val="35000"/>
                  </a:schemeClr>
                </a:solidFill>
                <a:latin typeface="Century Gothic" panose="020B0502020202020204" pitchFamily="34" charset="0"/>
              </a:rPr>
            </a:br>
            <a:r>
              <a:rPr lang="fr-FR" sz="1150" dirty="0">
                <a:solidFill>
                  <a:schemeClr val="tx1">
                    <a:lumMod val="65000"/>
                    <a:lumOff val="35000"/>
                  </a:schemeClr>
                </a:solidFill>
                <a:latin typeface="Century Gothic" panose="020B0502020202020204" pitchFamily="34" charset="0"/>
              </a:rPr>
              <a:t>rapports finaux du </a:t>
            </a:r>
            <a:br>
              <a:rPr lang="fr-FR" sz="1150" dirty="0">
                <a:solidFill>
                  <a:schemeClr val="tx1">
                    <a:lumMod val="65000"/>
                    <a:lumOff val="35000"/>
                  </a:schemeClr>
                </a:solidFill>
                <a:latin typeface="Century Gothic" panose="020B0502020202020204" pitchFamily="34" charset="0"/>
              </a:rPr>
            </a:br>
            <a:r>
              <a:rPr lang="fr-FR" sz="1150" dirty="0">
                <a:solidFill>
                  <a:schemeClr val="tx1">
                    <a:lumMod val="65000"/>
                    <a:lumOff val="35000"/>
                  </a:schemeClr>
                </a:solidFill>
                <a:latin typeface="Century Gothic" panose="020B0502020202020204" pitchFamily="34" charset="0"/>
              </a:rPr>
              <a:t>projet et archiver la documentation du projet pour pouvoir s’y référer ultérieurement.</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44000" bIns="182880" rtlCol="0" anchor="t"/>
          <a:lstStyle/>
          <a:p>
            <a:pPr marL="171450" indent="-171450" rtl="0">
              <a:buFont typeface="Arial" panose="020B0604020202020204" pitchFamily="34" charset="0"/>
              <a:buChar char="•"/>
            </a:pPr>
            <a:r>
              <a:rPr lang="fr-FR" sz="1150">
                <a:solidFill>
                  <a:schemeClr val="tx1">
                    <a:lumMod val="65000"/>
                    <a:lumOff val="35000"/>
                  </a:schemeClr>
                </a:solidFill>
                <a:latin typeface="Century Gothic" panose="020B0502020202020204" pitchFamily="34" charset="0"/>
              </a:rPr>
              <a:t>Évaluer régulièrement l’avancement et les performances du projet par rapport au plan de projet.</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a:solidFill>
                  <a:schemeClr val="tx1">
                    <a:lumMod val="65000"/>
                    <a:lumOff val="35000"/>
                  </a:schemeClr>
                </a:solidFill>
                <a:latin typeface="Century Gothic" panose="020B0502020202020204" pitchFamily="34" charset="0"/>
              </a:rPr>
              <a:t>Suivre les commentaires des utilisateurs.</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a:solidFill>
                  <a:schemeClr val="tx1">
                    <a:lumMod val="65000"/>
                    <a:lumOff val="35000"/>
                  </a:schemeClr>
                </a:solidFill>
                <a:latin typeface="Century Gothic" panose="020B0502020202020204" pitchFamily="34" charset="0"/>
              </a:rPr>
              <a:t>Effectuer des contrôles périodiques d’assurance qualité pour s’assurer que le produit répond aux attentes des utilisateurs.</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44000" bIns="182880" rtlCol="0" anchor="t"/>
          <a:lstStyle/>
          <a:p>
            <a:pPr marL="171450" indent="-171450" rtl="0">
              <a:buFont typeface="Arial" panose="020B0604020202020204" pitchFamily="34" charset="0"/>
              <a:buChar char="•"/>
            </a:pPr>
            <a:r>
              <a:rPr lang="fr-FR" sz="1150">
                <a:solidFill>
                  <a:schemeClr val="tx1">
                    <a:lumMod val="65000"/>
                    <a:lumOff val="35000"/>
                  </a:schemeClr>
                </a:solidFill>
                <a:latin typeface="Century Gothic" panose="020B0502020202020204" pitchFamily="34" charset="0"/>
              </a:rPr>
              <a:t>Configurer des environnements de test pour l’assurance qualité.</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a:solidFill>
                  <a:schemeClr val="tx1">
                    <a:lumMod val="65000"/>
                    <a:lumOff val="35000"/>
                  </a:schemeClr>
                </a:solidFill>
                <a:latin typeface="Century Gothic" panose="020B0502020202020204" pitchFamily="34" charset="0"/>
              </a:rPr>
              <a:t>Organiser des sessions de formation pour les utilisateurs. </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a:solidFill>
                  <a:schemeClr val="tx1">
                    <a:lumMod val="65000"/>
                    <a:lumOff val="35000"/>
                  </a:schemeClr>
                </a:solidFill>
                <a:latin typeface="Century Gothic" panose="020B0502020202020204" pitchFamily="34" charset="0"/>
              </a:rPr>
              <a:t>Mettre en œuvre le déploiement selon le planning du projet.</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44000" bIns="182880" rtlCol="0" anchor="t"/>
          <a:lstStyle/>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Effectuer une évaluation des besoins pour déterminer les exigences des utilisateurs.</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Élaborer un plan de projet détaillé comprenant le planning, les livrables, les tâches, les ICP, le budget et les ressources.</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Créer un plan de </a:t>
            </a:r>
            <a:br>
              <a:rPr lang="fr-FR" sz="1150" dirty="0">
                <a:solidFill>
                  <a:schemeClr val="tx1">
                    <a:lumMod val="65000"/>
                    <a:lumOff val="35000"/>
                  </a:schemeClr>
                </a:solidFill>
                <a:latin typeface="Century Gothic" panose="020B0502020202020204" pitchFamily="34" charset="0"/>
              </a:rPr>
            </a:br>
            <a:r>
              <a:rPr lang="fr-FR" sz="1150" dirty="0">
                <a:solidFill>
                  <a:schemeClr val="tx1">
                    <a:lumMod val="65000"/>
                    <a:lumOff val="35000"/>
                  </a:schemeClr>
                </a:solidFill>
                <a:latin typeface="Century Gothic" panose="020B0502020202020204" pitchFamily="34" charset="0"/>
              </a:rPr>
              <a:t>gestion des risques pour identifier les risques potentiels et les stratégies d’atténuation.</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25033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44000" bIns="182880" rtlCol="0" anchor="t"/>
          <a:lstStyle/>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Identifier un problème ou un besoin.</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Obtenir l’adhésion au projet. </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Nommer un responsable de projet.</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Rencontrer les intervenants pour définir l’objectif SMART. </a:t>
            </a:r>
          </a:p>
          <a:p>
            <a:pPr marL="171450" indent="-171450">
              <a:buFont typeface="Arial" panose="020B0604020202020204" pitchFamily="34" charset="0"/>
              <a:buChar char="•"/>
            </a:pPr>
            <a:endParaRPr lang="en-US" sz="1150" dirty="0">
              <a:solidFill>
                <a:schemeClr val="tx1">
                  <a:lumMod val="65000"/>
                  <a:lumOff val="35000"/>
                </a:schemeClr>
              </a:solidFill>
              <a:latin typeface="Century Gothic" panose="020B0502020202020204" pitchFamily="34" charset="0"/>
            </a:endParaRPr>
          </a:p>
          <a:p>
            <a:pPr marL="171450" indent="-171450" rtl="0">
              <a:buFont typeface="Arial" panose="020B0604020202020204" pitchFamily="34" charset="0"/>
              <a:buChar char="•"/>
            </a:pPr>
            <a:r>
              <a:rPr lang="fr-FR" sz="1150" dirty="0">
                <a:solidFill>
                  <a:schemeClr val="tx1">
                    <a:lumMod val="65000"/>
                    <a:lumOff val="35000"/>
                  </a:schemeClr>
                </a:solidFill>
                <a:latin typeface="Century Gothic" panose="020B0502020202020204" pitchFamily="34" charset="0"/>
              </a:rPr>
              <a:t>Élaborer la charte de projet. </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800" b="1">
                <a:latin typeface="Century Gothic" panose="020B0502020202020204" pitchFamily="34" charset="0"/>
              </a:rPr>
              <a:t>5</a:t>
            </a:r>
          </a:p>
        </p:txBody>
      </p:sp>
      <p:sp>
        <p:nvSpPr>
          <p:cNvPr id="3" name="TextBox 2">
            <a:extLst>
              <a:ext uri="{FF2B5EF4-FFF2-40B4-BE49-F238E27FC236}">
                <a16:creationId xmlns:a16="http://schemas.microsoft.com/office/drawing/2014/main" id="{EF4FEE01-42D0-C4AB-21B3-2B65E730830D}"/>
              </a:ext>
            </a:extLst>
          </p:cNvPr>
          <p:cNvSpPr txBox="1"/>
          <p:nvPr/>
        </p:nvSpPr>
        <p:spPr>
          <a:xfrm>
            <a:off x="448962" y="6511168"/>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233405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15896</TotalTime>
  <Words>528</Words>
  <Application>Microsoft Office PowerPoint</Application>
  <PresentationFormat>Widescreen</PresentationFormat>
  <Paragraphs>107</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193</cp:revision>
  <cp:lastPrinted>2020-08-31T22:23:58Z</cp:lastPrinted>
  <dcterms:created xsi:type="dcterms:W3CDTF">2021-07-07T23:54:57Z</dcterms:created>
  <dcterms:modified xsi:type="dcterms:W3CDTF">2025-05-18T14:37:28Z</dcterms:modified>
</cp:coreProperties>
</file>