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342" r:id="rId2"/>
    <p:sldId id="295" r:id="rId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38" autoAdjust="0"/>
    <p:restoredTop sz="86447"/>
  </p:normalViewPr>
  <p:slideViewPr>
    <p:cSldViewPr snapToGrid="0" snapToObjects="1">
      <p:cViewPr varScale="1">
        <p:scale>
          <a:sx n="64" d="100"/>
          <a:sy n="64" d="100"/>
        </p:scale>
        <p:origin x="66" y="846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146DA18-57ED-6303-3174-CE7A9D4492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264E8D-9B6E-4720-C5C9-0412CB54DAC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496C503-C4FD-461D-A0C7-248D9D978206}" type="datetimeFigureOut">
              <a:rPr lang="en-US"/>
              <a:pPr>
                <a:defRPr/>
              </a:pPr>
              <a:t>4/22/2025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8B17A2C-548E-81C7-781D-0666924089D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9E4E7AB-EAAA-99D8-004C-44A31C7964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2E5BDB-BD8F-C2FF-33D7-B531E79E6EA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3F55EE-08D1-1DED-4F17-55AB9A1111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BCD4959-231D-4A20-B6AB-BF2334B90E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>
            <a:extLst>
              <a:ext uri="{FF2B5EF4-FFF2-40B4-BE49-F238E27FC236}">
                <a16:creationId xmlns:a16="http://schemas.microsoft.com/office/drawing/2014/main" id="{7F80555C-5A06-CF79-9457-76C2A3CBB2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Notes Placeholder 2">
            <a:extLst>
              <a:ext uri="{FF2B5EF4-FFF2-40B4-BE49-F238E27FC236}">
                <a16:creationId xmlns:a16="http://schemas.microsoft.com/office/drawing/2014/main" id="{C7423846-B4FC-E59D-AD9A-3CCD01AD1F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7C641CC1-2C8F-1115-C735-76E8181FFF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fontAlgn="base">
              <a:spcBef>
                <a:spcPct val="0"/>
              </a:spcBef>
              <a:spcAft>
                <a:spcPct val="0"/>
              </a:spcAft>
            </a:pPr>
            <a:fld id="{87929124-B054-4ED3-B85A-FBD238AABAAF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9B73E-6759-2CD5-2B27-A8594263C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7DB3DF-66F0-48DF-AD77-EF98FDD70DC8}" type="datetimeFigureOut">
              <a:rPr lang="en-US"/>
              <a:pPr>
                <a:defRPr/>
              </a:pPr>
              <a:t>4/22/2025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A7CC9-55F2-150C-B3A5-810C7FCF5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ECC20-0B92-6E5E-007A-87AAA2D23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E5AF3-2670-4835-875E-518B492F63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375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AF3DC-F15A-B770-CE82-B2853E46D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3A33B-4695-435F-9A55-14CCDEB70276}" type="datetimeFigureOut">
              <a:rPr lang="en-US"/>
              <a:pPr>
                <a:defRPr/>
              </a:pPr>
              <a:t>4/22/2025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85107-0796-A5C5-C760-849CC099A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E30A1-82ED-3D55-C8C5-B071097D6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D8E29-7848-4789-8055-53EC403ECB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63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492776-0BEB-09D2-513B-FFE794593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AD88F-2A57-4BB1-B08B-28993789913E}" type="datetimeFigureOut">
              <a:rPr lang="en-US"/>
              <a:pPr>
                <a:defRPr/>
              </a:pPr>
              <a:t>4/22/2025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CD886-6ED0-A2E7-46E4-015D1A44B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AE8C2-F530-F9F1-C1AB-A194136C6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BF54A-8047-4DFB-AE42-B01FECDCBA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093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DF446-606F-73FD-7E1E-8AFA20338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6E5E5-5F34-4036-933C-53F921B4C532}" type="datetimeFigureOut">
              <a:rPr lang="en-US"/>
              <a:pPr>
                <a:defRPr/>
              </a:pPr>
              <a:t>4/22/2025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11DAB8-2185-0C50-4532-68E6E0702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67836C-EB18-250D-06C8-F4C16C3FC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9A38D-5C98-4FEF-B35D-D03668E006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59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E971C-C3DF-99EE-2BB4-50B14338C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EB5B9-7B1B-4CFC-8C5E-A988B1FF59E0}" type="datetimeFigureOut">
              <a:rPr lang="en-US"/>
              <a:pPr>
                <a:defRPr/>
              </a:pPr>
              <a:t>4/22/2025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D406F-4272-FBB7-D6BD-87F782445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2A3648-67B8-325A-5CDB-A1F2F31FA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C0F74-4DBA-4381-85B8-B3177AE418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096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691A1D-89D9-8EA8-3DD4-BD0E6EC73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22981-7E9B-40AD-9A90-9B49E804B907}" type="datetimeFigureOut">
              <a:rPr lang="en-US"/>
              <a:pPr>
                <a:defRPr/>
              </a:pPr>
              <a:t>4/22/2025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3B2E3AE-7372-4AA7-36B1-0108763CB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F687532-C846-C1A9-1ACC-EB136BFC1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FA796-C035-4750-99A8-F574E73E87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655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2638007-B322-A81E-6159-71912CAED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C4614-47FE-4D01-8B8E-D43152CB76F1}" type="datetimeFigureOut">
              <a:rPr lang="en-US"/>
              <a:pPr>
                <a:defRPr/>
              </a:pPr>
              <a:t>4/22/2025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3F9C43B-F7A5-D258-1B5F-952AB75C5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9378B6C-02B0-E001-EFE6-C61B8F09C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A8CED-4BE8-476F-A2E1-A1B99CF5C5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866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E996B10-AB1B-C8FF-A6C5-AFC0FC5DB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43E49-361B-49D4-890C-6A5BA9EEC931}" type="datetimeFigureOut">
              <a:rPr lang="en-US"/>
              <a:pPr>
                <a:defRPr/>
              </a:pPr>
              <a:t>4/22/2025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E2B40FE-465E-9D26-E8A7-D0CC1E59A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ACB758B-2096-A4C2-DEA2-FAF7B31E2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63C2D-0409-43E5-B430-FE225BA756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01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A6E6E81-8DEF-C97A-6CBC-D86C567EC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17701-3D8D-4BD7-8C0A-014263A057BC}" type="datetimeFigureOut">
              <a:rPr lang="en-US"/>
              <a:pPr>
                <a:defRPr/>
              </a:pPr>
              <a:t>4/22/2025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80E4101-5089-0DE6-28B2-94B1FF71F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FE26332-A95C-7A58-928D-5FEB5DAB0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575B1-7CCE-4361-9C45-50BADE92B4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511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953AAA-70F4-7199-B510-45D050A26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B85BA-4A53-4CC5-A988-1C5776C9C46F}" type="datetimeFigureOut">
              <a:rPr lang="en-US"/>
              <a:pPr>
                <a:defRPr/>
              </a:pPr>
              <a:t>4/22/2025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1822B89-9287-DB74-EF00-1C08B9302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DA59350-B879-0FFD-0B80-84F340768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A1054-B851-4553-8C90-F10D227E26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32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659AF1-1CF5-E0A6-BAE3-B7E8FDCE7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E7434-EE03-493D-86A9-BB9DA94EEE50}" type="datetimeFigureOut">
              <a:rPr lang="en-US"/>
              <a:pPr>
                <a:defRPr/>
              </a:pPr>
              <a:t>4/22/2025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01E16BB-D5D3-51E4-27CF-377FDC722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E60841A-083B-094E-E499-0D4B424BC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AD523-738D-41F8-B734-A185E2351A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133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2F2F2">
                <a:alpha val="39998"/>
              </a:srgbClr>
            </a:gs>
            <a:gs pos="100000">
              <a:srgbClr val="BFBFBF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7F5FC50-F5AD-86B9-4C64-7621BFF302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  <a:endParaRPr lang="en-US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7D19E4F-2D3B-37D8-4A2D-37D7D9C17A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6657CC-2737-E80A-0260-BD8B231D80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A48B8B9-0C99-410C-A458-D44DC2BED98B}" type="datetimeFigureOut">
              <a:rPr lang="en-US"/>
              <a:pPr>
                <a:defRPr/>
              </a:pPr>
              <a:t>4/22/2025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D02BD-BDA4-96DB-6E35-4632F18FB3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4FF9B-4130-F764-3387-80EFD5B7BC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C20A09-BE8C-4DBD-BCEC-C372B64933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48" descr="Description de la forme générée automatiquement">
            <a:extLst>
              <a:ext uri="{FF2B5EF4-FFF2-40B4-BE49-F238E27FC236}">
                <a16:creationId xmlns:a16="http://schemas.microsoft.com/office/drawing/2014/main" id="{769D9673-4202-DF65-89BF-FF8E3363FA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5588" y="-142087"/>
            <a:ext cx="8064500" cy="682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45184A6-3187-84AE-7C21-CA44B8C004B4}"/>
              </a:ext>
            </a:extLst>
          </p:cNvPr>
          <p:cNvSpPr txBox="1"/>
          <p:nvPr/>
        </p:nvSpPr>
        <p:spPr>
          <a:xfrm>
            <a:off x="300038" y="254000"/>
            <a:ext cx="6951662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rt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MODÈLE DE CADRE D’ASSURANCE QUALITÉ</a:t>
            </a:r>
          </a:p>
        </p:txBody>
      </p:sp>
      <p:sp>
        <p:nvSpPr>
          <p:cNvPr id="34" name="Rectangle 7">
            <a:extLst>
              <a:ext uri="{FF2B5EF4-FFF2-40B4-BE49-F238E27FC236}">
                <a16:creationId xmlns:a16="http://schemas.microsoft.com/office/drawing/2014/main" id="{3B791AE4-2239-6805-04BE-96DCA2E0AC1D}"/>
              </a:ext>
            </a:extLst>
          </p:cNvPr>
          <p:cNvSpPr/>
          <p:nvPr/>
        </p:nvSpPr>
        <p:spPr>
          <a:xfrm>
            <a:off x="0" y="6479366"/>
            <a:ext cx="12192000" cy="384048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5" name="Parallelogram 34">
            <a:extLst>
              <a:ext uri="{FF2B5EF4-FFF2-40B4-BE49-F238E27FC236}">
                <a16:creationId xmlns:a16="http://schemas.microsoft.com/office/drawing/2014/main" id="{D8CD0F3C-7C09-721F-7106-C09EAFE88320}"/>
              </a:ext>
            </a:extLst>
          </p:cNvPr>
          <p:cNvSpPr/>
          <p:nvPr/>
        </p:nvSpPr>
        <p:spPr>
          <a:xfrm>
            <a:off x="11793538" y="6478588"/>
            <a:ext cx="396875" cy="384175"/>
          </a:xfrm>
          <a:prstGeom prst="parallelogram">
            <a:avLst>
              <a:gd name="adj" fmla="val 65219"/>
            </a:avLst>
          </a:prstGeom>
          <a:solidFill>
            <a:srgbClr val="F0A6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344" name="TextBox 35">
            <a:extLst>
              <a:ext uri="{FF2B5EF4-FFF2-40B4-BE49-F238E27FC236}">
                <a16:creationId xmlns:a16="http://schemas.microsoft.com/office/drawing/2014/main" id="{03C1DE67-C263-503C-B4F1-EC52B8D01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6477000"/>
            <a:ext cx="6946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sz="1800">
                <a:solidFill>
                  <a:schemeClr val="bg1"/>
                </a:solidFill>
                <a:latin typeface="Century Gothic" panose="020B0502020202020204" pitchFamily="34" charset="0"/>
              </a:rPr>
              <a:t>CADRE D’ASSURANCE QUALITÉ</a:t>
            </a:r>
          </a:p>
        </p:txBody>
      </p:sp>
      <p:sp>
        <p:nvSpPr>
          <p:cNvPr id="7" name="Round Diagonal Corner Rectangle 6">
            <a:extLst>
              <a:ext uri="{FF2B5EF4-FFF2-40B4-BE49-F238E27FC236}">
                <a16:creationId xmlns:a16="http://schemas.microsoft.com/office/drawing/2014/main" id="{FA45319B-E066-C71B-745C-7F264387677C}"/>
              </a:ext>
            </a:extLst>
          </p:cNvPr>
          <p:cNvSpPr/>
          <p:nvPr/>
        </p:nvSpPr>
        <p:spPr>
          <a:xfrm>
            <a:off x="621283" y="1977178"/>
            <a:ext cx="2420439" cy="4203800"/>
          </a:xfrm>
          <a:prstGeom prst="round2Diag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4DA33963-6AC3-78F5-5680-031624940D69}"/>
              </a:ext>
            </a:extLst>
          </p:cNvPr>
          <p:cNvSpPr/>
          <p:nvPr/>
        </p:nvSpPr>
        <p:spPr>
          <a:xfrm>
            <a:off x="3432850" y="1977178"/>
            <a:ext cx="2420439" cy="4203800"/>
          </a:xfrm>
          <a:prstGeom prst="round2Diag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ound Diagonal Corner Rectangle 8">
            <a:extLst>
              <a:ext uri="{FF2B5EF4-FFF2-40B4-BE49-F238E27FC236}">
                <a16:creationId xmlns:a16="http://schemas.microsoft.com/office/drawing/2014/main" id="{EC14A8D2-A4AB-8985-DDBC-387831C223EA}"/>
              </a:ext>
            </a:extLst>
          </p:cNvPr>
          <p:cNvSpPr/>
          <p:nvPr/>
        </p:nvSpPr>
        <p:spPr>
          <a:xfrm>
            <a:off x="6227324" y="1977178"/>
            <a:ext cx="2420439" cy="4203800"/>
          </a:xfrm>
          <a:prstGeom prst="round2Diag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ound Diagonal Corner Rectangle 9">
            <a:extLst>
              <a:ext uri="{FF2B5EF4-FFF2-40B4-BE49-F238E27FC236}">
                <a16:creationId xmlns:a16="http://schemas.microsoft.com/office/drawing/2014/main" id="{B67F1E9F-7873-3E8B-D196-BF01A931A7AA}"/>
              </a:ext>
            </a:extLst>
          </p:cNvPr>
          <p:cNvSpPr/>
          <p:nvPr/>
        </p:nvSpPr>
        <p:spPr>
          <a:xfrm>
            <a:off x="9038891" y="1977178"/>
            <a:ext cx="2420439" cy="4203800"/>
          </a:xfrm>
          <a:prstGeom prst="round2DiagRect">
            <a:avLst/>
          </a:prstGeom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ound Diagonal Corner Rectangle 15">
            <a:extLst>
              <a:ext uri="{FF2B5EF4-FFF2-40B4-BE49-F238E27FC236}">
                <a16:creationId xmlns:a16="http://schemas.microsoft.com/office/drawing/2014/main" id="{9B7B0333-8719-B8ED-2508-1B05DDCEF3F6}"/>
              </a:ext>
            </a:extLst>
          </p:cNvPr>
          <p:cNvSpPr/>
          <p:nvPr/>
        </p:nvSpPr>
        <p:spPr>
          <a:xfrm>
            <a:off x="6244416" y="1250910"/>
            <a:ext cx="2420439" cy="632383"/>
          </a:xfrm>
          <a:prstGeom prst="round2Diag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ound Diagonal Corner Rectangle 16">
            <a:extLst>
              <a:ext uri="{FF2B5EF4-FFF2-40B4-BE49-F238E27FC236}">
                <a16:creationId xmlns:a16="http://schemas.microsoft.com/office/drawing/2014/main" id="{624D03A8-1AD9-84F7-2F28-5F1629295561}"/>
              </a:ext>
            </a:extLst>
          </p:cNvPr>
          <p:cNvSpPr/>
          <p:nvPr/>
        </p:nvSpPr>
        <p:spPr>
          <a:xfrm>
            <a:off x="9073074" y="1250910"/>
            <a:ext cx="2420439" cy="632383"/>
          </a:xfrm>
          <a:prstGeom prst="round2DiagRect">
            <a:avLst/>
          </a:prstGeom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ound Diagonal Corner Rectangle 23">
            <a:extLst>
              <a:ext uri="{FF2B5EF4-FFF2-40B4-BE49-F238E27FC236}">
                <a16:creationId xmlns:a16="http://schemas.microsoft.com/office/drawing/2014/main" id="{75F6166C-17A2-9B31-23B4-4B8B1A8DC8C6}"/>
              </a:ext>
            </a:extLst>
          </p:cNvPr>
          <p:cNvSpPr/>
          <p:nvPr/>
        </p:nvSpPr>
        <p:spPr>
          <a:xfrm>
            <a:off x="612738" y="1250910"/>
            <a:ext cx="2420439" cy="632383"/>
          </a:xfrm>
          <a:prstGeom prst="round2Diag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ound Diagonal Corner Rectangle 24">
            <a:extLst>
              <a:ext uri="{FF2B5EF4-FFF2-40B4-BE49-F238E27FC236}">
                <a16:creationId xmlns:a16="http://schemas.microsoft.com/office/drawing/2014/main" id="{717DFE62-DDAC-3739-0253-1D010E619B10}"/>
              </a:ext>
            </a:extLst>
          </p:cNvPr>
          <p:cNvSpPr/>
          <p:nvPr/>
        </p:nvSpPr>
        <p:spPr>
          <a:xfrm>
            <a:off x="3441396" y="1250910"/>
            <a:ext cx="2420439" cy="632383"/>
          </a:xfrm>
          <a:prstGeom prst="round2Diag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369" name="TextBox 4">
            <a:extLst>
              <a:ext uri="{FF2B5EF4-FFF2-40B4-BE49-F238E27FC236}">
                <a16:creationId xmlns:a16="http://schemas.microsoft.com/office/drawing/2014/main" id="{4E669693-1AA2-B2FE-BBEA-3D963DF51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425" y="1358900"/>
            <a:ext cx="2146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sz="2000" dirty="0">
                <a:latin typeface="Century Gothic" panose="020B0502020202020204" pitchFamily="34" charset="0"/>
              </a:rPr>
              <a:t>PLANIFIER</a:t>
            </a:r>
          </a:p>
        </p:txBody>
      </p:sp>
      <p:sp>
        <p:nvSpPr>
          <p:cNvPr id="14370" name="TextBox 25">
            <a:extLst>
              <a:ext uri="{FF2B5EF4-FFF2-40B4-BE49-F238E27FC236}">
                <a16:creationId xmlns:a16="http://schemas.microsoft.com/office/drawing/2014/main" id="{D501F88E-3327-9FB3-3C61-B706ABFFF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8225" y="1358900"/>
            <a:ext cx="2146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sz="2000" dirty="0">
                <a:latin typeface="Century Gothic" panose="020B0502020202020204" pitchFamily="34" charset="0"/>
              </a:rPr>
              <a:t>EXÉCUTION</a:t>
            </a:r>
          </a:p>
        </p:txBody>
      </p:sp>
      <p:sp>
        <p:nvSpPr>
          <p:cNvPr id="14371" name="TextBox 26">
            <a:extLst>
              <a:ext uri="{FF2B5EF4-FFF2-40B4-BE49-F238E27FC236}">
                <a16:creationId xmlns:a16="http://schemas.microsoft.com/office/drawing/2014/main" id="{721AEF8C-912E-B376-5392-B79839AEA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7150" y="1358900"/>
            <a:ext cx="2146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sz="2000" dirty="0">
                <a:latin typeface="Century Gothic" panose="020B0502020202020204" pitchFamily="34" charset="0"/>
              </a:rPr>
              <a:t>SUPERVISION</a:t>
            </a:r>
          </a:p>
        </p:txBody>
      </p:sp>
      <p:sp>
        <p:nvSpPr>
          <p:cNvPr id="14372" name="TextBox 27">
            <a:extLst>
              <a:ext uri="{FF2B5EF4-FFF2-40B4-BE49-F238E27FC236}">
                <a16:creationId xmlns:a16="http://schemas.microsoft.com/office/drawing/2014/main" id="{D1EF34D1-2C23-E638-EE62-78E7FE73B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8138" y="1358900"/>
            <a:ext cx="2146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sz="2000" dirty="0">
                <a:latin typeface="Century Gothic" panose="020B0502020202020204" pitchFamily="34" charset="0"/>
              </a:rPr>
              <a:t>RÉVISION</a:t>
            </a:r>
          </a:p>
        </p:txBody>
      </p:sp>
      <p:sp>
        <p:nvSpPr>
          <p:cNvPr id="14373" name="TextBox 28">
            <a:extLst>
              <a:ext uri="{FF2B5EF4-FFF2-40B4-BE49-F238E27FC236}">
                <a16:creationId xmlns:a16="http://schemas.microsoft.com/office/drawing/2014/main" id="{D56E37D5-E646-EB22-4F04-7FC5EB676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425" y="2265363"/>
            <a:ext cx="21463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sz="1400" dirty="0">
                <a:latin typeface="Century Gothic" panose="020B0502020202020204" pitchFamily="34" charset="0"/>
              </a:rPr>
              <a:t>• [Éléments de liste 1]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sz="1400" dirty="0">
                <a:latin typeface="Century Gothic" panose="020B0502020202020204" pitchFamily="34" charset="0"/>
              </a:rPr>
              <a:t>• [Éléments de liste 2]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sz="1400" dirty="0">
                <a:latin typeface="Century Gothic" panose="020B0502020202020204" pitchFamily="34" charset="0"/>
              </a:rPr>
              <a:t>• [Éléments de liste 3]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sz="1400" dirty="0">
                <a:latin typeface="Century Gothic" panose="020B0502020202020204" pitchFamily="34" charset="0"/>
              </a:rPr>
              <a:t>• [Éléments de liste 4]</a:t>
            </a:r>
          </a:p>
        </p:txBody>
      </p:sp>
      <p:sp>
        <p:nvSpPr>
          <p:cNvPr id="14374" name="TextBox 29">
            <a:extLst>
              <a:ext uri="{FF2B5EF4-FFF2-40B4-BE49-F238E27FC236}">
                <a16:creationId xmlns:a16="http://schemas.microsoft.com/office/drawing/2014/main" id="{45F3CF41-8B7B-5DEF-B363-C1406A572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2265363"/>
            <a:ext cx="21463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sz="1400" dirty="0">
                <a:latin typeface="Century Gothic" panose="020B0502020202020204" pitchFamily="34" charset="0"/>
              </a:rPr>
              <a:t>• [Éléments de liste 1]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sz="1400" dirty="0">
                <a:latin typeface="Century Gothic" panose="020B0502020202020204" pitchFamily="34" charset="0"/>
              </a:rPr>
              <a:t>• [Éléments de liste 2]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sz="1400" dirty="0">
                <a:latin typeface="Century Gothic" panose="020B0502020202020204" pitchFamily="34" charset="0"/>
              </a:rPr>
              <a:t>• [Éléments de liste 3]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sz="1400" dirty="0">
                <a:latin typeface="Century Gothic" panose="020B0502020202020204" pitchFamily="34" charset="0"/>
              </a:rPr>
              <a:t>• [Éléments de liste 4]</a:t>
            </a:r>
          </a:p>
        </p:txBody>
      </p:sp>
      <p:sp>
        <p:nvSpPr>
          <p:cNvPr id="14375" name="TextBox 30">
            <a:extLst>
              <a:ext uri="{FF2B5EF4-FFF2-40B4-BE49-F238E27FC236}">
                <a16:creationId xmlns:a16="http://schemas.microsoft.com/office/drawing/2014/main" id="{D1D48A3B-30C9-28D2-D2F1-66D79C3FFF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5400" y="2265363"/>
            <a:ext cx="21463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sz="1400" dirty="0">
                <a:latin typeface="Century Gothic" panose="020B0502020202020204" pitchFamily="34" charset="0"/>
              </a:rPr>
              <a:t>• [Éléments de liste 1]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sz="1400" dirty="0">
                <a:latin typeface="Century Gothic" panose="020B0502020202020204" pitchFamily="34" charset="0"/>
              </a:rPr>
              <a:t>• [Éléments de liste 2]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sz="1400" dirty="0">
                <a:latin typeface="Century Gothic" panose="020B0502020202020204" pitchFamily="34" charset="0"/>
              </a:rPr>
              <a:t>• [Éléments de liste 3]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sz="1400" dirty="0">
                <a:latin typeface="Century Gothic" panose="020B0502020202020204" pitchFamily="34" charset="0"/>
              </a:rPr>
              <a:t>• [Éléments de liste 4]</a:t>
            </a:r>
          </a:p>
        </p:txBody>
      </p:sp>
      <p:sp>
        <p:nvSpPr>
          <p:cNvPr id="14376" name="TextBox 31">
            <a:extLst>
              <a:ext uri="{FF2B5EF4-FFF2-40B4-BE49-F238E27FC236}">
                <a16:creationId xmlns:a16="http://schemas.microsoft.com/office/drawing/2014/main" id="{89CC81B7-D1AB-56F9-54FA-C18C5372F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6388" y="2265363"/>
            <a:ext cx="21463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sz="1400" dirty="0">
                <a:latin typeface="Century Gothic" panose="020B0502020202020204" pitchFamily="34" charset="0"/>
              </a:rPr>
              <a:t>• [Éléments de liste 1]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sz="1400" dirty="0">
                <a:latin typeface="Century Gothic" panose="020B0502020202020204" pitchFamily="34" charset="0"/>
              </a:rPr>
              <a:t>• [Éléments de liste 2]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sz="1400" dirty="0">
                <a:latin typeface="Century Gothic" panose="020B0502020202020204" pitchFamily="34" charset="0"/>
              </a:rPr>
              <a:t>• [Éléments de liste 3]</a:t>
            </a:r>
          </a:p>
          <a:p>
            <a:pPr rtl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sz="1400" dirty="0">
                <a:latin typeface="Century Gothic" panose="020B0502020202020204" pitchFamily="34" charset="0"/>
              </a:rPr>
              <a:t>• [Éléments de liste 4]</a:t>
            </a:r>
          </a:p>
        </p:txBody>
      </p:sp>
      <p:pic>
        <p:nvPicPr>
          <p:cNvPr id="14377" name="Graphic 39" descr="Intelligence artificielle avec remplissage uni">
            <a:extLst>
              <a:ext uri="{FF2B5EF4-FFF2-40B4-BE49-F238E27FC236}">
                <a16:creationId xmlns:a16="http://schemas.microsoft.com/office/drawing/2014/main" id="{CB91AA72-0BEB-B3B1-0334-E3DFB690D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650" y="4729163"/>
            <a:ext cx="1292225" cy="129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78" name="Graphic 41" descr="Diagramme à barres avec tendance à la hausse et remplissage uni">
            <a:extLst>
              <a:ext uri="{FF2B5EF4-FFF2-40B4-BE49-F238E27FC236}">
                <a16:creationId xmlns:a16="http://schemas.microsoft.com/office/drawing/2014/main" id="{228B843C-94F6-C8B2-3C56-CD48EDE99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1700" y="4851400"/>
            <a:ext cx="1192213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79" name="Graphic 43" descr="Baseball avec remplissage uni">
            <a:extLst>
              <a:ext uri="{FF2B5EF4-FFF2-40B4-BE49-F238E27FC236}">
                <a16:creationId xmlns:a16="http://schemas.microsoft.com/office/drawing/2014/main" id="{B943545C-0922-7111-2E88-34893893FF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500" y="4822825"/>
            <a:ext cx="1173163" cy="117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80" name="Graphic 45" descr="Presse-papiers mixte avec remplissage uni">
            <a:extLst>
              <a:ext uri="{FF2B5EF4-FFF2-40B4-BE49-F238E27FC236}">
                <a16:creationId xmlns:a16="http://schemas.microsoft.com/office/drawing/2014/main" id="{FC4565CF-0C1D-454D-1FCA-BB31EDC47E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1275" y="4857750"/>
            <a:ext cx="1173163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2">
            <a:extLst>
              <a:ext uri="{FF2B5EF4-FFF2-40B4-BE49-F238E27FC236}">
                <a16:creationId xmlns:a16="http://schemas.microsoft.com/office/drawing/2014/main" id="{43472F85-D5EC-BFC5-D92B-F55DAEBBA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198711"/>
            <a:ext cx="12192000" cy="353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 rtl="0"/>
            <a:r>
              <a:rPr lang="fr-FR" sz="1200" i="1" dirty="0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DengXian" panose="02010600030101010101" pitchFamily="2" charset="-122"/>
                <a:cs typeface="Century Gothic" panose="020B0502020202020204" pitchFamily="34" charset="0"/>
              </a:rPr>
              <a:t>Fourni par </a:t>
            </a:r>
            <a:r>
              <a:rPr lang="fr-FR" sz="1200" i="1" dirty="0" err="1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DengXian" panose="02010600030101010101" pitchFamily="2" charset="-122"/>
                <a:cs typeface="Century Gothic" panose="020B0502020202020204" pitchFamily="34" charset="0"/>
              </a:rPr>
              <a:t>Smartsheet</a:t>
            </a:r>
            <a:r>
              <a:rPr lang="fr-FR" sz="1200" i="1" dirty="0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DengXian" panose="02010600030101010101" pitchFamily="2" charset="-122"/>
                <a:cs typeface="Century Gothic" panose="020B0502020202020204" pitchFamily="34" charset="0"/>
              </a:rPr>
              <a:t>, Inc.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449A865-3E7E-B6B6-5C38-9D71192AF3ED}"/>
              </a:ext>
            </a:extLst>
          </p:cNvPr>
          <p:cNvGraphicFramePr>
            <a:graphicFrameLocks noGrp="1"/>
          </p:cNvGraphicFramePr>
          <p:nvPr/>
        </p:nvGraphicFramePr>
        <p:xfrm>
          <a:off x="787400" y="1050925"/>
          <a:ext cx="10228263" cy="24685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8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68563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EXCLUSION DE RESPONSABILITÉ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Tous les articles, modèles ou informations proposés par Smartsheet sur le site web sont fournis à titre de référence uniquement. Bien que nous nous efforcions de maintenir les informations à jour et correctes, nous ne faisons aucune déclaration ni ne donnons aucune garantie de quelque nature que ce soit, expresse ou implicite, quant à l’exhaustivité, l’exactitude, la fiabilité, l’adéquation ou la disponibilité du site Web ou des informations, articles, modèles ou graphiques connexes contenus sur le site Web. La confiance que vous accordez à ces informations relève donc strictement de votre propre responsabilité.</a:t>
                      </a:r>
                    </a:p>
                  </a:txBody>
                  <a:tcPr marL="228623" marR="73032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Project-Kickoff-Whiteboard-Template_PowerPoint" id="{83018A47-F167-3944-9963-B41F8794BAE4}" vid="{6A06C2C0-52D1-3B40-9AFA-E32E49821F2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Office</Template>
  <TotalTime>56</TotalTime>
  <Words>240</Words>
  <Application>Microsoft Office PowerPoint</Application>
  <PresentationFormat>Widescreen</PresentationFormat>
  <Paragraphs>27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Blosel</dc:creator>
  <cp:lastModifiedBy>Lemon Tree</cp:lastModifiedBy>
  <cp:revision>10</cp:revision>
  <cp:lastPrinted>2022-09-30T02:15:53Z</cp:lastPrinted>
  <dcterms:created xsi:type="dcterms:W3CDTF">2022-09-30T01:50:49Z</dcterms:created>
  <dcterms:modified xsi:type="dcterms:W3CDTF">2025-04-22T09:30:40Z</dcterms:modified>
</cp:coreProperties>
</file>