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Play"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NkLUFK12YSZ3OrmVE9k6VVKck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8BEAB2-BD21-4F9D-A5C4-23FAC02F6808}">
  <a:tblStyle styleId="{9F8BEAB2-BD21-4F9D-A5C4-23FAC02F68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40A2053-CA6B-45B9-BB66-AA2DCEEF7E4C}" styleName="Table_1">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5" autoAdjust="0"/>
    <p:restoredTop sz="94694"/>
  </p:normalViewPr>
  <p:slideViewPr>
    <p:cSldViewPr snapToGrid="0">
      <p:cViewPr varScale="1">
        <p:scale>
          <a:sx n="238" d="100"/>
          <a:sy n="238" d="100"/>
        </p:scale>
        <p:origin x="179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pic>
        <p:nvPicPr>
          <p:cNvPr id="89" name="Google Shape;89;p1" descr="Motif 3D ondulé blanc"/>
          <p:cNvPicPr preferRelativeResize="0"/>
          <p:nvPr/>
        </p:nvPicPr>
        <p:blipFill rotWithShape="1">
          <a:blip r:embed="rId4">
            <a:alphaModFix amt="20000"/>
          </a:blip>
          <a:srcRect b="2072"/>
          <a:stretch/>
        </p:blipFill>
        <p:spPr>
          <a:xfrm>
            <a:off x="0" y="0"/>
            <a:ext cx="12192000" cy="6858000"/>
          </a:xfrm>
          <a:prstGeom prst="rect">
            <a:avLst/>
          </a:prstGeom>
          <a:noFill/>
          <a:ln>
            <a:noFill/>
          </a:ln>
        </p:spPr>
      </p:pic>
      <p:sp>
        <p:nvSpPr>
          <p:cNvPr id="90" name="Google Shape;90;p1"/>
          <p:cNvSpPr txBox="1"/>
          <p:nvPr/>
        </p:nvSpPr>
        <p:spPr>
          <a:xfrm>
            <a:off x="249646" y="254470"/>
            <a:ext cx="1183602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b="1" i="0" u="none" strike="noStrike" cap="none" dirty="0">
                <a:solidFill>
                  <a:srgbClr val="595959"/>
                </a:solidFill>
                <a:latin typeface="Century Gothic"/>
                <a:ea typeface="Century Gothic"/>
                <a:cs typeface="Century Gothic"/>
                <a:sym typeface="Century Gothic"/>
              </a:rPr>
              <a:t>Modèle de plan de projet triennal de haut niveau</a:t>
            </a:r>
          </a:p>
        </p:txBody>
      </p:sp>
      <p:sp>
        <p:nvSpPr>
          <p:cNvPr id="91" name="Google Shape;91;p1"/>
          <p:cNvSpPr txBox="1"/>
          <p:nvPr/>
        </p:nvSpPr>
        <p:spPr>
          <a:xfrm>
            <a:off x="302001" y="1284056"/>
            <a:ext cx="5297400" cy="3817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fr-FR" sz="1600" b="1" i="0" u="none" strike="noStrike" dirty="0">
                <a:solidFill>
                  <a:srgbClr val="000000"/>
                </a:solidFill>
                <a:latin typeface="Century Gothic"/>
                <a:ea typeface="Century Gothic"/>
                <a:cs typeface="Century Gothic"/>
                <a:sym typeface="Century Gothic"/>
              </a:rPr>
              <a:t>Quand utiliser ce modèle ? </a:t>
            </a:r>
            <a:r>
              <a:rPr lang="fr-FR" sz="1600" b="0" i="0" u="none" strike="noStrike" dirty="0">
                <a:solidFill>
                  <a:srgbClr val="000000"/>
                </a:solidFill>
                <a:latin typeface="Century Gothic"/>
                <a:ea typeface="Century Gothic"/>
                <a:cs typeface="Century Gothic"/>
                <a:sym typeface="Century Gothic"/>
              </a:rPr>
              <a:t>Les chefs de projet peuvent utiliser ce modèle à plusieurs diapositives pour communiquer les fondamentaux d’un plan de projet triennal aux parties prenantes, notamment le calendrier, le budget et les ressources.</a:t>
            </a:r>
          </a:p>
          <a:p>
            <a:pPr marL="0" marR="0" lvl="0" indent="0" algn="l" rtl="0">
              <a:lnSpc>
                <a:spcPct val="150000"/>
              </a:lnSpc>
              <a:spcBef>
                <a:spcPts val="1200"/>
              </a:spcBef>
              <a:spcAft>
                <a:spcPts val="0"/>
              </a:spcAft>
              <a:buNone/>
            </a:pPr>
            <a:r>
              <a:rPr lang="fr-FR" sz="1600" b="1" i="0" u="none" strike="noStrike" dirty="0">
                <a:solidFill>
                  <a:srgbClr val="000000"/>
                </a:solidFill>
                <a:latin typeface="Century Gothic"/>
                <a:ea typeface="Century Gothic"/>
                <a:cs typeface="Century Gothic"/>
                <a:sym typeface="Century Gothic"/>
              </a:rPr>
              <a:t>Caractéristiques notables du modèle : </a:t>
            </a:r>
            <a:r>
              <a:rPr lang="fr-FR" sz="1600" b="0" i="0" u="none" strike="noStrike" dirty="0">
                <a:solidFill>
                  <a:srgbClr val="000000"/>
                </a:solidFill>
                <a:latin typeface="Century Gothic"/>
                <a:ea typeface="Century Gothic"/>
                <a:cs typeface="Century Gothic"/>
                <a:sym typeface="Century Gothic"/>
              </a:rPr>
              <a:t>ce modèle comporte une diapositive vous permettant de renseigner les livrables d’un plan de projet triennal consécutif. Il comprend également une diapositive pour les détails du budget et une autre pour les informations sur les ressources. Il est disponible en version vierge et en version avec des exemples de données que vous pouvez personnaliser.</a:t>
            </a:r>
          </a:p>
        </p:txBody>
      </p:sp>
      <p:pic>
        <p:nvPicPr>
          <p:cNvPr id="92" name="Google Shape;92;p1"/>
          <p:cNvPicPr preferRelativeResize="0"/>
          <p:nvPr/>
        </p:nvPicPr>
        <p:blipFill>
          <a:blip r:embed="rId5"/>
          <a:srcRect/>
          <a:stretch/>
        </p:blipFill>
        <p:spPr>
          <a:xfrm>
            <a:off x="6316529" y="1250055"/>
            <a:ext cx="4288464" cy="2412260"/>
          </a:xfrm>
          <a:prstGeom prst="rect">
            <a:avLst/>
          </a:prstGeom>
          <a:noFill/>
          <a:ln>
            <a:noFill/>
          </a:ln>
          <a:effectLst>
            <a:outerShdw blurRad="152400" dist="38100" dir="2700000" sx="101000" sy="101000" algn="tl" rotWithShape="0">
              <a:srgbClr val="000000">
                <a:alpha val="40000"/>
              </a:srgbClr>
            </a:outerShdw>
          </a:effectLst>
        </p:spPr>
      </p:pic>
      <p:pic>
        <p:nvPicPr>
          <p:cNvPr id="94" name="Google Shape;94;p1"/>
          <p:cNvPicPr preferRelativeResize="0"/>
          <p:nvPr/>
        </p:nvPicPr>
        <p:blipFill>
          <a:blip r:embed="rId6"/>
          <a:srcRect/>
          <a:stretch/>
        </p:blipFill>
        <p:spPr>
          <a:xfrm>
            <a:off x="7571392" y="2423504"/>
            <a:ext cx="4284873" cy="2410240"/>
          </a:xfrm>
          <a:prstGeom prst="rect">
            <a:avLst/>
          </a:prstGeom>
          <a:noFill/>
          <a:ln>
            <a:noFill/>
          </a:ln>
          <a:effectLst>
            <a:outerShdw blurRad="152400" dist="38100" dir="2700000" sx="101000" sy="101000" algn="tl" rotWithShape="0">
              <a:srgbClr val="000000">
                <a:alpha val="40000"/>
              </a:srgbClr>
            </a:outerShdw>
          </a:effectLst>
        </p:spPr>
      </p:pic>
      <p:pic>
        <p:nvPicPr>
          <p:cNvPr id="95" name="Google Shape;95;p1"/>
          <p:cNvPicPr preferRelativeResize="0"/>
          <p:nvPr/>
        </p:nvPicPr>
        <p:blipFill>
          <a:blip r:embed="rId7"/>
          <a:srcRect/>
          <a:stretch/>
        </p:blipFill>
        <p:spPr>
          <a:xfrm>
            <a:off x="6310122" y="3999335"/>
            <a:ext cx="4301280" cy="2419469"/>
          </a:xfrm>
          <a:prstGeom prst="rect">
            <a:avLst/>
          </a:prstGeom>
          <a:noFill/>
          <a:ln>
            <a:noFill/>
          </a:ln>
          <a:effectLst>
            <a:outerShdw blurRad="152400" dist="38100" dir="2700000" sx="101000" sy="101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0" descr="Motif 3D ondulé blanc"/>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231" name="Google Shape;231;p10"/>
          <p:cNvGrpSpPr/>
          <p:nvPr/>
        </p:nvGrpSpPr>
        <p:grpSpPr>
          <a:xfrm>
            <a:off x="11213623" y="188559"/>
            <a:ext cx="765810" cy="765810"/>
            <a:chOff x="6496725" y="804900"/>
            <a:chExt cx="765810" cy="765810"/>
          </a:xfrm>
        </p:grpSpPr>
        <p:sp>
          <p:nvSpPr>
            <p:cNvPr id="232" name="Google Shape;232;p10"/>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33" name="Google Shape;233;p10" descr="Dessin au trait blanc d’une pile de billets ; description générée automatiquement"/>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234" name="Google Shape;234;p10"/>
          <p:cNvSpPr txBox="1"/>
          <p:nvPr/>
        </p:nvSpPr>
        <p:spPr>
          <a:xfrm>
            <a:off x="1290085" y="259227"/>
            <a:ext cx="961183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dirty="0">
                <a:solidFill>
                  <a:srgbClr val="595959"/>
                </a:solidFill>
                <a:latin typeface="Century Gothic"/>
                <a:ea typeface="Century Gothic"/>
                <a:cs typeface="Century Gothic"/>
                <a:sym typeface="Century Gothic"/>
              </a:rPr>
              <a:t>Budget de l’entreprise 20XX</a:t>
            </a:r>
          </a:p>
        </p:txBody>
      </p:sp>
      <p:graphicFrame>
        <p:nvGraphicFramePr>
          <p:cNvPr id="235" name="Google Shape;235;p10"/>
          <p:cNvGraphicFramePr/>
          <p:nvPr>
            <p:extLst>
              <p:ext uri="{D42A27DB-BD31-4B8C-83A1-F6EECF244321}">
                <p14:modId xmlns:p14="http://schemas.microsoft.com/office/powerpoint/2010/main" val="3345717916"/>
              </p:ext>
            </p:extLst>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900" b="1" u="none" strike="noStrike" cap="none" dirty="0">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MAIN-D’ŒUVRE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ASPECTS MATÉRIELS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FIXE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SOLDE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Tâche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Description</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Date de début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Date de fin</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RH</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€/RH</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Main-d’œuvre totale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Unités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€/Unité</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Total matériels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Déplacements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Équipement/</a:t>
                      </a:r>
                      <a:br>
                        <a:rPr lang="fr-FR" sz="750" b="1" u="none" strike="noStrike" cap="none" dirty="0">
                          <a:solidFill>
                            <a:schemeClr val="lt1"/>
                          </a:solidFill>
                          <a:latin typeface="Century Gothic"/>
                          <a:ea typeface="Century Gothic"/>
                          <a:cs typeface="Century Gothic"/>
                          <a:sym typeface="Century Gothic"/>
                        </a:rPr>
                      </a:br>
                      <a:r>
                        <a:rPr lang="fr-FR" sz="750" b="1" u="none" strike="noStrike" cap="none" dirty="0">
                          <a:solidFill>
                            <a:schemeClr val="lt1"/>
                          </a:solidFill>
                          <a:latin typeface="Century Gothic"/>
                          <a:ea typeface="Century Gothic"/>
                          <a:cs typeface="Century Gothic"/>
                          <a:sym typeface="Century Gothic"/>
                        </a:rPr>
                        <a:t>espace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Divers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Budget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Réel</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Déficit/</a:t>
                      </a:r>
                      <a:br>
                        <a:rPr lang="fr-FR" sz="750" b="1" u="none" strike="noStrike" cap="none" dirty="0">
                          <a:solidFill>
                            <a:schemeClr val="lt1"/>
                          </a:solidFill>
                          <a:latin typeface="Century Gothic"/>
                          <a:ea typeface="Century Gothic"/>
                          <a:cs typeface="Century Gothic"/>
                          <a:sym typeface="Century Gothic"/>
                        </a:rPr>
                      </a:br>
                      <a:r>
                        <a:rPr lang="fr-FR" sz="750" b="1" u="none" strike="noStrike" cap="none" dirty="0">
                          <a:solidFill>
                            <a:schemeClr val="lt1"/>
                          </a:solidFill>
                          <a:latin typeface="Century Gothic"/>
                          <a:ea typeface="Century Gothic"/>
                          <a:cs typeface="Century Gothic"/>
                          <a:sym typeface="Century Gothic"/>
                        </a:rPr>
                        <a:t>excédent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fr-FR" sz="750" b="1" u="none" strike="noStrike" cap="none" dirty="0">
                          <a:solidFill>
                            <a:srgbClr val="3F3F3F"/>
                          </a:solidFill>
                          <a:latin typeface="Century Gothic"/>
                          <a:ea typeface="Century Gothic"/>
                          <a:cs typeface="Century Gothic"/>
                          <a:sym typeface="Century Gothic"/>
                        </a:rPr>
                        <a:t>Projet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fr-FR" sz="750" b="1" u="none" strike="noStrike" cap="none">
                          <a:solidFill>
                            <a:schemeClr val="lt1"/>
                          </a:solidFill>
                          <a:latin typeface="Century Gothic"/>
                          <a:ea typeface="Century Gothic"/>
                          <a:cs typeface="Century Gothic"/>
                          <a:sym typeface="Century Gothic"/>
                        </a:rPr>
                        <a:t>SOUS-TOTAL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75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dirty="0">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1"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236" name="Google Shape;236;p10"/>
          <p:cNvSpPr txBox="1"/>
          <p:nvPr/>
        </p:nvSpPr>
        <p:spPr>
          <a:xfrm>
            <a:off x="4579088" y="6500065"/>
            <a:ext cx="757774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fr-FR" sz="1200">
                <a:solidFill>
                  <a:srgbClr val="595959"/>
                </a:solidFill>
                <a:latin typeface="Century Gothic"/>
                <a:ea typeface="Century Gothic"/>
                <a:cs typeface="Century Gothic"/>
                <a:sym typeface="Century Gothic"/>
              </a:rPr>
              <a:t>Modèle de plan de projet triennal de haut niveau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1" descr="Motif 3D ondulé blanc"/>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aphicFrame>
        <p:nvGraphicFramePr>
          <p:cNvPr id="242" name="Google Shape;242;p11"/>
          <p:cNvGraphicFramePr/>
          <p:nvPr>
            <p:extLst>
              <p:ext uri="{D42A27DB-BD31-4B8C-83A1-F6EECF244321}">
                <p14:modId xmlns:p14="http://schemas.microsoft.com/office/powerpoint/2010/main" val="3132896102"/>
              </p:ext>
            </p:extLst>
          </p:nvPr>
        </p:nvGraphicFramePr>
        <p:xfrm>
          <a:off x="164867" y="1037395"/>
          <a:ext cx="11842900" cy="5347659"/>
        </p:xfrm>
        <a:graphic>
          <a:graphicData uri="http://schemas.openxmlformats.org/drawingml/2006/table">
            <a:tbl>
              <a:tblPr>
                <a:noFill/>
                <a:tableStyleId>{9F8BEAB2-BD21-4F9D-A5C4-23FAC02F6808}</a:tableStyleId>
              </a:tblPr>
              <a:tblGrid>
                <a:gridCol w="914400">
                  <a:extLst>
                    <a:ext uri="{9D8B030D-6E8A-4147-A177-3AD203B41FA5}">
                      <a16:colId xmlns:a16="http://schemas.microsoft.com/office/drawing/2014/main" val="20000"/>
                    </a:ext>
                  </a:extLst>
                </a:gridCol>
                <a:gridCol w="4436225">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3755172">
                  <a:extLst>
                    <a:ext uri="{9D8B030D-6E8A-4147-A177-3AD203B41FA5}">
                      <a16:colId xmlns:a16="http://schemas.microsoft.com/office/drawing/2014/main" val="20003"/>
                    </a:ext>
                  </a:extLst>
                </a:gridCol>
                <a:gridCol w="954003">
                  <a:extLst>
                    <a:ext uri="{9D8B030D-6E8A-4147-A177-3AD203B41FA5}">
                      <a16:colId xmlns:a16="http://schemas.microsoft.com/office/drawing/2014/main" val="20004"/>
                    </a:ext>
                  </a:extLst>
                </a:gridCol>
                <a:gridCol w="777250">
                  <a:extLst>
                    <a:ext uri="{9D8B030D-6E8A-4147-A177-3AD203B41FA5}">
                      <a16:colId xmlns:a16="http://schemas.microsoft.com/office/drawing/2014/main" val="20005"/>
                    </a:ext>
                  </a:extLst>
                </a:gridCol>
              </a:tblGrid>
              <a:tr h="315402">
                <a:tc>
                  <a:txBody>
                    <a:bodyPr/>
                    <a:lstStyle/>
                    <a:p>
                      <a:pPr marL="0" marR="0" lvl="0" indent="0" algn="l" rtl="0">
                        <a:lnSpc>
                          <a:spcPct val="115000"/>
                        </a:lnSpc>
                        <a:spcBef>
                          <a:spcPts val="0"/>
                        </a:spcBef>
                        <a:spcAft>
                          <a:spcPts val="0"/>
                        </a:spcAft>
                        <a:buNone/>
                      </a:pPr>
                      <a:r>
                        <a:rPr lang="fr-FR" sz="2000" u="none" strike="noStrike" cap="none">
                          <a:solidFill>
                            <a:srgbClr val="90A6A9"/>
                          </a:solidFill>
                          <a:latin typeface="Century Gothic"/>
                          <a:ea typeface="Century Gothic"/>
                          <a:cs typeface="Century Gothic"/>
                          <a:sym typeface="Century Gothic"/>
                        </a:rPr>
                        <a:t> </a:t>
                      </a:r>
                    </a:p>
                  </a:txBody>
                  <a:tcPr marL="68575" marR="68575" marT="0" marB="0" anchor="ctr">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Matériaux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Date de début</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Date de fin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extLst>
                  <a:ext uri="{0D108BD9-81ED-4DB2-BD59-A6C34878D82A}">
                    <a16:rowId xmlns:a16="http://schemas.microsoft.com/office/drawing/2014/main" val="10000"/>
                  </a:ext>
                </a:extLst>
              </a:tr>
              <a:tr h="279358">
                <a:tc rowSpan="6">
                  <a:txBody>
                    <a:bodyPr/>
                    <a:lstStyle/>
                    <a:p>
                      <a:pPr marL="0" marR="0" lvl="0" indent="0" algn="ctr" rtl="0">
                        <a:lnSpc>
                          <a:spcPct val="115000"/>
                        </a:lnSpc>
                        <a:spcBef>
                          <a:spcPts val="0"/>
                        </a:spcBef>
                        <a:spcAft>
                          <a:spcPts val="0"/>
                        </a:spcAft>
                        <a:buNone/>
                      </a:pPr>
                      <a:r>
                        <a:rPr lang="fr-FR" sz="1600" b="1" u="none" strike="noStrike" cap="none" dirty="0">
                          <a:solidFill>
                            <a:schemeClr val="lt1"/>
                          </a:solidFill>
                          <a:latin typeface="Century Gothic"/>
                          <a:ea typeface="Century Gothic"/>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79358">
                <a:tc rowSpan="6">
                  <a:txBody>
                    <a:bodyPr/>
                    <a:lstStyle/>
                    <a:p>
                      <a:pPr marL="0" marR="0" lvl="0" indent="0" algn="ctr" rtl="0">
                        <a:lnSpc>
                          <a:spcPct val="115000"/>
                        </a:lnSpc>
                        <a:spcBef>
                          <a:spcPts val="0"/>
                        </a:spcBef>
                        <a:spcAft>
                          <a:spcPts val="0"/>
                        </a:spcAft>
                        <a:buNone/>
                      </a:pPr>
                      <a:r>
                        <a:rPr lang="fr-FR" sz="1600" b="1" u="none" strike="noStrike" cap="none" dirty="0">
                          <a:solidFill>
                            <a:schemeClr val="lt1"/>
                          </a:solidFill>
                          <a:latin typeface="Century Gothic"/>
                          <a:ea typeface="Century Gothic"/>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2"/>
                  </a:ext>
                </a:extLst>
              </a:tr>
              <a:tr h="279358">
                <a:tc rowSpan="6">
                  <a:txBody>
                    <a:bodyPr/>
                    <a:lstStyle/>
                    <a:p>
                      <a:pPr marL="0" marR="0" lvl="0" indent="0" algn="ctr" rtl="0">
                        <a:lnSpc>
                          <a:spcPct val="115000"/>
                        </a:lnSpc>
                        <a:spcBef>
                          <a:spcPts val="0"/>
                        </a:spcBef>
                        <a:spcAft>
                          <a:spcPts val="0"/>
                        </a:spcAft>
                        <a:buClr>
                          <a:schemeClr val="lt1"/>
                        </a:buClr>
                        <a:buSzPts val="1800"/>
                        <a:buFont typeface="Century Gothic"/>
                        <a:buNone/>
                      </a:pPr>
                      <a:r>
                        <a:rPr lang="fr-FR" sz="1600" b="1" u="none" strike="noStrike" cap="none" dirty="0">
                          <a:solidFill>
                            <a:schemeClr val="lt1"/>
                          </a:solidFill>
                          <a:latin typeface="Century Gothic"/>
                          <a:ea typeface="Century Gothic"/>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bl>
          </a:graphicData>
        </a:graphic>
      </p:graphicFrame>
      <p:grpSp>
        <p:nvGrpSpPr>
          <p:cNvPr id="243" name="Google Shape;243;p11"/>
          <p:cNvGrpSpPr/>
          <p:nvPr/>
        </p:nvGrpSpPr>
        <p:grpSpPr>
          <a:xfrm>
            <a:off x="11212634" y="188945"/>
            <a:ext cx="765810" cy="765810"/>
            <a:chOff x="9273432" y="818038"/>
            <a:chExt cx="765810" cy="765810"/>
          </a:xfrm>
        </p:grpSpPr>
        <p:sp>
          <p:nvSpPr>
            <p:cNvPr id="244" name="Google Shape;244;p11"/>
            <p:cNvSpPr/>
            <p:nvPr/>
          </p:nvSpPr>
          <p:spPr>
            <a:xfrm>
              <a:off x="9273432"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45" name="Google Shape;245;p11" descr="Groupe de personnes avec un cercle ; description générée automatiquement"/>
            <p:cNvPicPr preferRelativeResize="0"/>
            <p:nvPr/>
          </p:nvPicPr>
          <p:blipFill rotWithShape="1">
            <a:blip r:embed="rId4">
              <a:alphaModFix/>
            </a:blip>
            <a:srcRect/>
            <a:stretch/>
          </p:blipFill>
          <p:spPr>
            <a:xfrm>
              <a:off x="9427737" y="943323"/>
              <a:ext cx="457200" cy="457200"/>
            </a:xfrm>
            <a:prstGeom prst="rect">
              <a:avLst/>
            </a:prstGeom>
            <a:noFill/>
            <a:ln>
              <a:noFill/>
            </a:ln>
          </p:spPr>
        </p:pic>
      </p:grpSp>
      <p:sp>
        <p:nvSpPr>
          <p:cNvPr id="246" name="Google Shape;246;p11"/>
          <p:cNvSpPr txBox="1"/>
          <p:nvPr/>
        </p:nvSpPr>
        <p:spPr>
          <a:xfrm>
            <a:off x="979366" y="259227"/>
            <a:ext cx="1023326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dirty="0">
                <a:solidFill>
                  <a:srgbClr val="595959"/>
                </a:solidFill>
                <a:latin typeface="Century Gothic"/>
                <a:ea typeface="Century Gothic"/>
                <a:cs typeface="Century Gothic"/>
                <a:sym typeface="Century Gothic"/>
              </a:rPr>
              <a:t>Planification triennale des ressources de l’entreprise</a:t>
            </a:r>
          </a:p>
        </p:txBody>
      </p:sp>
      <p:sp>
        <p:nvSpPr>
          <p:cNvPr id="247" name="Google Shape;247;p11"/>
          <p:cNvSpPr txBox="1"/>
          <p:nvPr/>
        </p:nvSpPr>
        <p:spPr>
          <a:xfrm>
            <a:off x="7052930" y="6516541"/>
            <a:ext cx="5103901"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fr-FR" sz="1200" dirty="0">
                <a:solidFill>
                  <a:srgbClr val="595959"/>
                </a:solidFill>
                <a:latin typeface="Century Gothic"/>
                <a:ea typeface="Century Gothic"/>
                <a:cs typeface="Century Gothic"/>
                <a:sym typeface="Century Gothic"/>
              </a:rPr>
              <a:t>Modèle de plan de projet triennal de haut niveau</a:t>
            </a:r>
          </a:p>
        </p:txBody>
      </p:sp>
      <p:sp>
        <p:nvSpPr>
          <p:cNvPr id="2" name="TextBox 1">
            <a:extLst>
              <a:ext uri="{FF2B5EF4-FFF2-40B4-BE49-F238E27FC236}">
                <a16:creationId xmlns:a16="http://schemas.microsoft.com/office/drawing/2014/main" id="{8DBDAEC6-56CD-E259-AAC3-AB68324DE233}"/>
              </a:ext>
            </a:extLst>
          </p:cNvPr>
          <p:cNvSpPr txBox="1"/>
          <p:nvPr/>
        </p:nvSpPr>
        <p:spPr>
          <a:xfrm>
            <a:off x="448962" y="6536946"/>
            <a:ext cx="11262535" cy="276999"/>
          </a:xfrm>
          <a:prstGeom prst="rect">
            <a:avLst/>
          </a:prstGeom>
          <a:noFill/>
        </p:spPr>
        <p:txBody>
          <a:bodyPr wrap="square" rtlCol="0">
            <a:spAutoFit/>
          </a:bodyPr>
          <a:lstStyle/>
          <a:p>
            <a:pPr marL="0" marR="0" algn="ctr" rtl="0"/>
            <a:r>
              <a:rPr lang="fr-FR" sz="1200" i="1" dirty="0">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Fourni par </a:t>
            </a:r>
            <a:r>
              <a:rPr lang="fr-FR" sz="1200" i="1" dirty="0" err="1">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Smartsheet</a:t>
            </a:r>
            <a:r>
              <a:rPr lang="fr-FR" sz="1200" i="1" dirty="0">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 Inc.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graphicFrame>
        <p:nvGraphicFramePr>
          <p:cNvPr id="253" name="Google Shape;253;p12"/>
          <p:cNvGraphicFramePr/>
          <p:nvPr>
            <p:extLst>
              <p:ext uri="{D42A27DB-BD31-4B8C-83A1-F6EECF244321}">
                <p14:modId xmlns:p14="http://schemas.microsoft.com/office/powerpoint/2010/main" val="2952094396"/>
              </p:ext>
            </p:extLst>
          </p:nvPr>
        </p:nvGraphicFramePr>
        <p:xfrm>
          <a:off x="787790" y="1050352"/>
          <a:ext cx="10227225" cy="2468350"/>
        </p:xfrm>
        <a:graphic>
          <a:graphicData uri="http://schemas.openxmlformats.org/drawingml/2006/table">
            <a:tbl>
              <a:tblPr firstRow="1" firstCol="1" bandRow="1">
                <a:noFill/>
                <a:tableStyleId>{D40A2053-CA6B-45B9-BB66-AA2DCEEF7E4C}</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fr-FR" sz="1600" b="1" u="none" strike="noStrike" cap="none">
                          <a:solidFill>
                            <a:schemeClr val="dk1"/>
                          </a:solidFill>
                          <a:latin typeface="Century Gothic"/>
                          <a:ea typeface="Century Gothic"/>
                          <a:cs typeface="Century Gothic"/>
                          <a:sym typeface="Century Gothic"/>
                        </a:rPr>
                        <a:t>EXCLUSION DE RESPONSABILITÉ</a:t>
                      </a:r>
                    </a:p>
                    <a:p>
                      <a:pPr marL="0" marR="0" lvl="0" indent="0" algn="l" rtl="0">
                        <a:spcBef>
                          <a:spcPts val="0"/>
                        </a:spcBef>
                        <a:spcAft>
                          <a:spcPts val="0"/>
                        </a:spcAft>
                        <a:buNone/>
                      </a:pPr>
                      <a:r>
                        <a:rPr lang="fr-FR" sz="1200" b="0" u="none" strike="noStrike" cap="none">
                          <a:solidFill>
                            <a:schemeClr val="dk1"/>
                          </a:solidFill>
                          <a:latin typeface="Century Gothic"/>
                          <a:ea typeface="Century Gothic"/>
                          <a:cs typeface="Century Gothic"/>
                          <a:sym typeface="Century Gothic"/>
                        </a:rPr>
                        <a:t> </a:t>
                      </a:r>
                    </a:p>
                    <a:p>
                      <a:pPr marL="0" marR="0" lvl="0" indent="0" algn="l" rtl="0">
                        <a:spcBef>
                          <a:spcPts val="0"/>
                        </a:spcBef>
                        <a:spcAft>
                          <a:spcPts val="0"/>
                        </a:spcAft>
                        <a:buNone/>
                      </a:pPr>
                      <a:r>
                        <a:rPr lang="fr-FR" sz="1400" b="0" u="none" strike="noStrike" cap="none">
                          <a:solidFill>
                            <a:schemeClr val="dk1"/>
                          </a:solidFill>
                          <a:latin typeface="Century Gothic"/>
                          <a:ea typeface="Century Gothic"/>
                          <a:cs typeface="Century Gothic"/>
                          <a:sym typeface="Century Gothic"/>
                        </a:rPr>
                        <a:t>Tous les articles, modèles ou informations proposés par Smartsheet sur le site web sont fournis à titre de référence uniquement. Bien que nous nous efforcions de maintenir les informations à jour et correctes, nous ne faisons aucune déclaration ni ne donnons aucune garantie de quelque nature que ce soit, expresse ou implicite, quant à l’exhaustivité, l’exactitude, la fiabilité, l’adéquation ou la disponibilité du site Web ou des informations, articles, modèles ou graphiques connexes contenus sur le site Web. La confiance que vous accordez à ces informations relève donc strictement de votre propre responsabilité.</a:t>
                      </a: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descr="Motif 3D ondulé blanc"/>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01" name="Google Shape;101;p2"/>
          <p:cNvGrpSpPr/>
          <p:nvPr/>
        </p:nvGrpSpPr>
        <p:grpSpPr>
          <a:xfrm>
            <a:off x="461274" y="4457274"/>
            <a:ext cx="11269453" cy="142504"/>
            <a:chOff x="461274" y="5410195"/>
            <a:chExt cx="11269453" cy="142504"/>
          </a:xfrm>
        </p:grpSpPr>
        <p:cxnSp>
          <p:nvCxnSpPr>
            <p:cNvPr id="102" name="Google Shape;102;p2"/>
            <p:cNvCxnSpPr/>
            <p:nvPr/>
          </p:nvCxnSpPr>
          <p:spPr>
            <a:xfrm>
              <a:off x="461274" y="5481447"/>
              <a:ext cx="11269453" cy="0"/>
            </a:xfrm>
            <a:prstGeom prst="straightConnector1">
              <a:avLst/>
            </a:prstGeom>
            <a:noFill/>
            <a:ln w="28575" cap="flat" cmpd="sng">
              <a:solidFill>
                <a:srgbClr val="7F7F7F"/>
              </a:solidFill>
              <a:prstDash val="solid"/>
              <a:miter lim="800000"/>
              <a:headEnd type="none" w="sm" len="sm"/>
              <a:tailEnd type="stealth" w="med" len="med"/>
            </a:ln>
          </p:spPr>
        </p:cxnSp>
        <p:sp>
          <p:nvSpPr>
            <p:cNvPr id="103" name="Google Shape;103;p2"/>
            <p:cNvSpPr/>
            <p:nvPr/>
          </p:nvSpPr>
          <p:spPr>
            <a:xfrm>
              <a:off x="2390760"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 name="Google Shape;104;p2"/>
            <p:cNvSpPr/>
            <p:nvPr/>
          </p:nvSpPr>
          <p:spPr>
            <a:xfrm>
              <a:off x="6024747"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 name="Google Shape;105;p2"/>
            <p:cNvSpPr/>
            <p:nvPr/>
          </p:nvSpPr>
          <p:spPr>
            <a:xfrm>
              <a:off x="9662391"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06" name="Google Shape;106;p2"/>
          <p:cNvGrpSpPr/>
          <p:nvPr/>
        </p:nvGrpSpPr>
        <p:grpSpPr>
          <a:xfrm>
            <a:off x="1074646" y="1334566"/>
            <a:ext cx="2774731" cy="2991589"/>
            <a:chOff x="1074646" y="1526479"/>
            <a:chExt cx="2774731" cy="2991589"/>
          </a:xfrm>
        </p:grpSpPr>
        <p:sp>
          <p:nvSpPr>
            <p:cNvPr id="107" name="Google Shape;107;p2"/>
            <p:cNvSpPr/>
            <p:nvPr/>
          </p:nvSpPr>
          <p:spPr>
            <a:xfrm>
              <a:off x="1074646" y="1526479"/>
              <a:ext cx="2774731" cy="2778666"/>
            </a:xfrm>
            <a:prstGeom prst="roundRect">
              <a:avLst>
                <a:gd name="adj" fmla="val 7576"/>
              </a:avLst>
            </a:prstGeom>
            <a:solidFill>
              <a:schemeClr val="accent4"/>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fr-FR" sz="1600" b="0" dirty="0">
                  <a:solidFill>
                    <a:schemeClr val="lt1"/>
                  </a:solidFill>
                  <a:latin typeface="Century Gothic"/>
                  <a:ea typeface="Century Gothic"/>
                  <a:cs typeface="Century Gothic"/>
                  <a:sym typeface="Century Gothic"/>
                </a:rPr>
                <a:t>Stratégie d’expansion </a:t>
              </a:r>
              <a:br>
                <a:rPr lang="fr-FR" sz="1600" b="0" dirty="0">
                  <a:solidFill>
                    <a:schemeClr val="lt1"/>
                  </a:solidFill>
                  <a:latin typeface="Century Gothic"/>
                  <a:ea typeface="Century Gothic"/>
                  <a:cs typeface="Century Gothic"/>
                  <a:sym typeface="Century Gothic"/>
                </a:rPr>
              </a:br>
              <a:r>
                <a:rPr lang="fr-FR" sz="1600" b="0" dirty="0">
                  <a:solidFill>
                    <a:schemeClr val="lt1"/>
                  </a:solidFill>
                  <a:latin typeface="Century Gothic"/>
                  <a:ea typeface="Century Gothic"/>
                  <a:cs typeface="Century Gothic"/>
                  <a:sym typeface="Century Gothic"/>
                </a:rPr>
                <a:t>sur le marché</a:t>
              </a:r>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fr-FR" sz="1600" b="0" dirty="0">
                  <a:solidFill>
                    <a:schemeClr val="lt1"/>
                  </a:solidFill>
                  <a:latin typeface="Century Gothic"/>
                  <a:ea typeface="Century Gothic"/>
                  <a:cs typeface="Century Gothic"/>
                  <a:sym typeface="Century Gothic"/>
                </a:rPr>
                <a:t>Amélioration </a:t>
              </a:r>
              <a:br>
                <a:rPr lang="fr-FR" sz="1600" b="0" dirty="0">
                  <a:solidFill>
                    <a:schemeClr val="lt1"/>
                  </a:solidFill>
                  <a:latin typeface="Century Gothic"/>
                  <a:ea typeface="Century Gothic"/>
                  <a:cs typeface="Century Gothic"/>
                  <a:sym typeface="Century Gothic"/>
                </a:rPr>
              </a:br>
              <a:r>
                <a:rPr lang="fr-FR" sz="1600" b="0" dirty="0">
                  <a:solidFill>
                    <a:schemeClr val="lt1"/>
                  </a:solidFill>
                  <a:latin typeface="Century Gothic"/>
                  <a:ea typeface="Century Gothic"/>
                  <a:cs typeface="Century Gothic"/>
                  <a:sym typeface="Century Gothic"/>
                </a:rPr>
                <a:t>de la ligne de produits </a:t>
              </a:r>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a:ea typeface="Century Gothic"/>
                <a:cs typeface="Century Gothic"/>
                <a:sym typeface="Century Gothic"/>
              </a:endParaRPr>
            </a:p>
          </p:txBody>
        </p:sp>
        <p:sp>
          <p:nvSpPr>
            <p:cNvPr id="108" name="Google Shape;108;p2"/>
            <p:cNvSpPr/>
            <p:nvPr/>
          </p:nvSpPr>
          <p:spPr>
            <a:xfrm rot="10800000">
              <a:off x="2261984" y="4173193"/>
              <a:ext cx="400055" cy="34487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09" name="Google Shape;109;p2"/>
          <p:cNvGrpSpPr/>
          <p:nvPr/>
        </p:nvGrpSpPr>
        <p:grpSpPr>
          <a:xfrm>
            <a:off x="4708634" y="1334566"/>
            <a:ext cx="2774731" cy="2991589"/>
            <a:chOff x="4708634" y="1526479"/>
            <a:chExt cx="2774731" cy="2991589"/>
          </a:xfrm>
        </p:grpSpPr>
        <p:sp>
          <p:nvSpPr>
            <p:cNvPr id="110" name="Google Shape;110;p2"/>
            <p:cNvSpPr/>
            <p:nvPr/>
          </p:nvSpPr>
          <p:spPr>
            <a:xfrm>
              <a:off x="4708634" y="1526479"/>
              <a:ext cx="2774731" cy="2778666"/>
            </a:xfrm>
            <a:prstGeom prst="roundRect">
              <a:avLst>
                <a:gd name="adj" fmla="val 8334"/>
              </a:avLst>
            </a:prstGeom>
            <a:solidFill>
              <a:schemeClr val="accent6"/>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fr-FR" sz="1600" b="0" dirty="0">
                  <a:solidFill>
                    <a:schemeClr val="lt1"/>
                  </a:solidFill>
                  <a:latin typeface="Century Gothic"/>
                  <a:ea typeface="Century Gothic"/>
                  <a:cs typeface="Century Gothic"/>
                  <a:sym typeface="Century Gothic"/>
                </a:rPr>
                <a:t>Mise en œuvre de la transformation numérique</a:t>
              </a:r>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fr-FR" sz="1600" b="0" dirty="0">
                  <a:solidFill>
                    <a:schemeClr val="lt1"/>
                  </a:solidFill>
                  <a:latin typeface="Century Gothic"/>
                  <a:ea typeface="Century Gothic"/>
                  <a:cs typeface="Century Gothic"/>
                  <a:sym typeface="Century Gothic"/>
                </a:rPr>
                <a:t>Campagne de sensibilisation de la marque </a:t>
              </a:r>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a:ea typeface="Century Gothic"/>
                <a:cs typeface="Century Gothic"/>
                <a:sym typeface="Century Gothic"/>
              </a:endParaRPr>
            </a:p>
          </p:txBody>
        </p:sp>
        <p:sp>
          <p:nvSpPr>
            <p:cNvPr id="111" name="Google Shape;111;p2"/>
            <p:cNvSpPr/>
            <p:nvPr/>
          </p:nvSpPr>
          <p:spPr>
            <a:xfrm rot="10800000">
              <a:off x="5895972" y="4173193"/>
              <a:ext cx="400055" cy="34487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12" name="Google Shape;112;p2"/>
          <p:cNvGrpSpPr/>
          <p:nvPr/>
        </p:nvGrpSpPr>
        <p:grpSpPr>
          <a:xfrm>
            <a:off x="8342623" y="1334566"/>
            <a:ext cx="2774731" cy="2991589"/>
            <a:chOff x="8342623" y="1526479"/>
            <a:chExt cx="2774731" cy="2991589"/>
          </a:xfrm>
        </p:grpSpPr>
        <p:sp>
          <p:nvSpPr>
            <p:cNvPr id="113" name="Google Shape;113;p2"/>
            <p:cNvSpPr/>
            <p:nvPr/>
          </p:nvSpPr>
          <p:spPr>
            <a:xfrm>
              <a:off x="8342623" y="1526479"/>
              <a:ext cx="2774731" cy="2778666"/>
            </a:xfrm>
            <a:prstGeom prst="roundRect">
              <a:avLst>
                <a:gd name="adj" fmla="val 7576"/>
              </a:avLst>
            </a:prstGeom>
            <a:solidFill>
              <a:schemeClr val="accent5"/>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fr-FR" sz="1600" b="0" dirty="0">
                  <a:solidFill>
                    <a:schemeClr val="lt1"/>
                  </a:solidFill>
                  <a:latin typeface="Century Gothic"/>
                  <a:ea typeface="Century Gothic"/>
                  <a:cs typeface="Century Gothic"/>
                  <a:sym typeface="Century Gothic"/>
                </a:rPr>
                <a:t>Partenariats stratégiques</a:t>
              </a:r>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fr-FR" sz="1600" b="0" dirty="0">
                  <a:solidFill>
                    <a:schemeClr val="lt1"/>
                  </a:solidFill>
                  <a:latin typeface="Century Gothic"/>
                  <a:ea typeface="Century Gothic"/>
                  <a:cs typeface="Century Gothic"/>
                  <a:sym typeface="Century Gothic"/>
                </a:rPr>
                <a:t>Expansion internationale </a:t>
              </a:r>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600" b="0" dirty="0">
                <a:solidFill>
                  <a:schemeClr val="lt1"/>
                </a:solidFill>
                <a:latin typeface="Century Gothic"/>
                <a:ea typeface="Century Gothic"/>
                <a:cs typeface="Century Gothic"/>
                <a:sym typeface="Century Gothic"/>
              </a:endParaRPr>
            </a:p>
          </p:txBody>
        </p:sp>
        <p:sp>
          <p:nvSpPr>
            <p:cNvPr id="114" name="Google Shape;114;p2"/>
            <p:cNvSpPr/>
            <p:nvPr/>
          </p:nvSpPr>
          <p:spPr>
            <a:xfrm rot="10800000">
              <a:off x="9529961" y="4173193"/>
              <a:ext cx="400055" cy="34487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sp>
        <p:nvSpPr>
          <p:cNvPr id="115" name="Google Shape;115;p2"/>
          <p:cNvSpPr txBox="1"/>
          <p:nvPr/>
        </p:nvSpPr>
        <p:spPr>
          <a:xfrm>
            <a:off x="1074647" y="259227"/>
            <a:ext cx="1004270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dirty="0">
                <a:solidFill>
                  <a:srgbClr val="595959"/>
                </a:solidFill>
                <a:latin typeface="Century Gothic"/>
                <a:ea typeface="Century Gothic"/>
                <a:cs typeface="Century Gothic"/>
                <a:sym typeface="Century Gothic"/>
              </a:rPr>
              <a:t>Calendrier de croissance triennal de l’entreprise</a:t>
            </a:r>
          </a:p>
        </p:txBody>
      </p:sp>
      <p:sp>
        <p:nvSpPr>
          <p:cNvPr id="116" name="Google Shape;116;p2"/>
          <p:cNvSpPr/>
          <p:nvPr/>
        </p:nvSpPr>
        <p:spPr>
          <a:xfrm>
            <a:off x="461274" y="5027622"/>
            <a:ext cx="11269453" cy="1404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7" name="Google Shape;117;p2"/>
          <p:cNvSpPr/>
          <p:nvPr/>
        </p:nvSpPr>
        <p:spPr>
          <a:xfrm>
            <a:off x="1074646" y="4904395"/>
            <a:ext cx="2774731" cy="414507"/>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lt1"/>
                </a:solidFill>
                <a:latin typeface="Century Gothic"/>
                <a:ea typeface="Century Gothic"/>
                <a:cs typeface="Century Gothic"/>
                <a:sym typeface="Century Gothic"/>
              </a:rPr>
              <a:t>Opportunités</a:t>
            </a:r>
          </a:p>
        </p:txBody>
      </p:sp>
      <p:sp>
        <p:nvSpPr>
          <p:cNvPr id="118" name="Google Shape;118;p2"/>
          <p:cNvSpPr/>
          <p:nvPr/>
        </p:nvSpPr>
        <p:spPr>
          <a:xfrm>
            <a:off x="8342623" y="4939941"/>
            <a:ext cx="2774731" cy="414507"/>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lt1"/>
                </a:solidFill>
                <a:latin typeface="Century Gothic"/>
                <a:ea typeface="Century Gothic"/>
                <a:cs typeface="Century Gothic"/>
                <a:sym typeface="Century Gothic"/>
              </a:rPr>
              <a:t>Risques</a:t>
            </a:r>
          </a:p>
        </p:txBody>
      </p:sp>
      <p:sp>
        <p:nvSpPr>
          <p:cNvPr id="119" name="Google Shape;119;p2"/>
          <p:cNvSpPr/>
          <p:nvPr/>
        </p:nvSpPr>
        <p:spPr>
          <a:xfrm>
            <a:off x="1538375" y="1029765"/>
            <a:ext cx="1847273" cy="609600"/>
          </a:xfrm>
          <a:prstGeom prst="flowChartTerminator">
            <a:avLst/>
          </a:prstGeom>
          <a:solidFill>
            <a:schemeClr val="accent4"/>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b="1">
                <a:solidFill>
                  <a:schemeClr val="lt1"/>
                </a:solidFill>
                <a:latin typeface="Century Gothic"/>
                <a:ea typeface="Century Gothic"/>
                <a:cs typeface="Century Gothic"/>
                <a:sym typeface="Century Gothic"/>
              </a:rPr>
              <a:t>20XX</a:t>
            </a:r>
          </a:p>
        </p:txBody>
      </p:sp>
      <p:sp>
        <p:nvSpPr>
          <p:cNvPr id="120" name="Google Shape;120;p2"/>
          <p:cNvSpPr/>
          <p:nvPr/>
        </p:nvSpPr>
        <p:spPr>
          <a:xfrm>
            <a:off x="5172363" y="1029765"/>
            <a:ext cx="1847273" cy="609600"/>
          </a:xfrm>
          <a:prstGeom prst="flowChartTerminator">
            <a:avLst/>
          </a:prstGeom>
          <a:solidFill>
            <a:schemeClr val="accent6"/>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b="1">
                <a:solidFill>
                  <a:schemeClr val="lt1"/>
                </a:solidFill>
                <a:latin typeface="Century Gothic"/>
                <a:ea typeface="Century Gothic"/>
                <a:cs typeface="Century Gothic"/>
                <a:sym typeface="Century Gothic"/>
              </a:rPr>
              <a:t>20XX</a:t>
            </a:r>
          </a:p>
        </p:txBody>
      </p:sp>
      <p:sp>
        <p:nvSpPr>
          <p:cNvPr id="121" name="Google Shape;121;p2"/>
          <p:cNvSpPr/>
          <p:nvPr/>
        </p:nvSpPr>
        <p:spPr>
          <a:xfrm>
            <a:off x="8806352" y="1029765"/>
            <a:ext cx="1847273" cy="609600"/>
          </a:xfrm>
          <a:prstGeom prst="flowChartTerminator">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b="1">
                <a:solidFill>
                  <a:schemeClr val="lt1"/>
                </a:solidFill>
                <a:latin typeface="Century Gothic"/>
                <a:ea typeface="Century Gothic"/>
                <a:cs typeface="Century Gothic"/>
                <a:sym typeface="Century Gothic"/>
              </a:rPr>
              <a:t>20XX</a:t>
            </a:r>
          </a:p>
        </p:txBody>
      </p:sp>
      <p:sp>
        <p:nvSpPr>
          <p:cNvPr id="122" name="Google Shape;122;p2"/>
          <p:cNvSpPr txBox="1"/>
          <p:nvPr/>
        </p:nvSpPr>
        <p:spPr>
          <a:xfrm>
            <a:off x="1318729" y="5453418"/>
            <a:ext cx="3853634" cy="5847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fr-FR" sz="1600" b="0" dirty="0">
                <a:solidFill>
                  <a:srgbClr val="7F7F7F"/>
                </a:solidFill>
                <a:latin typeface="Century Gothic"/>
                <a:ea typeface="Century Gothic"/>
                <a:cs typeface="Century Gothic"/>
                <a:sym typeface="Century Gothic"/>
              </a:rPr>
              <a:t>Part de marché augmentée</a:t>
            </a:r>
          </a:p>
          <a:p>
            <a:pPr marL="285750" marR="0" lvl="0" indent="-285750" algn="l" rtl="0">
              <a:lnSpc>
                <a:spcPct val="100000"/>
              </a:lnSpc>
              <a:spcBef>
                <a:spcPts val="0"/>
              </a:spcBef>
              <a:spcAft>
                <a:spcPts val="0"/>
              </a:spcAft>
              <a:buClr>
                <a:srgbClr val="7F7F7F"/>
              </a:buClr>
              <a:buSzPts val="1600"/>
              <a:buFont typeface="Arial"/>
              <a:buChar char="•"/>
            </a:pPr>
            <a:r>
              <a:rPr lang="fr-FR" sz="1600" b="0" dirty="0">
                <a:solidFill>
                  <a:srgbClr val="7F7F7F"/>
                </a:solidFill>
                <a:latin typeface="Century Gothic"/>
                <a:ea typeface="Century Gothic"/>
                <a:cs typeface="Century Gothic"/>
                <a:sym typeface="Century Gothic"/>
              </a:rPr>
              <a:t>Efficacité opérationnelle améliorée</a:t>
            </a:r>
          </a:p>
        </p:txBody>
      </p:sp>
      <p:sp>
        <p:nvSpPr>
          <p:cNvPr id="123" name="Google Shape;123;p2"/>
          <p:cNvSpPr txBox="1"/>
          <p:nvPr/>
        </p:nvSpPr>
        <p:spPr>
          <a:xfrm>
            <a:off x="8588774" y="5453418"/>
            <a:ext cx="2926952" cy="5847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fr-FR" sz="1600" b="0" dirty="0">
                <a:solidFill>
                  <a:srgbClr val="7F7F7F"/>
                </a:solidFill>
                <a:latin typeface="Century Gothic"/>
                <a:ea typeface="Century Gothic"/>
                <a:cs typeface="Century Gothic"/>
                <a:sym typeface="Century Gothic"/>
              </a:rPr>
              <a:t>Pertes financières</a:t>
            </a:r>
          </a:p>
          <a:p>
            <a:pPr marL="285750" marR="0" lvl="0" indent="-285750" algn="l" rtl="0">
              <a:lnSpc>
                <a:spcPct val="100000"/>
              </a:lnSpc>
              <a:spcBef>
                <a:spcPts val="0"/>
              </a:spcBef>
              <a:spcAft>
                <a:spcPts val="0"/>
              </a:spcAft>
              <a:buClr>
                <a:srgbClr val="7F7F7F"/>
              </a:buClr>
              <a:buSzPts val="1600"/>
              <a:buFont typeface="Arial"/>
              <a:buChar char="•"/>
            </a:pPr>
            <a:r>
              <a:rPr lang="fr-FR" sz="1600" b="0" dirty="0">
                <a:solidFill>
                  <a:srgbClr val="7F7F7F"/>
                </a:solidFill>
                <a:latin typeface="Century Gothic"/>
                <a:ea typeface="Century Gothic"/>
                <a:cs typeface="Century Gothic"/>
                <a:sym typeface="Century Gothic"/>
              </a:rPr>
              <a:t>Perturbations opérationnelles</a:t>
            </a:r>
          </a:p>
        </p:txBody>
      </p:sp>
      <p:grpSp>
        <p:nvGrpSpPr>
          <p:cNvPr id="124" name="Google Shape;124;p2"/>
          <p:cNvGrpSpPr/>
          <p:nvPr/>
        </p:nvGrpSpPr>
        <p:grpSpPr>
          <a:xfrm>
            <a:off x="11215448" y="189078"/>
            <a:ext cx="765810" cy="765810"/>
            <a:chOff x="8141749" y="818038"/>
            <a:chExt cx="765810" cy="765810"/>
          </a:xfrm>
        </p:grpSpPr>
        <p:sp>
          <p:nvSpPr>
            <p:cNvPr id="125" name="Google Shape;125;p2"/>
            <p:cNvSpPr/>
            <p:nvPr/>
          </p:nvSpPr>
          <p:spPr>
            <a:xfrm>
              <a:off x="8141749"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26" name="Google Shape;126;p2" descr="Flèche blanche au centre d’une cible ; description générée automatiquement"/>
            <p:cNvPicPr preferRelativeResize="0"/>
            <p:nvPr/>
          </p:nvPicPr>
          <p:blipFill rotWithShape="1">
            <a:blip r:embed="rId4">
              <a:alphaModFix/>
            </a:blip>
            <a:srcRect/>
            <a:stretch/>
          </p:blipFill>
          <p:spPr>
            <a:xfrm>
              <a:off x="8337815" y="969014"/>
              <a:ext cx="457200" cy="457200"/>
            </a:xfrm>
            <a:prstGeom prst="rect">
              <a:avLst/>
            </a:prstGeom>
            <a:noFill/>
            <a:ln>
              <a:noFill/>
            </a:ln>
          </p:spPr>
        </p:pic>
      </p:grpSp>
      <p:sp>
        <p:nvSpPr>
          <p:cNvPr id="127" name="Google Shape;127;p2"/>
          <p:cNvSpPr txBox="1"/>
          <p:nvPr/>
        </p:nvSpPr>
        <p:spPr>
          <a:xfrm>
            <a:off x="4082902" y="6500065"/>
            <a:ext cx="8073929"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fr-FR" sz="1200" b="1" dirty="0">
                <a:solidFill>
                  <a:srgbClr val="595959"/>
                </a:solidFill>
                <a:latin typeface="Century Gothic"/>
                <a:ea typeface="Century Gothic"/>
                <a:cs typeface="Century Gothic"/>
                <a:sym typeface="Century Gothic"/>
              </a:rPr>
              <a:t>EXEMPLE</a:t>
            </a:r>
            <a:r>
              <a:rPr lang="fr-FR" sz="1200" dirty="0">
                <a:solidFill>
                  <a:srgbClr val="595959"/>
                </a:solidFill>
                <a:latin typeface="Century Gothic"/>
                <a:ea typeface="Century Gothic"/>
                <a:cs typeface="Century Gothic"/>
                <a:sym typeface="Century Gothic"/>
              </a:rPr>
              <a:t> de modèle de plan de projet triennal de haut niveau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3" descr="Motif 3D ondulé blanc"/>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33" name="Google Shape;133;p3"/>
          <p:cNvGrpSpPr/>
          <p:nvPr/>
        </p:nvGrpSpPr>
        <p:grpSpPr>
          <a:xfrm>
            <a:off x="11213623" y="188559"/>
            <a:ext cx="765810" cy="765810"/>
            <a:chOff x="6496725" y="804900"/>
            <a:chExt cx="765810" cy="765810"/>
          </a:xfrm>
        </p:grpSpPr>
        <p:sp>
          <p:nvSpPr>
            <p:cNvPr id="134" name="Google Shape;134;p3"/>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35" name="Google Shape;135;p3" descr="Dessin au trait blanc d’une pile de billets ; description générée automatiquement"/>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136" name="Google Shape;136;p3"/>
          <p:cNvSpPr txBox="1"/>
          <p:nvPr/>
        </p:nvSpPr>
        <p:spPr>
          <a:xfrm>
            <a:off x="1325527" y="259227"/>
            <a:ext cx="954094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dirty="0">
                <a:solidFill>
                  <a:srgbClr val="595959"/>
                </a:solidFill>
                <a:latin typeface="Century Gothic"/>
                <a:ea typeface="Century Gothic"/>
                <a:cs typeface="Century Gothic"/>
                <a:sym typeface="Century Gothic"/>
              </a:rPr>
              <a:t>Budget de l’entreprise 20XX</a:t>
            </a:r>
          </a:p>
        </p:txBody>
      </p:sp>
      <p:graphicFrame>
        <p:nvGraphicFramePr>
          <p:cNvPr id="137" name="Google Shape;137;p3"/>
          <p:cNvGraphicFramePr/>
          <p:nvPr>
            <p:extLst>
              <p:ext uri="{D42A27DB-BD31-4B8C-83A1-F6EECF244321}">
                <p14:modId xmlns:p14="http://schemas.microsoft.com/office/powerpoint/2010/main" val="962530424"/>
              </p:ext>
            </p:extLst>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900" b="1" u="none" strike="noStrike" cap="none" dirty="0">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MAIN-D’ŒUVRE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ASPECTS MATÉRIELS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FIXE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SOLDE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Tâche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Description</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Date de début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Date de fin</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RH</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€/RH</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Main-d’œuvre totale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Unités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€/Unité</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Total matériels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Déplacements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Équipement/</a:t>
                      </a:r>
                      <a:br>
                        <a:rPr lang="fr-FR" sz="750" b="1" u="none" strike="noStrike" cap="none" dirty="0">
                          <a:solidFill>
                            <a:schemeClr val="lt1"/>
                          </a:solidFill>
                          <a:latin typeface="Century Gothic"/>
                          <a:ea typeface="Century Gothic"/>
                          <a:cs typeface="Century Gothic"/>
                          <a:sym typeface="Century Gothic"/>
                        </a:rPr>
                      </a:br>
                      <a:r>
                        <a:rPr lang="fr-FR" sz="750" b="1" u="none" strike="noStrike" cap="none" dirty="0">
                          <a:solidFill>
                            <a:schemeClr val="lt1"/>
                          </a:solidFill>
                          <a:latin typeface="Century Gothic"/>
                          <a:ea typeface="Century Gothic"/>
                          <a:cs typeface="Century Gothic"/>
                          <a:sym typeface="Century Gothic"/>
                        </a:rPr>
                        <a:t>espace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Divers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Budget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Réel</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Déficit/</a:t>
                      </a:r>
                      <a:br>
                        <a:rPr lang="fr-FR" sz="750" b="1" u="none" strike="noStrike" cap="none" dirty="0">
                          <a:solidFill>
                            <a:schemeClr val="lt1"/>
                          </a:solidFill>
                          <a:latin typeface="Century Gothic"/>
                          <a:ea typeface="Century Gothic"/>
                          <a:cs typeface="Century Gothic"/>
                          <a:sym typeface="Century Gothic"/>
                        </a:rPr>
                      </a:br>
                      <a:r>
                        <a:rPr lang="fr-FR" sz="750" b="1" u="none" strike="noStrike" cap="none" dirty="0">
                          <a:solidFill>
                            <a:schemeClr val="lt1"/>
                          </a:solidFill>
                          <a:latin typeface="Century Gothic"/>
                          <a:ea typeface="Century Gothic"/>
                          <a:cs typeface="Century Gothic"/>
                          <a:sym typeface="Century Gothic"/>
                        </a:rPr>
                        <a:t>excédent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fr-FR" sz="750" b="1" u="none" strike="noStrike" cap="none" dirty="0">
                          <a:solidFill>
                            <a:srgbClr val="3F3F3F"/>
                          </a:solidFill>
                          <a:latin typeface="Century Gothic"/>
                          <a:ea typeface="Century Gothic"/>
                          <a:cs typeface="Century Gothic"/>
                          <a:sym typeface="Century Gothic"/>
                        </a:rPr>
                        <a:t>Projet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4</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40 €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160 €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12</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15 €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180 €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600 €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50 €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200 €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1 490 €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1 290 €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8</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15 €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120 €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22</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14 €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308 €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200 €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600 €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1 328 €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(172 €)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50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11 €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550 €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300 €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850 €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750 €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6</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60 €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44</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45 €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1 980 €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2 040 €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2 040 €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3</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7 500 €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12 500 €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9 000 €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(3 500 €)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fr-FR" sz="750" b="1" u="none" strike="noStrike" cap="none">
                          <a:solidFill>
                            <a:schemeClr val="lt1"/>
                          </a:solidFill>
                          <a:latin typeface="Century Gothic"/>
                          <a:ea typeface="Century Gothic"/>
                          <a:cs typeface="Century Gothic"/>
                          <a:sym typeface="Century Gothic"/>
                        </a:rPr>
                        <a:t>SOUS-TOTAL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340 €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75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4 518 €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700 €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1 200 €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7 950 €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16 340 €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14 708 €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1" i="0" u="none" strike="noStrike" cap="none" dirty="0">
                          <a:solidFill>
                            <a:srgbClr val="3F3F3F"/>
                          </a:solidFill>
                          <a:latin typeface="Century Gothic"/>
                          <a:ea typeface="Century Gothic"/>
                          <a:cs typeface="Century Gothic"/>
                          <a:sym typeface="Century Gothic"/>
                        </a:rPr>
                        <a:t>(1 632 €)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138" name="Google Shape;138;p3"/>
          <p:cNvSpPr txBox="1"/>
          <p:nvPr/>
        </p:nvSpPr>
        <p:spPr>
          <a:xfrm>
            <a:off x="4167964" y="6500065"/>
            <a:ext cx="7988868"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fr-FR" sz="1200" b="1" dirty="0">
                <a:solidFill>
                  <a:srgbClr val="595959"/>
                </a:solidFill>
                <a:latin typeface="Century Gothic"/>
                <a:ea typeface="Century Gothic"/>
                <a:cs typeface="Century Gothic"/>
                <a:sym typeface="Century Gothic"/>
              </a:rPr>
              <a:t>EXEMPLE</a:t>
            </a:r>
            <a:r>
              <a:rPr lang="fr-FR" sz="1200" dirty="0">
                <a:solidFill>
                  <a:srgbClr val="595959"/>
                </a:solidFill>
                <a:latin typeface="Century Gothic"/>
                <a:ea typeface="Century Gothic"/>
                <a:cs typeface="Century Gothic"/>
                <a:sym typeface="Century Gothic"/>
              </a:rPr>
              <a:t> de modèle de plan de projet triennal de haut niveau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4" descr="Motif 3D ondulé blanc"/>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44" name="Google Shape;144;p4"/>
          <p:cNvGrpSpPr/>
          <p:nvPr/>
        </p:nvGrpSpPr>
        <p:grpSpPr>
          <a:xfrm>
            <a:off x="11213623" y="188559"/>
            <a:ext cx="765810" cy="765810"/>
            <a:chOff x="6496725" y="804900"/>
            <a:chExt cx="765810" cy="765810"/>
          </a:xfrm>
        </p:grpSpPr>
        <p:sp>
          <p:nvSpPr>
            <p:cNvPr id="145" name="Google Shape;145;p4"/>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46" name="Google Shape;146;p4" descr="Dessin au trait blanc d’une pile de billets ; description générée automatiquement"/>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147" name="Google Shape;147;p4"/>
          <p:cNvSpPr txBox="1"/>
          <p:nvPr/>
        </p:nvSpPr>
        <p:spPr>
          <a:xfrm>
            <a:off x="1346792" y="259227"/>
            <a:ext cx="949841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dirty="0">
                <a:solidFill>
                  <a:srgbClr val="595959"/>
                </a:solidFill>
                <a:latin typeface="Century Gothic"/>
                <a:ea typeface="Century Gothic"/>
                <a:cs typeface="Century Gothic"/>
                <a:sym typeface="Century Gothic"/>
              </a:rPr>
              <a:t>Budget de l’entreprise 20XX</a:t>
            </a:r>
          </a:p>
        </p:txBody>
      </p:sp>
      <p:graphicFrame>
        <p:nvGraphicFramePr>
          <p:cNvPr id="148" name="Google Shape;148;p4"/>
          <p:cNvGraphicFramePr/>
          <p:nvPr>
            <p:extLst>
              <p:ext uri="{D42A27DB-BD31-4B8C-83A1-F6EECF244321}">
                <p14:modId xmlns:p14="http://schemas.microsoft.com/office/powerpoint/2010/main" val="1704506966"/>
              </p:ext>
            </p:extLst>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900" b="1" u="none" strike="noStrike" cap="none" dirty="0">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MAIN-D’ŒUVRE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ASPECTS MATÉRIELS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FIXE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SOLDE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Tâche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Description</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Date de début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Date de fin</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RH</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€/RH</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Main-d’œuvre totale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a:solidFill>
                            <a:schemeClr val="lt1"/>
                          </a:solidFill>
                          <a:latin typeface="Century Gothic"/>
                          <a:ea typeface="Century Gothic"/>
                          <a:cs typeface="Century Gothic"/>
                          <a:sym typeface="Century Gothic"/>
                        </a:rPr>
                        <a:t>Unités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a:solidFill>
                            <a:schemeClr val="lt1"/>
                          </a:solidFill>
                          <a:latin typeface="Century Gothic"/>
                          <a:ea typeface="Century Gothic"/>
                          <a:cs typeface="Century Gothic"/>
                          <a:sym typeface="Century Gothic"/>
                        </a:rPr>
                        <a:t>€/Unité</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a:solidFill>
                            <a:schemeClr val="lt1"/>
                          </a:solidFill>
                          <a:latin typeface="Century Gothic"/>
                          <a:ea typeface="Century Gothic"/>
                          <a:cs typeface="Century Gothic"/>
                          <a:sym typeface="Century Gothic"/>
                        </a:rPr>
                        <a:t>Total matériels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a:solidFill>
                            <a:schemeClr val="lt1"/>
                          </a:solidFill>
                          <a:latin typeface="Century Gothic"/>
                          <a:ea typeface="Century Gothic"/>
                          <a:cs typeface="Century Gothic"/>
                          <a:sym typeface="Century Gothic"/>
                        </a:rPr>
                        <a:t>Déplacements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Équipement/</a:t>
                      </a:r>
                      <a:br>
                        <a:rPr lang="fr-FR" sz="750" b="1" u="none" strike="noStrike" cap="none" dirty="0">
                          <a:solidFill>
                            <a:schemeClr val="lt1"/>
                          </a:solidFill>
                          <a:latin typeface="Century Gothic"/>
                          <a:ea typeface="Century Gothic"/>
                          <a:cs typeface="Century Gothic"/>
                          <a:sym typeface="Century Gothic"/>
                        </a:rPr>
                      </a:br>
                      <a:r>
                        <a:rPr lang="fr-FR" sz="750" b="1" u="none" strike="noStrike" cap="none" dirty="0">
                          <a:solidFill>
                            <a:schemeClr val="lt1"/>
                          </a:solidFill>
                          <a:latin typeface="Century Gothic"/>
                          <a:ea typeface="Century Gothic"/>
                          <a:cs typeface="Century Gothic"/>
                          <a:sym typeface="Century Gothic"/>
                        </a:rPr>
                        <a:t>espace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Divers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Budget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Réel</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Déficit/</a:t>
                      </a:r>
                      <a:br>
                        <a:rPr lang="fr-FR" sz="750" b="1" u="none" strike="noStrike" cap="none" dirty="0">
                          <a:solidFill>
                            <a:schemeClr val="lt1"/>
                          </a:solidFill>
                          <a:latin typeface="Century Gothic"/>
                          <a:ea typeface="Century Gothic"/>
                          <a:cs typeface="Century Gothic"/>
                          <a:sym typeface="Century Gothic"/>
                        </a:rPr>
                      </a:br>
                      <a:r>
                        <a:rPr lang="fr-FR" sz="750" b="1" u="none" strike="noStrike" cap="none" dirty="0">
                          <a:solidFill>
                            <a:schemeClr val="lt1"/>
                          </a:solidFill>
                          <a:latin typeface="Century Gothic"/>
                          <a:ea typeface="Century Gothic"/>
                          <a:cs typeface="Century Gothic"/>
                          <a:sym typeface="Century Gothic"/>
                        </a:rPr>
                        <a:t>excédent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fr-FR" sz="750" b="1" u="none" strike="noStrike" cap="none" dirty="0">
                          <a:solidFill>
                            <a:srgbClr val="3F3F3F"/>
                          </a:solidFill>
                          <a:latin typeface="Century Gothic"/>
                          <a:ea typeface="Century Gothic"/>
                          <a:cs typeface="Century Gothic"/>
                          <a:sym typeface="Century Gothic"/>
                        </a:rPr>
                        <a:t>Projet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4</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40 €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160 €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12</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15 €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180 €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600 €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50 €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200 €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1 490 €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1 290 €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8</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15 €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120 €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22</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14 €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308 €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200 €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600 €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1 328 €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(172 €)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50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11 €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550 €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300 €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850 €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750 €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6</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60 €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44</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45 €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1 980 €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2 040 €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2 040 €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3</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7 500 €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12 500 €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9 000 €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(3 500 €)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fr-FR" sz="750" b="1" u="none" strike="noStrike" cap="none">
                          <a:solidFill>
                            <a:schemeClr val="lt1"/>
                          </a:solidFill>
                          <a:latin typeface="Century Gothic"/>
                          <a:ea typeface="Century Gothic"/>
                          <a:cs typeface="Century Gothic"/>
                          <a:sym typeface="Century Gothic"/>
                        </a:rPr>
                        <a:t>SOUS-TOTAL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340 €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75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4 518 €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700 €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1 200 €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7 950 €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16 340 €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14 708 €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1" i="0" u="none" strike="noStrike" cap="none" dirty="0">
                          <a:solidFill>
                            <a:srgbClr val="3F3F3F"/>
                          </a:solidFill>
                          <a:latin typeface="Century Gothic"/>
                          <a:ea typeface="Century Gothic"/>
                          <a:cs typeface="Century Gothic"/>
                          <a:sym typeface="Century Gothic"/>
                        </a:rPr>
                        <a:t>(1 632 €)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149" name="Google Shape;149;p4"/>
          <p:cNvSpPr txBox="1"/>
          <p:nvPr/>
        </p:nvSpPr>
        <p:spPr>
          <a:xfrm>
            <a:off x="4408968" y="6500065"/>
            <a:ext cx="7747864"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fr-FR" sz="1200" b="1" dirty="0">
                <a:solidFill>
                  <a:srgbClr val="595959"/>
                </a:solidFill>
                <a:latin typeface="Century Gothic"/>
                <a:ea typeface="Century Gothic"/>
                <a:cs typeface="Century Gothic"/>
                <a:sym typeface="Century Gothic"/>
              </a:rPr>
              <a:t>EXEMPLE</a:t>
            </a:r>
            <a:r>
              <a:rPr lang="fr-FR" sz="1200" dirty="0">
                <a:solidFill>
                  <a:srgbClr val="595959"/>
                </a:solidFill>
                <a:latin typeface="Century Gothic"/>
                <a:ea typeface="Century Gothic"/>
                <a:cs typeface="Century Gothic"/>
                <a:sym typeface="Century Gothic"/>
              </a:rPr>
              <a:t> de modèle de plan de projet triennal de haut niveau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5" descr="Motif 3D ondulé blanc"/>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55" name="Google Shape;155;p5"/>
          <p:cNvGrpSpPr/>
          <p:nvPr/>
        </p:nvGrpSpPr>
        <p:grpSpPr>
          <a:xfrm>
            <a:off x="11213623" y="188559"/>
            <a:ext cx="765810" cy="765810"/>
            <a:chOff x="6496725" y="804900"/>
            <a:chExt cx="765810" cy="765810"/>
          </a:xfrm>
        </p:grpSpPr>
        <p:sp>
          <p:nvSpPr>
            <p:cNvPr id="156" name="Google Shape;156;p5"/>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57" name="Google Shape;157;p5" descr="Dessin au trait blanc d’une pile de billets ; description générée automatiquement"/>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158" name="Google Shape;158;p5"/>
          <p:cNvSpPr txBox="1"/>
          <p:nvPr/>
        </p:nvSpPr>
        <p:spPr>
          <a:xfrm>
            <a:off x="1132683" y="259227"/>
            <a:ext cx="992663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dirty="0">
                <a:solidFill>
                  <a:srgbClr val="595959"/>
                </a:solidFill>
                <a:latin typeface="Century Gothic"/>
                <a:ea typeface="Century Gothic"/>
                <a:cs typeface="Century Gothic"/>
                <a:sym typeface="Century Gothic"/>
              </a:rPr>
              <a:t>Budget de l’entreprise 20XX</a:t>
            </a:r>
          </a:p>
        </p:txBody>
      </p:sp>
      <p:graphicFrame>
        <p:nvGraphicFramePr>
          <p:cNvPr id="159" name="Google Shape;159;p5"/>
          <p:cNvGraphicFramePr/>
          <p:nvPr>
            <p:extLst>
              <p:ext uri="{D42A27DB-BD31-4B8C-83A1-F6EECF244321}">
                <p14:modId xmlns:p14="http://schemas.microsoft.com/office/powerpoint/2010/main" val="2702882596"/>
              </p:ext>
            </p:extLst>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900" b="1" u="none" strike="noStrike" cap="none" dirty="0">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MAIN-D’ŒUVRE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ASPECTS MATÉRIELS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FIXE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SOLDE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Tâche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Description</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Date de début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a:solidFill>
                            <a:schemeClr val="lt1"/>
                          </a:solidFill>
                          <a:latin typeface="Century Gothic"/>
                          <a:ea typeface="Century Gothic"/>
                          <a:cs typeface="Century Gothic"/>
                          <a:sym typeface="Century Gothic"/>
                        </a:rPr>
                        <a:t>Date de fin</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RH</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€/RH</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Main-d’œuvre totale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Unités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€/Unité</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Total matériels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Déplacements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Équipement/</a:t>
                      </a:r>
                      <a:br>
                        <a:rPr lang="fr-FR" sz="750" b="1" u="none" strike="noStrike" cap="none" dirty="0">
                          <a:solidFill>
                            <a:schemeClr val="lt1"/>
                          </a:solidFill>
                          <a:latin typeface="Century Gothic"/>
                          <a:ea typeface="Century Gothic"/>
                          <a:cs typeface="Century Gothic"/>
                          <a:sym typeface="Century Gothic"/>
                        </a:rPr>
                      </a:br>
                      <a:r>
                        <a:rPr lang="fr-FR" sz="750" b="1" u="none" strike="noStrike" cap="none" dirty="0">
                          <a:solidFill>
                            <a:schemeClr val="lt1"/>
                          </a:solidFill>
                          <a:latin typeface="Century Gothic"/>
                          <a:ea typeface="Century Gothic"/>
                          <a:cs typeface="Century Gothic"/>
                          <a:sym typeface="Century Gothic"/>
                        </a:rPr>
                        <a:t>espace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Divers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Budget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Réel</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Déficit/</a:t>
                      </a:r>
                      <a:br>
                        <a:rPr lang="fr-FR" sz="750" b="1" u="none" strike="noStrike" cap="none" dirty="0">
                          <a:solidFill>
                            <a:schemeClr val="lt1"/>
                          </a:solidFill>
                          <a:latin typeface="Century Gothic"/>
                          <a:ea typeface="Century Gothic"/>
                          <a:cs typeface="Century Gothic"/>
                          <a:sym typeface="Century Gothic"/>
                        </a:rPr>
                      </a:br>
                      <a:r>
                        <a:rPr lang="fr-FR" sz="750" b="1" u="none" strike="noStrike" cap="none" dirty="0">
                          <a:solidFill>
                            <a:schemeClr val="lt1"/>
                          </a:solidFill>
                          <a:latin typeface="Century Gothic"/>
                          <a:ea typeface="Century Gothic"/>
                          <a:cs typeface="Century Gothic"/>
                          <a:sym typeface="Century Gothic"/>
                        </a:rPr>
                        <a:t>excédent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fr-FR" sz="750" b="1" u="none" strike="noStrike" cap="none" dirty="0">
                          <a:solidFill>
                            <a:srgbClr val="3F3F3F"/>
                          </a:solidFill>
                          <a:latin typeface="Century Gothic"/>
                          <a:ea typeface="Century Gothic"/>
                          <a:cs typeface="Century Gothic"/>
                          <a:sym typeface="Century Gothic"/>
                        </a:rPr>
                        <a:t>Projet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4</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40 €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160 €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12</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15 €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180 €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600 €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50 €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200 €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1 490 €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1 290 €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8</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15 €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120 €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22</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14 €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308 €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200 €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600 €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1 328 €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(172 €)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50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11 €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550 €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300 €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850 €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750 €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6</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60 €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44</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45 €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1 980 €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2 040 €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2 040 €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3</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1 500 €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7 500 €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12 500 €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9 000 €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(3 500 €)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fr-FR" sz="750" b="1" u="none" strike="noStrike" cap="none">
                          <a:solidFill>
                            <a:schemeClr val="lt1"/>
                          </a:solidFill>
                          <a:latin typeface="Century Gothic"/>
                          <a:ea typeface="Century Gothic"/>
                          <a:cs typeface="Century Gothic"/>
                          <a:sym typeface="Century Gothic"/>
                        </a:rPr>
                        <a:t>SOUS-TOTAL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340 €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75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4 518 €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700 €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1 200 €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7 950 €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16 340 €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dirty="0">
                          <a:solidFill>
                            <a:schemeClr val="lt1"/>
                          </a:solidFill>
                          <a:latin typeface="Century Gothic"/>
                          <a:ea typeface="Century Gothic"/>
                          <a:cs typeface="Century Gothic"/>
                          <a:sym typeface="Century Gothic"/>
                        </a:rPr>
                        <a:t>14 708 €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1" i="0" u="none" strike="noStrike" cap="none" dirty="0">
                          <a:solidFill>
                            <a:srgbClr val="3F3F3F"/>
                          </a:solidFill>
                          <a:latin typeface="Century Gothic"/>
                          <a:ea typeface="Century Gothic"/>
                          <a:cs typeface="Century Gothic"/>
                          <a:sym typeface="Century Gothic"/>
                        </a:rPr>
                        <a:t>(1 632 €)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160" name="Google Shape;160;p5"/>
          <p:cNvSpPr txBox="1"/>
          <p:nvPr/>
        </p:nvSpPr>
        <p:spPr>
          <a:xfrm>
            <a:off x="4536558" y="6500065"/>
            <a:ext cx="762027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fr-FR" sz="1200" b="1" dirty="0">
                <a:solidFill>
                  <a:srgbClr val="595959"/>
                </a:solidFill>
                <a:latin typeface="Century Gothic"/>
                <a:ea typeface="Century Gothic"/>
                <a:cs typeface="Century Gothic"/>
                <a:sym typeface="Century Gothic"/>
              </a:rPr>
              <a:t>EXEMPLE</a:t>
            </a:r>
            <a:r>
              <a:rPr lang="fr-FR" sz="1200" dirty="0">
                <a:solidFill>
                  <a:srgbClr val="595959"/>
                </a:solidFill>
                <a:latin typeface="Century Gothic"/>
                <a:ea typeface="Century Gothic"/>
                <a:cs typeface="Century Gothic"/>
                <a:sym typeface="Century Gothic"/>
              </a:rPr>
              <a:t> de modèle de plan de projet triennal de haut niveau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6" descr="Motif 3D ondulé blanc"/>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aphicFrame>
        <p:nvGraphicFramePr>
          <p:cNvPr id="166" name="Google Shape;166;p6"/>
          <p:cNvGraphicFramePr/>
          <p:nvPr>
            <p:extLst>
              <p:ext uri="{D42A27DB-BD31-4B8C-83A1-F6EECF244321}">
                <p14:modId xmlns:p14="http://schemas.microsoft.com/office/powerpoint/2010/main" val="1909548911"/>
              </p:ext>
            </p:extLst>
          </p:nvPr>
        </p:nvGraphicFramePr>
        <p:xfrm>
          <a:off x="164867" y="1066228"/>
          <a:ext cx="11842900" cy="5422600"/>
        </p:xfrm>
        <a:graphic>
          <a:graphicData uri="http://schemas.openxmlformats.org/drawingml/2006/table">
            <a:tbl>
              <a:tblPr>
                <a:noFill/>
                <a:tableStyleId>{9F8BEAB2-BD21-4F9D-A5C4-23FAC02F6808}</a:tableStyleId>
              </a:tblPr>
              <a:tblGrid>
                <a:gridCol w="914400">
                  <a:extLst>
                    <a:ext uri="{9D8B030D-6E8A-4147-A177-3AD203B41FA5}">
                      <a16:colId xmlns:a16="http://schemas.microsoft.com/office/drawing/2014/main" val="20000"/>
                    </a:ext>
                  </a:extLst>
                </a:gridCol>
                <a:gridCol w="4436225">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3755172">
                  <a:extLst>
                    <a:ext uri="{9D8B030D-6E8A-4147-A177-3AD203B41FA5}">
                      <a16:colId xmlns:a16="http://schemas.microsoft.com/office/drawing/2014/main" val="20003"/>
                    </a:ext>
                  </a:extLst>
                </a:gridCol>
                <a:gridCol w="954003">
                  <a:extLst>
                    <a:ext uri="{9D8B030D-6E8A-4147-A177-3AD203B41FA5}">
                      <a16:colId xmlns:a16="http://schemas.microsoft.com/office/drawing/2014/main" val="20004"/>
                    </a:ext>
                  </a:extLst>
                </a:gridCol>
                <a:gridCol w="777250">
                  <a:extLst>
                    <a:ext uri="{9D8B030D-6E8A-4147-A177-3AD203B41FA5}">
                      <a16:colId xmlns:a16="http://schemas.microsoft.com/office/drawing/2014/main" val="20005"/>
                    </a:ext>
                  </a:extLst>
                </a:gridCol>
              </a:tblGrid>
              <a:tr h="320050">
                <a:tc>
                  <a:txBody>
                    <a:bodyPr/>
                    <a:lstStyle/>
                    <a:p>
                      <a:pPr marL="0" marR="0" lvl="0" indent="0" algn="l" rtl="0">
                        <a:lnSpc>
                          <a:spcPct val="115000"/>
                        </a:lnSpc>
                        <a:spcBef>
                          <a:spcPts val="0"/>
                        </a:spcBef>
                        <a:spcAft>
                          <a:spcPts val="0"/>
                        </a:spcAft>
                        <a:buNone/>
                      </a:pPr>
                      <a:r>
                        <a:rPr lang="fr-FR" sz="2000" u="none" strike="noStrike" cap="none">
                          <a:solidFill>
                            <a:srgbClr val="90A6A9"/>
                          </a:solidFill>
                          <a:latin typeface="Century Gothic"/>
                          <a:ea typeface="Century Gothic"/>
                          <a:cs typeface="Century Gothic"/>
                          <a:sym typeface="Century Gothic"/>
                        </a:rPr>
                        <a:t> </a:t>
                      </a:r>
                    </a:p>
                  </a:txBody>
                  <a:tcPr marL="68575" marR="68575" marT="0" marB="0" anchor="ctr">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Matériaux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Date de début</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Date de fin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extLst>
                  <a:ext uri="{0D108BD9-81ED-4DB2-BD59-A6C34878D82A}">
                    <a16:rowId xmlns:a16="http://schemas.microsoft.com/office/drawing/2014/main" val="10000"/>
                  </a:ext>
                </a:extLst>
              </a:tr>
              <a:tr h="283475">
                <a:tc rowSpan="6">
                  <a:txBody>
                    <a:bodyPr/>
                    <a:lstStyle/>
                    <a:p>
                      <a:pPr marL="0" marR="0" lvl="0" indent="0" algn="ctr" rtl="0">
                        <a:lnSpc>
                          <a:spcPct val="115000"/>
                        </a:lnSpc>
                        <a:spcBef>
                          <a:spcPts val="0"/>
                        </a:spcBef>
                        <a:spcAft>
                          <a:spcPts val="0"/>
                        </a:spcAft>
                        <a:buNone/>
                      </a:pPr>
                      <a:r>
                        <a:rPr lang="fr-FR" sz="1600" b="1" u="none" strike="noStrike" cap="none" dirty="0">
                          <a:solidFill>
                            <a:schemeClr val="lt1"/>
                          </a:solidFill>
                          <a:latin typeface="Century Gothic"/>
                          <a:ea typeface="Century Gothic"/>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None/>
                      </a:pPr>
                      <a:r>
                        <a:rPr lang="fr-FR" sz="750" u="none" strike="noStrike" cap="none" dirty="0">
                          <a:solidFill>
                            <a:srgbClr val="3F3F3F"/>
                          </a:solidFill>
                          <a:latin typeface="Century Gothic"/>
                          <a:ea typeface="Century Gothic"/>
                          <a:cs typeface="Century Gothic"/>
                          <a:sym typeface="Century Gothic"/>
                        </a:rPr>
                        <a:t>Constituer une équipe marketing dédiée pour mener des études de marché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Olivia Cartier</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u="none" strike="noStrike" cap="none">
                          <a:solidFill>
                            <a:srgbClr val="3F3F3F"/>
                          </a:solidFill>
                          <a:latin typeface="Century Gothic"/>
                          <a:ea typeface="Century Gothic"/>
                          <a:cs typeface="Century Gothic"/>
                          <a:sym typeface="Century Gothic"/>
                        </a:rPr>
                        <a:t>Accès aux rapports de l’industrie, aux logiciels d’enquête et aux plateformes d’analyse de données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83475">
                <a:tc vMerge="1">
                  <a:txBody>
                    <a:bodyPr/>
                    <a:lstStyle/>
                    <a:p>
                      <a:endParaRPr lang="en-US"/>
                    </a:p>
                  </a:txBody>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u="none" strike="noStrike" cap="none" dirty="0">
                          <a:solidFill>
                            <a:srgbClr val="3F3F3F"/>
                          </a:solidFill>
                          <a:latin typeface="Century Gothic"/>
                          <a:ea typeface="Century Gothic"/>
                          <a:cs typeface="Century Gothic"/>
                          <a:sym typeface="Century Gothic"/>
                        </a:rPr>
                        <a:t>Constituer une équipe de développement de produits pour améliorer les produits existants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u="none" strike="noStrike" cap="none">
                          <a:solidFill>
                            <a:srgbClr val="3F3F3F"/>
                          </a:solidFill>
                          <a:latin typeface="Century Gothic"/>
                          <a:ea typeface="Century Gothic"/>
                          <a:cs typeface="Century Gothic"/>
                          <a:sym typeface="Century Gothic"/>
                        </a:rPr>
                        <a:t>Diana Kennedy</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Outils de prototypage, matériaux pour les tests de produits, logiciels de collaboration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83475">
                <a:tc vMerge="1">
                  <a:txBody>
                    <a:bodyPr/>
                    <a:lstStyle/>
                    <a:p>
                      <a:endParaRPr lang="en-US"/>
                    </a:p>
                  </a:txBody>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83475">
                <a:tc vMerge="1">
                  <a:txBody>
                    <a:bodyPr/>
                    <a:lstStyle/>
                    <a:p>
                      <a:endParaRPr lang="en-US"/>
                    </a:p>
                  </a:txBody>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83475">
                <a:tc vMerge="1">
                  <a:txBody>
                    <a:bodyPr/>
                    <a:lstStyle/>
                    <a:p>
                      <a:endParaRPr lang="en-US"/>
                    </a:p>
                  </a:txBody>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83475">
                <a:tc vMerge="1">
                  <a:txBody>
                    <a:bodyPr/>
                    <a:lstStyle/>
                    <a:p>
                      <a:endParaRPr lang="en-US"/>
                    </a:p>
                  </a:txBody>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83475">
                <a:tc rowSpan="6">
                  <a:txBody>
                    <a:bodyPr/>
                    <a:lstStyle/>
                    <a:p>
                      <a:pPr marL="0" marR="0" lvl="0" indent="0" algn="ctr" rtl="0">
                        <a:lnSpc>
                          <a:spcPct val="115000"/>
                        </a:lnSpc>
                        <a:spcBef>
                          <a:spcPts val="0"/>
                        </a:spcBef>
                        <a:spcAft>
                          <a:spcPts val="0"/>
                        </a:spcAft>
                        <a:buNone/>
                      </a:pPr>
                      <a:r>
                        <a:rPr lang="fr-FR" sz="1600" b="1" u="none" strike="noStrike" cap="none" dirty="0">
                          <a:solidFill>
                            <a:schemeClr val="lt1"/>
                          </a:solidFill>
                          <a:latin typeface="Century Gothic"/>
                          <a:ea typeface="Century Gothic"/>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Embaucher des consultants pour guider la mise en œuvre des outils numériques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Jamal King</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Temps consacré à la recherche de consultants, budget pour les honoraires de consultants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283475">
                <a:tc vMerge="1">
                  <a:txBody>
                    <a:bodyPr/>
                    <a:lstStyle/>
                    <a:p>
                      <a:endParaRPr lang="en-US"/>
                    </a:p>
                  </a:txBody>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Demander l’aide de l’équipe marketing pour mener une campagne de sensibilisation à la marque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Léa Giordano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Logiciel de conception graphique, outils de gestion des réseaux sociaux, logiciel d’édition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283475">
                <a:tc vMerge="1">
                  <a:txBody>
                    <a:bodyPr/>
                    <a:lstStyle/>
                    <a:p>
                      <a:endParaRPr lang="en-US"/>
                    </a:p>
                  </a:txBody>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283475">
                <a:tc vMerge="1">
                  <a:txBody>
                    <a:bodyPr/>
                    <a:lstStyle/>
                    <a:p>
                      <a:endParaRPr lang="en-US"/>
                    </a:p>
                  </a:txBody>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283475">
                <a:tc vMerge="1">
                  <a:txBody>
                    <a:bodyPr/>
                    <a:lstStyle/>
                    <a:p>
                      <a:endParaRPr lang="en-US"/>
                    </a:p>
                  </a:txBody>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r h="283475">
                <a:tc vMerge="1">
                  <a:txBody>
                    <a:bodyPr/>
                    <a:lstStyle/>
                    <a:p>
                      <a:endParaRPr lang="en-US"/>
                    </a:p>
                  </a:txBody>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2"/>
                  </a:ext>
                </a:extLst>
              </a:tr>
              <a:tr h="283475">
                <a:tc rowSpan="6">
                  <a:txBody>
                    <a:bodyPr/>
                    <a:lstStyle/>
                    <a:p>
                      <a:pPr marL="0" marR="0" lvl="0" indent="0" algn="ctr" rtl="0">
                        <a:lnSpc>
                          <a:spcPct val="115000"/>
                        </a:lnSpc>
                        <a:spcBef>
                          <a:spcPts val="0"/>
                        </a:spcBef>
                        <a:spcAft>
                          <a:spcPts val="0"/>
                        </a:spcAft>
                        <a:buClr>
                          <a:schemeClr val="lt1"/>
                        </a:buClr>
                        <a:buSzPts val="1800"/>
                        <a:buFont typeface="Century Gothic"/>
                        <a:buNone/>
                      </a:pPr>
                      <a:r>
                        <a:rPr lang="fr-FR" sz="1600" b="1" u="none" strike="noStrike" cap="none" dirty="0">
                          <a:solidFill>
                            <a:schemeClr val="lt1"/>
                          </a:solidFill>
                          <a:latin typeface="Century Gothic"/>
                          <a:ea typeface="Century Gothic"/>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Constituer une équipe pour établir des partenariats et des alliances stratégiques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José Price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Outils de réseautage, budget de déplacement, ressources juridiques pour l’examen des accords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83475">
                <a:tc vMerge="1">
                  <a:txBody>
                    <a:bodyPr/>
                    <a:lstStyle/>
                    <a:p>
                      <a:endParaRPr lang="en-US"/>
                    </a:p>
                  </a:txBody>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Constituer une équipe spécialisée pour renforcer notre présence à l’internationale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Tamika Marshall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Rapports d’analyse du marché international, budget, services de traduction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83475">
                <a:tc vMerge="1">
                  <a:txBody>
                    <a:bodyPr/>
                    <a:lstStyle/>
                    <a:p>
                      <a:endParaRPr lang="en-US"/>
                    </a:p>
                  </a:txBody>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83475">
                <a:tc vMerge="1">
                  <a:txBody>
                    <a:bodyPr/>
                    <a:lstStyle/>
                    <a:p>
                      <a:endParaRPr lang="en-US"/>
                    </a:p>
                  </a:txBody>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83475">
                <a:tc vMerge="1">
                  <a:txBody>
                    <a:bodyPr/>
                    <a:lstStyle/>
                    <a:p>
                      <a:endParaRPr lang="en-US"/>
                    </a:p>
                  </a:txBody>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83475">
                <a:tc vMerge="1">
                  <a:txBody>
                    <a:bodyPr/>
                    <a:lstStyle/>
                    <a:p>
                      <a:endParaRPr lang="en-US"/>
                    </a:p>
                  </a:txBody>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Nom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bl>
          </a:graphicData>
        </a:graphic>
      </p:graphicFrame>
      <p:grpSp>
        <p:nvGrpSpPr>
          <p:cNvPr id="167" name="Google Shape;167;p6"/>
          <p:cNvGrpSpPr/>
          <p:nvPr/>
        </p:nvGrpSpPr>
        <p:grpSpPr>
          <a:xfrm>
            <a:off x="11212634" y="188945"/>
            <a:ext cx="765810" cy="765810"/>
            <a:chOff x="9273432" y="818038"/>
            <a:chExt cx="765810" cy="765810"/>
          </a:xfrm>
        </p:grpSpPr>
        <p:sp>
          <p:nvSpPr>
            <p:cNvPr id="168" name="Google Shape;168;p6"/>
            <p:cNvSpPr/>
            <p:nvPr/>
          </p:nvSpPr>
          <p:spPr>
            <a:xfrm>
              <a:off x="9273432"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69" name="Google Shape;169;p6" descr="Groupe de personnes avec un cercle ; description générée automatiquement"/>
            <p:cNvPicPr preferRelativeResize="0"/>
            <p:nvPr/>
          </p:nvPicPr>
          <p:blipFill rotWithShape="1">
            <a:blip r:embed="rId4">
              <a:alphaModFix/>
            </a:blip>
            <a:srcRect/>
            <a:stretch/>
          </p:blipFill>
          <p:spPr>
            <a:xfrm>
              <a:off x="9427737" y="943323"/>
              <a:ext cx="457200" cy="457200"/>
            </a:xfrm>
            <a:prstGeom prst="rect">
              <a:avLst/>
            </a:prstGeom>
            <a:noFill/>
            <a:ln>
              <a:noFill/>
            </a:ln>
          </p:spPr>
        </p:pic>
      </p:grpSp>
      <p:sp>
        <p:nvSpPr>
          <p:cNvPr id="170" name="Google Shape;170;p6"/>
          <p:cNvSpPr txBox="1"/>
          <p:nvPr/>
        </p:nvSpPr>
        <p:spPr>
          <a:xfrm>
            <a:off x="979366" y="259227"/>
            <a:ext cx="1023326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dirty="0">
                <a:solidFill>
                  <a:srgbClr val="595959"/>
                </a:solidFill>
                <a:latin typeface="Century Gothic"/>
                <a:ea typeface="Century Gothic"/>
                <a:cs typeface="Century Gothic"/>
                <a:sym typeface="Century Gothic"/>
              </a:rPr>
              <a:t>Planification triennale des ressources de l’entreprise</a:t>
            </a:r>
          </a:p>
        </p:txBody>
      </p:sp>
      <p:sp>
        <p:nvSpPr>
          <p:cNvPr id="171" name="Google Shape;171;p6"/>
          <p:cNvSpPr txBox="1"/>
          <p:nvPr/>
        </p:nvSpPr>
        <p:spPr>
          <a:xfrm>
            <a:off x="4557824" y="6500065"/>
            <a:ext cx="7599008"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fr-FR" sz="1200" b="1" dirty="0">
                <a:solidFill>
                  <a:srgbClr val="595959"/>
                </a:solidFill>
                <a:latin typeface="Century Gothic"/>
                <a:ea typeface="Century Gothic"/>
                <a:cs typeface="Century Gothic"/>
                <a:sym typeface="Century Gothic"/>
              </a:rPr>
              <a:t>EXEMPLE</a:t>
            </a:r>
            <a:r>
              <a:rPr lang="fr-FR" sz="1200" dirty="0">
                <a:solidFill>
                  <a:srgbClr val="595959"/>
                </a:solidFill>
                <a:latin typeface="Century Gothic"/>
                <a:ea typeface="Century Gothic"/>
                <a:cs typeface="Century Gothic"/>
                <a:sym typeface="Century Gothic"/>
              </a:rPr>
              <a:t> de modèle de plan de projet triennal de haut niveau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7" descr="Motif 3D ondulé blanc"/>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77" name="Google Shape;177;p7"/>
          <p:cNvGrpSpPr/>
          <p:nvPr/>
        </p:nvGrpSpPr>
        <p:grpSpPr>
          <a:xfrm>
            <a:off x="461274" y="4457274"/>
            <a:ext cx="11269453" cy="142504"/>
            <a:chOff x="461274" y="5410195"/>
            <a:chExt cx="11269453" cy="142504"/>
          </a:xfrm>
        </p:grpSpPr>
        <p:cxnSp>
          <p:nvCxnSpPr>
            <p:cNvPr id="178" name="Google Shape;178;p7"/>
            <p:cNvCxnSpPr/>
            <p:nvPr/>
          </p:nvCxnSpPr>
          <p:spPr>
            <a:xfrm>
              <a:off x="461274" y="5481447"/>
              <a:ext cx="11269453" cy="0"/>
            </a:xfrm>
            <a:prstGeom prst="straightConnector1">
              <a:avLst/>
            </a:prstGeom>
            <a:noFill/>
            <a:ln w="28575" cap="flat" cmpd="sng">
              <a:solidFill>
                <a:srgbClr val="7F7F7F"/>
              </a:solidFill>
              <a:prstDash val="solid"/>
              <a:miter lim="800000"/>
              <a:headEnd type="none" w="sm" len="sm"/>
              <a:tailEnd type="stealth" w="med" len="med"/>
            </a:ln>
          </p:spPr>
        </p:cxnSp>
        <p:sp>
          <p:nvSpPr>
            <p:cNvPr id="179" name="Google Shape;179;p7"/>
            <p:cNvSpPr/>
            <p:nvPr/>
          </p:nvSpPr>
          <p:spPr>
            <a:xfrm>
              <a:off x="2390760"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 name="Google Shape;180;p7"/>
            <p:cNvSpPr/>
            <p:nvPr/>
          </p:nvSpPr>
          <p:spPr>
            <a:xfrm>
              <a:off x="6024747"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1" name="Google Shape;181;p7"/>
            <p:cNvSpPr/>
            <p:nvPr/>
          </p:nvSpPr>
          <p:spPr>
            <a:xfrm>
              <a:off x="9662391"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82" name="Google Shape;182;p7"/>
          <p:cNvGrpSpPr/>
          <p:nvPr/>
        </p:nvGrpSpPr>
        <p:grpSpPr>
          <a:xfrm>
            <a:off x="1074646" y="1334566"/>
            <a:ext cx="2774731" cy="2991589"/>
            <a:chOff x="1074646" y="1526479"/>
            <a:chExt cx="2774731" cy="2991589"/>
          </a:xfrm>
        </p:grpSpPr>
        <p:sp>
          <p:nvSpPr>
            <p:cNvPr id="183" name="Google Shape;183;p7"/>
            <p:cNvSpPr/>
            <p:nvPr/>
          </p:nvSpPr>
          <p:spPr>
            <a:xfrm>
              <a:off x="1074646" y="1526479"/>
              <a:ext cx="2774731" cy="2778666"/>
            </a:xfrm>
            <a:prstGeom prst="roundRect">
              <a:avLst>
                <a:gd name="adj" fmla="val 7576"/>
              </a:avLst>
            </a:prstGeom>
            <a:solidFill>
              <a:schemeClr val="accent4"/>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fr-FR" sz="1600" b="0">
                  <a:solidFill>
                    <a:schemeClr val="lt1"/>
                  </a:solidFill>
                  <a:latin typeface="Century Gothic"/>
                  <a:ea typeface="Century Gothic"/>
                  <a:cs typeface="Century Gothic"/>
                  <a:sym typeface="Century Gothic"/>
                </a:rPr>
                <a:t>Exemple de texte</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fr-FR" sz="1600" b="0">
                  <a:solidFill>
                    <a:schemeClr val="lt1"/>
                  </a:solidFill>
                  <a:latin typeface="Century Gothic"/>
                  <a:ea typeface="Century Gothic"/>
                  <a:cs typeface="Century Gothic"/>
                  <a:sym typeface="Century Gothic"/>
                </a:rPr>
                <a:t>Exemple de texte</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fr-FR" sz="1600" b="0">
                  <a:solidFill>
                    <a:schemeClr val="lt1"/>
                  </a:solidFill>
                  <a:latin typeface="Century Gothic"/>
                  <a:ea typeface="Century Gothic"/>
                  <a:cs typeface="Century Gothic"/>
                  <a:sym typeface="Century Gothic"/>
                </a:rPr>
                <a:t>Exemple de texte</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fr-FR" sz="1600" b="0">
                  <a:solidFill>
                    <a:schemeClr val="lt1"/>
                  </a:solidFill>
                  <a:latin typeface="Century Gothic"/>
                  <a:ea typeface="Century Gothic"/>
                  <a:cs typeface="Century Gothic"/>
                  <a:sym typeface="Century Gothic"/>
                </a:rPr>
                <a:t>Exemple de texte</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p:txBody>
        </p:sp>
        <p:sp>
          <p:nvSpPr>
            <p:cNvPr id="184" name="Google Shape;184;p7"/>
            <p:cNvSpPr/>
            <p:nvPr/>
          </p:nvSpPr>
          <p:spPr>
            <a:xfrm rot="10800000">
              <a:off x="2261984" y="4173193"/>
              <a:ext cx="400055" cy="34487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85" name="Google Shape;185;p7"/>
          <p:cNvGrpSpPr/>
          <p:nvPr/>
        </p:nvGrpSpPr>
        <p:grpSpPr>
          <a:xfrm>
            <a:off x="4708634" y="1334566"/>
            <a:ext cx="2774731" cy="2991589"/>
            <a:chOff x="4708634" y="1526479"/>
            <a:chExt cx="2774731" cy="2991589"/>
          </a:xfrm>
        </p:grpSpPr>
        <p:sp>
          <p:nvSpPr>
            <p:cNvPr id="186" name="Google Shape;186;p7"/>
            <p:cNvSpPr/>
            <p:nvPr/>
          </p:nvSpPr>
          <p:spPr>
            <a:xfrm>
              <a:off x="4708634" y="1526479"/>
              <a:ext cx="2774731" cy="2778666"/>
            </a:xfrm>
            <a:prstGeom prst="roundRect">
              <a:avLst>
                <a:gd name="adj" fmla="val 8334"/>
              </a:avLst>
            </a:prstGeom>
            <a:solidFill>
              <a:schemeClr val="accent6"/>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fr-FR" sz="1600" b="0">
                  <a:solidFill>
                    <a:schemeClr val="lt1"/>
                  </a:solidFill>
                  <a:latin typeface="Century Gothic"/>
                  <a:ea typeface="Century Gothic"/>
                  <a:cs typeface="Century Gothic"/>
                  <a:sym typeface="Century Gothic"/>
                </a:rPr>
                <a:t>Exemple de texte</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fr-FR" sz="1600" b="0">
                  <a:solidFill>
                    <a:schemeClr val="lt1"/>
                  </a:solidFill>
                  <a:latin typeface="Century Gothic"/>
                  <a:ea typeface="Century Gothic"/>
                  <a:cs typeface="Century Gothic"/>
                  <a:sym typeface="Century Gothic"/>
                </a:rPr>
                <a:t>Exemple de texte</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fr-FR" sz="1600" b="0">
                  <a:solidFill>
                    <a:schemeClr val="lt1"/>
                  </a:solidFill>
                  <a:latin typeface="Century Gothic"/>
                  <a:ea typeface="Century Gothic"/>
                  <a:cs typeface="Century Gothic"/>
                  <a:sym typeface="Century Gothic"/>
                </a:rPr>
                <a:t>Exemple de texte</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fr-FR" sz="1600" b="0">
                  <a:solidFill>
                    <a:schemeClr val="lt1"/>
                  </a:solidFill>
                  <a:latin typeface="Century Gothic"/>
                  <a:ea typeface="Century Gothic"/>
                  <a:cs typeface="Century Gothic"/>
                  <a:sym typeface="Century Gothic"/>
                </a:rPr>
                <a:t>Exemple de texte</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p:txBody>
        </p:sp>
        <p:sp>
          <p:nvSpPr>
            <p:cNvPr id="187" name="Google Shape;187;p7"/>
            <p:cNvSpPr/>
            <p:nvPr/>
          </p:nvSpPr>
          <p:spPr>
            <a:xfrm rot="10800000">
              <a:off x="5895972" y="4173193"/>
              <a:ext cx="400055" cy="34487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88" name="Google Shape;188;p7"/>
          <p:cNvGrpSpPr/>
          <p:nvPr/>
        </p:nvGrpSpPr>
        <p:grpSpPr>
          <a:xfrm>
            <a:off x="8342623" y="1334566"/>
            <a:ext cx="2774731" cy="2991589"/>
            <a:chOff x="8342623" y="1526479"/>
            <a:chExt cx="2774731" cy="2991589"/>
          </a:xfrm>
        </p:grpSpPr>
        <p:sp>
          <p:nvSpPr>
            <p:cNvPr id="189" name="Google Shape;189;p7"/>
            <p:cNvSpPr/>
            <p:nvPr/>
          </p:nvSpPr>
          <p:spPr>
            <a:xfrm>
              <a:off x="8342623" y="1526479"/>
              <a:ext cx="2774731" cy="2778666"/>
            </a:xfrm>
            <a:prstGeom prst="roundRect">
              <a:avLst>
                <a:gd name="adj" fmla="val 7576"/>
              </a:avLst>
            </a:prstGeom>
            <a:solidFill>
              <a:schemeClr val="accent5"/>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fr-FR" sz="1600" b="0">
                  <a:solidFill>
                    <a:schemeClr val="lt1"/>
                  </a:solidFill>
                  <a:latin typeface="Century Gothic"/>
                  <a:ea typeface="Century Gothic"/>
                  <a:cs typeface="Century Gothic"/>
                  <a:sym typeface="Century Gothic"/>
                </a:rPr>
                <a:t>Exemple de texte</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fr-FR" sz="1600" b="0">
                  <a:solidFill>
                    <a:schemeClr val="lt1"/>
                  </a:solidFill>
                  <a:latin typeface="Century Gothic"/>
                  <a:ea typeface="Century Gothic"/>
                  <a:cs typeface="Century Gothic"/>
                  <a:sym typeface="Century Gothic"/>
                </a:rPr>
                <a:t>Exemple de texte</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fr-FR" sz="1600" b="0">
                  <a:solidFill>
                    <a:schemeClr val="lt1"/>
                  </a:solidFill>
                  <a:latin typeface="Century Gothic"/>
                  <a:ea typeface="Century Gothic"/>
                  <a:cs typeface="Century Gothic"/>
                  <a:sym typeface="Century Gothic"/>
                </a:rPr>
                <a:t>Exemple de texte</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fr-FR" sz="1600" b="0">
                  <a:solidFill>
                    <a:schemeClr val="lt1"/>
                  </a:solidFill>
                  <a:latin typeface="Century Gothic"/>
                  <a:ea typeface="Century Gothic"/>
                  <a:cs typeface="Century Gothic"/>
                  <a:sym typeface="Century Gothic"/>
                </a:rPr>
                <a:t>Exemple de texte</a:t>
              </a:r>
            </a:p>
            <a:p>
              <a:pPr marL="0" marR="0" lvl="0" indent="0" algn="l" rtl="0">
                <a:spcBef>
                  <a:spcPts val="0"/>
                </a:spcBef>
                <a:spcAft>
                  <a:spcPts val="0"/>
                </a:spcAft>
                <a:buNone/>
              </a:pPr>
              <a:endParaRPr sz="1600" b="0">
                <a:solidFill>
                  <a:schemeClr val="lt1"/>
                </a:solidFill>
                <a:latin typeface="Century Gothic"/>
                <a:ea typeface="Century Gothic"/>
                <a:cs typeface="Century Gothic"/>
                <a:sym typeface="Century Gothic"/>
              </a:endParaRPr>
            </a:p>
          </p:txBody>
        </p:sp>
        <p:sp>
          <p:nvSpPr>
            <p:cNvPr id="190" name="Google Shape;190;p7"/>
            <p:cNvSpPr/>
            <p:nvPr/>
          </p:nvSpPr>
          <p:spPr>
            <a:xfrm rot="10800000">
              <a:off x="9529961" y="4173193"/>
              <a:ext cx="400055" cy="34487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sp>
        <p:nvSpPr>
          <p:cNvPr id="191" name="Google Shape;191;p7"/>
          <p:cNvSpPr txBox="1"/>
          <p:nvPr/>
        </p:nvSpPr>
        <p:spPr>
          <a:xfrm>
            <a:off x="893031" y="259227"/>
            <a:ext cx="1040594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dirty="0">
                <a:solidFill>
                  <a:srgbClr val="595959"/>
                </a:solidFill>
                <a:latin typeface="Century Gothic"/>
                <a:ea typeface="Century Gothic"/>
                <a:cs typeface="Century Gothic"/>
                <a:sym typeface="Century Gothic"/>
              </a:rPr>
              <a:t>Calendrier de croissance triennal de l’entreprise</a:t>
            </a:r>
          </a:p>
        </p:txBody>
      </p:sp>
      <p:sp>
        <p:nvSpPr>
          <p:cNvPr id="192" name="Google Shape;192;p7"/>
          <p:cNvSpPr/>
          <p:nvPr/>
        </p:nvSpPr>
        <p:spPr>
          <a:xfrm>
            <a:off x="461274" y="5027622"/>
            <a:ext cx="11269453" cy="1404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3" name="Google Shape;193;p7"/>
          <p:cNvSpPr/>
          <p:nvPr/>
        </p:nvSpPr>
        <p:spPr>
          <a:xfrm>
            <a:off x="1074646" y="4904395"/>
            <a:ext cx="2774731" cy="414507"/>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lt1"/>
                </a:solidFill>
                <a:latin typeface="Century Gothic"/>
                <a:ea typeface="Century Gothic"/>
                <a:cs typeface="Century Gothic"/>
                <a:sym typeface="Century Gothic"/>
              </a:rPr>
              <a:t>Opportunités</a:t>
            </a:r>
          </a:p>
        </p:txBody>
      </p:sp>
      <p:sp>
        <p:nvSpPr>
          <p:cNvPr id="194" name="Google Shape;194;p7"/>
          <p:cNvSpPr/>
          <p:nvPr/>
        </p:nvSpPr>
        <p:spPr>
          <a:xfrm>
            <a:off x="8342623" y="4939941"/>
            <a:ext cx="2774731" cy="414507"/>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lt1"/>
                </a:solidFill>
                <a:latin typeface="Century Gothic"/>
                <a:ea typeface="Century Gothic"/>
                <a:cs typeface="Century Gothic"/>
                <a:sym typeface="Century Gothic"/>
              </a:rPr>
              <a:t>Risques</a:t>
            </a:r>
          </a:p>
        </p:txBody>
      </p:sp>
      <p:sp>
        <p:nvSpPr>
          <p:cNvPr id="195" name="Google Shape;195;p7"/>
          <p:cNvSpPr/>
          <p:nvPr/>
        </p:nvSpPr>
        <p:spPr>
          <a:xfrm>
            <a:off x="1538375" y="1029765"/>
            <a:ext cx="1847273" cy="609600"/>
          </a:xfrm>
          <a:prstGeom prst="flowChartTerminator">
            <a:avLst/>
          </a:prstGeom>
          <a:solidFill>
            <a:schemeClr val="accent4"/>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b="1">
                <a:solidFill>
                  <a:schemeClr val="lt1"/>
                </a:solidFill>
                <a:latin typeface="Century Gothic"/>
                <a:ea typeface="Century Gothic"/>
                <a:cs typeface="Century Gothic"/>
                <a:sym typeface="Century Gothic"/>
              </a:rPr>
              <a:t>20XX</a:t>
            </a:r>
          </a:p>
        </p:txBody>
      </p:sp>
      <p:sp>
        <p:nvSpPr>
          <p:cNvPr id="196" name="Google Shape;196;p7"/>
          <p:cNvSpPr/>
          <p:nvPr/>
        </p:nvSpPr>
        <p:spPr>
          <a:xfrm>
            <a:off x="5172363" y="1029765"/>
            <a:ext cx="1847273" cy="609600"/>
          </a:xfrm>
          <a:prstGeom prst="flowChartTerminator">
            <a:avLst/>
          </a:prstGeom>
          <a:solidFill>
            <a:schemeClr val="accent6"/>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b="1">
                <a:solidFill>
                  <a:schemeClr val="lt1"/>
                </a:solidFill>
                <a:latin typeface="Century Gothic"/>
                <a:ea typeface="Century Gothic"/>
                <a:cs typeface="Century Gothic"/>
                <a:sym typeface="Century Gothic"/>
              </a:rPr>
              <a:t>20XX</a:t>
            </a:r>
          </a:p>
        </p:txBody>
      </p:sp>
      <p:sp>
        <p:nvSpPr>
          <p:cNvPr id="197" name="Google Shape;197;p7"/>
          <p:cNvSpPr/>
          <p:nvPr/>
        </p:nvSpPr>
        <p:spPr>
          <a:xfrm>
            <a:off x="8806352" y="1029765"/>
            <a:ext cx="1847273" cy="609600"/>
          </a:xfrm>
          <a:prstGeom prst="flowChartTerminator">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b="1">
                <a:solidFill>
                  <a:schemeClr val="lt1"/>
                </a:solidFill>
                <a:latin typeface="Century Gothic"/>
                <a:ea typeface="Century Gothic"/>
                <a:cs typeface="Century Gothic"/>
                <a:sym typeface="Century Gothic"/>
              </a:rPr>
              <a:t>20XX</a:t>
            </a:r>
          </a:p>
        </p:txBody>
      </p:sp>
      <p:sp>
        <p:nvSpPr>
          <p:cNvPr id="198" name="Google Shape;198;p7"/>
          <p:cNvSpPr txBox="1"/>
          <p:nvPr/>
        </p:nvSpPr>
        <p:spPr>
          <a:xfrm>
            <a:off x="1318729" y="5453418"/>
            <a:ext cx="3853634"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fr-FR" sz="1600" b="0">
                <a:solidFill>
                  <a:srgbClr val="7F7F7F"/>
                </a:solidFill>
                <a:latin typeface="Century Gothic"/>
                <a:ea typeface="Century Gothic"/>
                <a:cs typeface="Century Gothic"/>
                <a:sym typeface="Century Gothic"/>
              </a:rPr>
              <a:t>Exemple de texte</a:t>
            </a:r>
          </a:p>
          <a:p>
            <a:pPr marL="285750" marR="0" lvl="0" indent="-285750" algn="l" rtl="0">
              <a:lnSpc>
                <a:spcPct val="100000"/>
              </a:lnSpc>
              <a:spcBef>
                <a:spcPts val="0"/>
              </a:spcBef>
              <a:spcAft>
                <a:spcPts val="0"/>
              </a:spcAft>
              <a:buClr>
                <a:srgbClr val="7F7F7F"/>
              </a:buClr>
              <a:buSzPts val="1600"/>
              <a:buFont typeface="Arial"/>
              <a:buChar char="•"/>
            </a:pPr>
            <a:r>
              <a:rPr lang="fr-FR" sz="1600">
                <a:solidFill>
                  <a:srgbClr val="7F7F7F"/>
                </a:solidFill>
                <a:latin typeface="Century Gothic"/>
                <a:ea typeface="Century Gothic"/>
                <a:cs typeface="Century Gothic"/>
                <a:sym typeface="Century Gothic"/>
              </a:rPr>
              <a:t>Exemple de texte</a:t>
            </a:r>
          </a:p>
          <a:p>
            <a:pPr marL="285750" marR="0" lvl="0" indent="-285750" algn="l" rtl="0">
              <a:lnSpc>
                <a:spcPct val="100000"/>
              </a:lnSpc>
              <a:spcBef>
                <a:spcPts val="0"/>
              </a:spcBef>
              <a:spcAft>
                <a:spcPts val="0"/>
              </a:spcAft>
              <a:buClr>
                <a:srgbClr val="7F7F7F"/>
              </a:buClr>
              <a:buSzPts val="1600"/>
              <a:buFont typeface="Arial"/>
              <a:buChar char="•"/>
            </a:pPr>
            <a:r>
              <a:rPr lang="fr-FR" sz="1600" b="0">
                <a:solidFill>
                  <a:srgbClr val="7F7F7F"/>
                </a:solidFill>
                <a:latin typeface="Century Gothic"/>
                <a:ea typeface="Century Gothic"/>
                <a:cs typeface="Century Gothic"/>
                <a:sym typeface="Century Gothic"/>
              </a:rPr>
              <a:t>Exemple de texte</a:t>
            </a:r>
          </a:p>
        </p:txBody>
      </p:sp>
      <p:sp>
        <p:nvSpPr>
          <p:cNvPr id="199" name="Google Shape;199;p7"/>
          <p:cNvSpPr txBox="1"/>
          <p:nvPr/>
        </p:nvSpPr>
        <p:spPr>
          <a:xfrm>
            <a:off x="8588774" y="5453418"/>
            <a:ext cx="2926952"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fr-FR" sz="1600" b="0">
                <a:solidFill>
                  <a:srgbClr val="7F7F7F"/>
                </a:solidFill>
                <a:latin typeface="Century Gothic"/>
                <a:ea typeface="Century Gothic"/>
                <a:cs typeface="Century Gothic"/>
                <a:sym typeface="Century Gothic"/>
              </a:rPr>
              <a:t>Exemple de texte</a:t>
            </a:r>
          </a:p>
          <a:p>
            <a:pPr marL="285750" marR="0" lvl="0" indent="-285750" algn="l" rtl="0">
              <a:lnSpc>
                <a:spcPct val="100000"/>
              </a:lnSpc>
              <a:spcBef>
                <a:spcPts val="0"/>
              </a:spcBef>
              <a:spcAft>
                <a:spcPts val="0"/>
              </a:spcAft>
              <a:buClr>
                <a:srgbClr val="7F7F7F"/>
              </a:buClr>
              <a:buSzPts val="1600"/>
              <a:buFont typeface="Arial"/>
              <a:buChar char="•"/>
            </a:pPr>
            <a:r>
              <a:rPr lang="fr-FR" sz="1600">
                <a:solidFill>
                  <a:srgbClr val="7F7F7F"/>
                </a:solidFill>
                <a:latin typeface="Century Gothic"/>
                <a:ea typeface="Century Gothic"/>
                <a:cs typeface="Century Gothic"/>
                <a:sym typeface="Century Gothic"/>
              </a:rPr>
              <a:t>Exemple de texte</a:t>
            </a:r>
          </a:p>
          <a:p>
            <a:pPr marL="285750" marR="0" lvl="0" indent="-285750" algn="l" rtl="0">
              <a:lnSpc>
                <a:spcPct val="100000"/>
              </a:lnSpc>
              <a:spcBef>
                <a:spcPts val="0"/>
              </a:spcBef>
              <a:spcAft>
                <a:spcPts val="0"/>
              </a:spcAft>
              <a:buClr>
                <a:srgbClr val="7F7F7F"/>
              </a:buClr>
              <a:buSzPts val="1600"/>
              <a:buFont typeface="Arial"/>
              <a:buChar char="•"/>
            </a:pPr>
            <a:r>
              <a:rPr lang="fr-FR" sz="1600" b="0">
                <a:solidFill>
                  <a:srgbClr val="7F7F7F"/>
                </a:solidFill>
                <a:latin typeface="Century Gothic"/>
                <a:ea typeface="Century Gothic"/>
                <a:cs typeface="Century Gothic"/>
                <a:sym typeface="Century Gothic"/>
              </a:rPr>
              <a:t>Exemple de texte</a:t>
            </a:r>
          </a:p>
        </p:txBody>
      </p:sp>
      <p:grpSp>
        <p:nvGrpSpPr>
          <p:cNvPr id="200" name="Google Shape;200;p7"/>
          <p:cNvGrpSpPr/>
          <p:nvPr/>
        </p:nvGrpSpPr>
        <p:grpSpPr>
          <a:xfrm>
            <a:off x="11215448" y="189078"/>
            <a:ext cx="765810" cy="765810"/>
            <a:chOff x="8141749" y="818038"/>
            <a:chExt cx="765810" cy="765810"/>
          </a:xfrm>
        </p:grpSpPr>
        <p:sp>
          <p:nvSpPr>
            <p:cNvPr id="201" name="Google Shape;201;p7"/>
            <p:cNvSpPr/>
            <p:nvPr/>
          </p:nvSpPr>
          <p:spPr>
            <a:xfrm>
              <a:off x="8141749"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02" name="Google Shape;202;p7" descr="Flèche blanche au centre d’une cible ; description générée automatiquement"/>
            <p:cNvPicPr preferRelativeResize="0"/>
            <p:nvPr/>
          </p:nvPicPr>
          <p:blipFill rotWithShape="1">
            <a:blip r:embed="rId4">
              <a:alphaModFix/>
            </a:blip>
            <a:srcRect/>
            <a:stretch/>
          </p:blipFill>
          <p:spPr>
            <a:xfrm>
              <a:off x="8337815" y="969014"/>
              <a:ext cx="457200" cy="457200"/>
            </a:xfrm>
            <a:prstGeom prst="rect">
              <a:avLst/>
            </a:prstGeom>
            <a:noFill/>
            <a:ln>
              <a:noFill/>
            </a:ln>
          </p:spPr>
        </p:pic>
      </p:grpSp>
      <p:sp>
        <p:nvSpPr>
          <p:cNvPr id="203" name="Google Shape;203;p7"/>
          <p:cNvSpPr txBox="1"/>
          <p:nvPr/>
        </p:nvSpPr>
        <p:spPr>
          <a:xfrm>
            <a:off x="4997302" y="6500065"/>
            <a:ext cx="7159529"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fr-FR" sz="1200" dirty="0">
                <a:solidFill>
                  <a:srgbClr val="595959"/>
                </a:solidFill>
                <a:latin typeface="Century Gothic"/>
                <a:ea typeface="Century Gothic"/>
                <a:cs typeface="Century Gothic"/>
                <a:sym typeface="Century Gothic"/>
              </a:rPr>
              <a:t>Modèle de plan de projet triennal de haut niveau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8" descr="Motif 3D ondulé blanc"/>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209" name="Google Shape;209;p8"/>
          <p:cNvGrpSpPr/>
          <p:nvPr/>
        </p:nvGrpSpPr>
        <p:grpSpPr>
          <a:xfrm>
            <a:off x="11213623" y="188559"/>
            <a:ext cx="765810" cy="765810"/>
            <a:chOff x="6496725" y="804900"/>
            <a:chExt cx="765810" cy="765810"/>
          </a:xfrm>
        </p:grpSpPr>
        <p:sp>
          <p:nvSpPr>
            <p:cNvPr id="210" name="Google Shape;210;p8"/>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11" name="Google Shape;211;p8" descr="Dessin au trait blanc d’une pile de billets ; description générée automatiquement"/>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212" name="Google Shape;212;p8"/>
          <p:cNvSpPr txBox="1"/>
          <p:nvPr/>
        </p:nvSpPr>
        <p:spPr>
          <a:xfrm>
            <a:off x="1132683" y="259227"/>
            <a:ext cx="992663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dirty="0">
                <a:solidFill>
                  <a:srgbClr val="595959"/>
                </a:solidFill>
                <a:latin typeface="Century Gothic"/>
                <a:ea typeface="Century Gothic"/>
                <a:cs typeface="Century Gothic"/>
                <a:sym typeface="Century Gothic"/>
              </a:rPr>
              <a:t>Budget de l’entreprise 20XX</a:t>
            </a:r>
          </a:p>
        </p:txBody>
      </p:sp>
      <p:graphicFrame>
        <p:nvGraphicFramePr>
          <p:cNvPr id="213" name="Google Shape;213;p8"/>
          <p:cNvGraphicFramePr/>
          <p:nvPr>
            <p:extLst>
              <p:ext uri="{D42A27DB-BD31-4B8C-83A1-F6EECF244321}">
                <p14:modId xmlns:p14="http://schemas.microsoft.com/office/powerpoint/2010/main" val="2121404812"/>
              </p:ext>
            </p:extLst>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900" b="1" u="none" strike="noStrike" cap="none" dirty="0">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MAIN-D’ŒUVRE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ASPECTS MATÉRIELS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FIXE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SOLDE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Tâche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Description</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Date de début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Date de fin</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RH</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€/RH</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Main-d’œuvre totale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Unités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€/Unité</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Total matériels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Déplacements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Équipement/</a:t>
                      </a:r>
                      <a:br>
                        <a:rPr lang="fr-FR" sz="750" b="1" u="none" strike="noStrike" cap="none" dirty="0">
                          <a:solidFill>
                            <a:schemeClr val="lt1"/>
                          </a:solidFill>
                          <a:latin typeface="Century Gothic"/>
                          <a:ea typeface="Century Gothic"/>
                          <a:cs typeface="Century Gothic"/>
                          <a:sym typeface="Century Gothic"/>
                        </a:rPr>
                      </a:br>
                      <a:r>
                        <a:rPr lang="fr-FR" sz="750" b="1" u="none" strike="noStrike" cap="none" dirty="0">
                          <a:solidFill>
                            <a:schemeClr val="lt1"/>
                          </a:solidFill>
                          <a:latin typeface="Century Gothic"/>
                          <a:ea typeface="Century Gothic"/>
                          <a:cs typeface="Century Gothic"/>
                          <a:sym typeface="Century Gothic"/>
                        </a:rPr>
                        <a:t>espace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Divers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Budget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Réel</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Déficit/</a:t>
                      </a:r>
                      <a:br>
                        <a:rPr lang="fr-FR" sz="750" b="1" u="none" strike="noStrike" cap="none" dirty="0">
                          <a:solidFill>
                            <a:schemeClr val="lt1"/>
                          </a:solidFill>
                          <a:latin typeface="Century Gothic"/>
                          <a:ea typeface="Century Gothic"/>
                          <a:cs typeface="Century Gothic"/>
                          <a:sym typeface="Century Gothic"/>
                        </a:rPr>
                      </a:br>
                      <a:r>
                        <a:rPr lang="fr-FR" sz="750" b="1" u="none" strike="noStrike" cap="none" dirty="0">
                          <a:solidFill>
                            <a:schemeClr val="lt1"/>
                          </a:solidFill>
                          <a:latin typeface="Century Gothic"/>
                          <a:ea typeface="Century Gothic"/>
                          <a:cs typeface="Century Gothic"/>
                          <a:sym typeface="Century Gothic"/>
                        </a:rPr>
                        <a:t>excédent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fr-FR" sz="750" b="1" u="none" strike="noStrike" cap="none" dirty="0">
                          <a:solidFill>
                            <a:srgbClr val="3F3F3F"/>
                          </a:solidFill>
                          <a:latin typeface="Century Gothic"/>
                          <a:ea typeface="Century Gothic"/>
                          <a:cs typeface="Century Gothic"/>
                          <a:sym typeface="Century Gothic"/>
                        </a:rPr>
                        <a:t>Projet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fr-FR" sz="750" b="1" u="none" strike="noStrike" cap="none">
                          <a:solidFill>
                            <a:schemeClr val="lt1"/>
                          </a:solidFill>
                          <a:latin typeface="Century Gothic"/>
                          <a:ea typeface="Century Gothic"/>
                          <a:cs typeface="Century Gothic"/>
                          <a:sym typeface="Century Gothic"/>
                        </a:rPr>
                        <a:t>SOUS-TOTAL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75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1"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214" name="Google Shape;214;p8"/>
          <p:cNvSpPr txBox="1"/>
          <p:nvPr/>
        </p:nvSpPr>
        <p:spPr>
          <a:xfrm>
            <a:off x="5592726" y="6500065"/>
            <a:ext cx="6564105"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fr-FR" sz="1200" dirty="0">
                <a:solidFill>
                  <a:srgbClr val="595959"/>
                </a:solidFill>
                <a:latin typeface="Century Gothic"/>
                <a:ea typeface="Century Gothic"/>
                <a:cs typeface="Century Gothic"/>
                <a:sym typeface="Century Gothic"/>
              </a:rPr>
              <a:t>Modèle de plan de projet triennal de haut niveau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9" descr="Motif 3D ondulé blanc"/>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220" name="Google Shape;220;p9"/>
          <p:cNvGrpSpPr/>
          <p:nvPr/>
        </p:nvGrpSpPr>
        <p:grpSpPr>
          <a:xfrm>
            <a:off x="11213623" y="188559"/>
            <a:ext cx="765810" cy="765810"/>
            <a:chOff x="6496725" y="804900"/>
            <a:chExt cx="765810" cy="765810"/>
          </a:xfrm>
        </p:grpSpPr>
        <p:sp>
          <p:nvSpPr>
            <p:cNvPr id="221" name="Google Shape;221;p9"/>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22" name="Google Shape;222;p9" descr="Dessin au trait blanc d’une pile de billets ; description générée automatiquement"/>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223" name="Google Shape;223;p9"/>
          <p:cNvSpPr txBox="1"/>
          <p:nvPr/>
        </p:nvSpPr>
        <p:spPr>
          <a:xfrm>
            <a:off x="1132683" y="259227"/>
            <a:ext cx="992663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dirty="0">
                <a:solidFill>
                  <a:srgbClr val="595959"/>
                </a:solidFill>
                <a:latin typeface="Century Gothic"/>
                <a:ea typeface="Century Gothic"/>
                <a:cs typeface="Century Gothic"/>
                <a:sym typeface="Century Gothic"/>
              </a:rPr>
              <a:t>Budget de l’entreprise 20XX</a:t>
            </a:r>
          </a:p>
        </p:txBody>
      </p:sp>
      <p:graphicFrame>
        <p:nvGraphicFramePr>
          <p:cNvPr id="224" name="Google Shape;224;p9"/>
          <p:cNvGraphicFramePr/>
          <p:nvPr>
            <p:extLst>
              <p:ext uri="{D42A27DB-BD31-4B8C-83A1-F6EECF244321}">
                <p14:modId xmlns:p14="http://schemas.microsoft.com/office/powerpoint/2010/main" val="2154151338"/>
              </p:ext>
            </p:extLst>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900" b="1" u="none" strike="noStrike" cap="none" dirty="0">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MAIN-D’ŒUVRE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ASPECTS MATÉRIELS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FIXE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fr-FR" sz="900" b="1" u="none" strike="noStrike" cap="none" dirty="0">
                          <a:solidFill>
                            <a:schemeClr val="lt1"/>
                          </a:solidFill>
                          <a:latin typeface="Century Gothic"/>
                          <a:ea typeface="Century Gothic"/>
                          <a:cs typeface="Century Gothic"/>
                          <a:sym typeface="Century Gothic"/>
                        </a:rPr>
                        <a:t>SOLDE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Tâche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Description</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Date de début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Date de fin</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RH</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€/RH</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Main-d’œuvre totale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Unités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€/Unité</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Total matériels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Déplacements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Équipement/</a:t>
                      </a:r>
                      <a:br>
                        <a:rPr lang="fr-FR" sz="750" b="1" u="none" strike="noStrike" cap="none" dirty="0">
                          <a:solidFill>
                            <a:schemeClr val="lt1"/>
                          </a:solidFill>
                          <a:latin typeface="Century Gothic"/>
                          <a:ea typeface="Century Gothic"/>
                          <a:cs typeface="Century Gothic"/>
                          <a:sym typeface="Century Gothic"/>
                        </a:rPr>
                      </a:br>
                      <a:r>
                        <a:rPr lang="fr-FR" sz="750" b="1" u="none" strike="noStrike" cap="none" dirty="0">
                          <a:solidFill>
                            <a:schemeClr val="lt1"/>
                          </a:solidFill>
                          <a:latin typeface="Century Gothic"/>
                          <a:ea typeface="Century Gothic"/>
                          <a:cs typeface="Century Gothic"/>
                          <a:sym typeface="Century Gothic"/>
                        </a:rPr>
                        <a:t>espace</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Divers</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Budget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Réel</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fr-FR" sz="750" b="1" u="none" strike="noStrike" cap="none" dirty="0">
                          <a:solidFill>
                            <a:schemeClr val="lt1"/>
                          </a:solidFill>
                          <a:latin typeface="Century Gothic"/>
                          <a:ea typeface="Century Gothic"/>
                          <a:cs typeface="Century Gothic"/>
                          <a:sym typeface="Century Gothic"/>
                        </a:rPr>
                        <a:t>Déficit/</a:t>
                      </a:r>
                      <a:br>
                        <a:rPr lang="fr-FR" sz="750" b="1" u="none" strike="noStrike" cap="none" dirty="0">
                          <a:solidFill>
                            <a:schemeClr val="lt1"/>
                          </a:solidFill>
                          <a:latin typeface="Century Gothic"/>
                          <a:ea typeface="Century Gothic"/>
                          <a:cs typeface="Century Gothic"/>
                          <a:sym typeface="Century Gothic"/>
                        </a:rPr>
                      </a:br>
                      <a:r>
                        <a:rPr lang="fr-FR" sz="750" b="1" u="none" strike="noStrike" cap="none" dirty="0">
                          <a:solidFill>
                            <a:schemeClr val="lt1"/>
                          </a:solidFill>
                          <a:latin typeface="Century Gothic"/>
                          <a:ea typeface="Century Gothic"/>
                          <a:cs typeface="Century Gothic"/>
                          <a:sym typeface="Century Gothic"/>
                        </a:rPr>
                        <a:t>excédent</a:t>
                      </a:r>
                    </a:p>
                  </a:txBody>
                  <a:tcPr marL="0" marR="0"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fr-FR" sz="750" b="1" u="none" strike="noStrike" cap="none" dirty="0">
                          <a:solidFill>
                            <a:srgbClr val="3F3F3F"/>
                          </a:solidFill>
                          <a:latin typeface="Century Gothic"/>
                          <a:ea typeface="Century Gothic"/>
                          <a:cs typeface="Century Gothic"/>
                          <a:sym typeface="Century Gothic"/>
                        </a:rPr>
                        <a:t>Projet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dirty="0">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Tâche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fr-FR" sz="750" u="none" strike="noStrike" cap="none">
                          <a:solidFill>
                            <a:srgbClr val="3F3F3F"/>
                          </a:solidFill>
                          <a:latin typeface="Century Gothic"/>
                          <a:ea typeface="Century Gothic"/>
                          <a:cs typeface="Century Gothic"/>
                          <a:sym typeface="Century Gothic"/>
                        </a:rPr>
                        <a:t>Description</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0" i="0" u="none" strike="noStrike" cap="none">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fr-FR" sz="750" b="1" u="none" strike="noStrike" cap="none">
                          <a:solidFill>
                            <a:schemeClr val="lt1"/>
                          </a:solidFill>
                          <a:latin typeface="Century Gothic"/>
                          <a:ea typeface="Century Gothic"/>
                          <a:cs typeface="Century Gothic"/>
                          <a:sym typeface="Century Gothic"/>
                        </a:rPr>
                        <a:t>SOUS-TOTAL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fr-FR" sz="750" b="1" i="0" u="none" strike="noStrike" cap="none">
                          <a:solidFill>
                            <a:schemeClr val="lt1"/>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75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fr-FR" sz="750" b="1" i="0" u="none" strike="noStrike" cap="none" dirty="0">
                          <a:solidFill>
                            <a:srgbClr val="FFFFF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fr-FR" sz="750" b="1" i="0" u="none" strike="noStrike" cap="none" dirty="0">
                          <a:solidFill>
                            <a:srgbClr val="3F3F3F"/>
                          </a:solidFill>
                          <a:latin typeface="Century Gothic"/>
                          <a:ea typeface="Century Gothic"/>
                          <a:cs typeface="Century Gothic"/>
                          <a:sym typeface="Century Gothic"/>
                        </a:rPr>
                        <a:t>0 €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225" name="Google Shape;225;p9"/>
          <p:cNvSpPr txBox="1"/>
          <p:nvPr/>
        </p:nvSpPr>
        <p:spPr>
          <a:xfrm>
            <a:off x="4267200" y="6500065"/>
            <a:ext cx="7889631"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fr-FR" sz="1200">
                <a:solidFill>
                  <a:srgbClr val="595959"/>
                </a:solidFill>
                <a:latin typeface="Century Gothic"/>
                <a:ea typeface="Century Gothic"/>
                <a:cs typeface="Century Gothic"/>
                <a:sym typeface="Century Gothic"/>
              </a:rPr>
              <a:t>Modèle de plan de projet triennal de haut niveau</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3580</Words>
  <Application>Microsoft Office PowerPoint</Application>
  <PresentationFormat>Widescreen</PresentationFormat>
  <Paragraphs>1897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Alexandra Ragazhinskaya</dc:creator>
  <cp:lastModifiedBy>Mira Li</cp:lastModifiedBy>
  <cp:revision>8</cp:revision>
  <dcterms:created xsi:type="dcterms:W3CDTF">2021-07-07T23:54:57Z</dcterms:created>
  <dcterms:modified xsi:type="dcterms:W3CDTF">2025-05-19T01:24:47Z</dcterms:modified>
</cp:coreProperties>
</file>