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7" r:id="rId2"/>
    <p:sldId id="299" r:id="rId3"/>
    <p:sldId id="306" r:id="rId4"/>
    <p:sldId id="309" r:id="rId5"/>
    <p:sldId id="300" r:id="rId6"/>
    <p:sldId id="323" r:id="rId7"/>
    <p:sldId id="305" r:id="rId8"/>
    <p:sldId id="314" r:id="rId9"/>
    <p:sldId id="389" r:id="rId10"/>
    <p:sldId id="388" r:id="rId11"/>
    <p:sldId id="302" r:id="rId12"/>
    <p:sldId id="324" r:id="rId13"/>
    <p:sldId id="382" r:id="rId14"/>
    <p:sldId id="383" r:id="rId15"/>
    <p:sldId id="315" r:id="rId16"/>
    <p:sldId id="303" r:id="rId17"/>
    <p:sldId id="384" r:id="rId18"/>
    <p:sldId id="385" r:id="rId19"/>
    <p:sldId id="386" r:id="rId20"/>
    <p:sldId id="304" r:id="rId21"/>
    <p:sldId id="387" r:id="rId22"/>
    <p:sldId id="390" r:id="rId23"/>
    <p:sldId id="301" r:id="rId24"/>
    <p:sldId id="2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4FC1E8"/>
    <a:srgbClr val="F05C4F"/>
    <a:srgbClr val="D4AFB9"/>
    <a:srgbClr val="FFCE54"/>
    <a:srgbClr val="A0D468"/>
    <a:srgbClr val="7EC4CF"/>
    <a:srgbClr val="D1CFE2"/>
    <a:srgbClr val="FDEDD9"/>
    <a:srgbClr val="DAE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 autoAdjust="0"/>
    <p:restoredTop sz="94726"/>
  </p:normalViewPr>
  <p:slideViewPr>
    <p:cSldViewPr snapToGrid="0">
      <p:cViewPr varScale="1">
        <p:scale>
          <a:sx n="238" d="100"/>
          <a:sy n="238" d="100"/>
        </p:scale>
        <p:origin x="179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Pourcentage de variation</c:v>
                </c:pt>
              </c:strCache>
            </c:strRef>
          </c:tx>
          <c:spPr>
            <a:solidFill>
              <a:srgbClr val="FFCE54"/>
            </a:solidFill>
            <a:ln>
              <a:noFill/>
            </a:ln>
            <a:effectLst/>
          </c:spPr>
          <c:invertIfNegative val="0"/>
          <c:dPt>
            <c:idx val="0"/>
            <c:invertIfNegative val="0"/>
            <c:bubble3D val="0"/>
            <c:spPr>
              <a:solidFill>
                <a:srgbClr val="D4AFB9"/>
              </a:solidFill>
              <a:ln>
                <a:noFill/>
              </a:ln>
              <a:effectLst/>
            </c:spPr>
            <c:extLst>
              <c:ext xmlns:c16="http://schemas.microsoft.com/office/drawing/2014/chart" uri="{C3380CC4-5D6E-409C-BE32-E72D297353CC}">
                <c16:uniqueId val="{00000002-F4CA-457A-850D-482E6AB419C6}"/>
              </c:ext>
            </c:extLst>
          </c:dPt>
          <c:dPt>
            <c:idx val="2"/>
            <c:invertIfNegative val="0"/>
            <c:bubble3D val="0"/>
            <c:spPr>
              <a:solidFill>
                <a:srgbClr val="A0D468"/>
              </a:solidFill>
              <a:ln>
                <a:noFill/>
              </a:ln>
              <a:effectLst/>
            </c:spPr>
            <c:extLst>
              <c:ext xmlns:c16="http://schemas.microsoft.com/office/drawing/2014/chart" uri="{C3380CC4-5D6E-409C-BE32-E72D297353CC}">
                <c16:uniqueId val="{00000001-F4CA-457A-850D-482E6AB419C6}"/>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 partie à partie</c:v>
                </c:pt>
                <c:pt idx="1">
                  <c:v>Reproductibilité</c:v>
                </c:pt>
                <c:pt idx="2">
                  <c:v>Répétabilité</c:v>
                </c:pt>
              </c:strCache>
            </c:strRef>
          </c:cat>
          <c:val>
            <c:numRef>
              <c:f>Sheet1!$B$2:$B$4</c:f>
              <c:numCache>
                <c:formatCode>General</c:formatCode>
                <c:ptCount val="3"/>
                <c:pt idx="0">
                  <c:v>10</c:v>
                </c:pt>
                <c:pt idx="1">
                  <c:v>40</c:v>
                </c:pt>
                <c:pt idx="2">
                  <c:v>50</c:v>
                </c:pt>
              </c:numCache>
            </c:numRef>
          </c:val>
          <c:extLst>
            <c:ext xmlns:c16="http://schemas.microsoft.com/office/drawing/2014/chart" uri="{C3380CC4-5D6E-409C-BE32-E72D297353CC}">
              <c16:uniqueId val="{00000000-F4CA-457A-850D-482E6AB419C6}"/>
            </c:ext>
          </c:extLst>
        </c:ser>
        <c:dLbls>
          <c:dLblPos val="ctr"/>
          <c:showLegendKey val="0"/>
          <c:showVal val="1"/>
          <c:showCatName val="0"/>
          <c:showSerName val="0"/>
          <c:showPercent val="0"/>
          <c:showBubbleSize val="0"/>
        </c:dLbls>
        <c:gapWidth val="150"/>
        <c:overlap val="100"/>
        <c:axId val="1559173712"/>
        <c:axId val="1559161712"/>
      </c:barChart>
      <c:catAx>
        <c:axId val="15591737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ysClr val="windowText" lastClr="000000"/>
                </a:solidFill>
                <a:latin typeface="Century Gothic" panose="020B0502020202020204" pitchFamily="34" charset="0"/>
                <a:ea typeface="+mn-ea"/>
                <a:cs typeface="+mn-cs"/>
              </a:defRPr>
            </a:pPr>
            <a:endParaRPr lang="en-US"/>
          </a:p>
        </c:txPr>
        <c:crossAx val="1559161712"/>
        <c:crosses val="autoZero"/>
        <c:auto val="1"/>
        <c:lblAlgn val="ctr"/>
        <c:lblOffset val="100"/>
        <c:noMultiLvlLbl val="0"/>
      </c:catAx>
      <c:valAx>
        <c:axId val="1559161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559173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5/17/2025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170" indent="0" algn="ctr">
              <a:buNone/>
              <a:defRPr sz="2000"/>
            </a:lvl2pPr>
            <a:lvl3pPr marL="914341" indent="0" algn="ctr">
              <a:buNone/>
              <a:defRPr sz="1800"/>
            </a:lvl3pPr>
            <a:lvl4pPr marL="1371511" indent="0" algn="ctr">
              <a:buNone/>
              <a:defRPr sz="1600"/>
            </a:lvl4pPr>
            <a:lvl5pPr marL="1828681" indent="0" algn="ctr">
              <a:buNone/>
              <a:defRPr sz="1600"/>
            </a:lvl5pPr>
            <a:lvl6pPr marL="2285851" indent="0" algn="ctr">
              <a:buNone/>
              <a:defRPr sz="1600"/>
            </a:lvl6pPr>
            <a:lvl7pPr marL="2743022" indent="0" algn="ctr">
              <a:buNone/>
              <a:defRPr sz="1600"/>
            </a:lvl7pPr>
            <a:lvl8pPr marL="3200192" indent="0" algn="ctr">
              <a:buNone/>
              <a:defRPr sz="1600"/>
            </a:lvl8pPr>
            <a:lvl9pPr marL="3657362"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1" y="365125"/>
            <a:ext cx="262890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2" y="365125"/>
            <a:ext cx="77343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1" y="1709744"/>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1" y="4589469"/>
            <a:ext cx="10515600" cy="1500187"/>
          </a:xfrm>
        </p:spPr>
        <p:txBody>
          <a:bodyPr/>
          <a:lstStyle>
            <a:lvl1pPr marL="0" indent="0">
              <a:buNone/>
              <a:defRPr sz="2400">
                <a:solidFill>
                  <a:schemeClr val="tx1">
                    <a:tint val="82000"/>
                  </a:schemeClr>
                </a:solidFill>
              </a:defRPr>
            </a:lvl1pPr>
            <a:lvl2pPr marL="457170" indent="0">
              <a:buNone/>
              <a:defRPr sz="2000">
                <a:solidFill>
                  <a:schemeClr val="tx1">
                    <a:tint val="82000"/>
                  </a:schemeClr>
                </a:solidFill>
              </a:defRPr>
            </a:lvl2pPr>
            <a:lvl3pPr marL="914341" indent="0">
              <a:buNone/>
              <a:defRPr sz="1800">
                <a:solidFill>
                  <a:schemeClr val="tx1">
                    <a:tint val="82000"/>
                  </a:schemeClr>
                </a:solidFill>
              </a:defRPr>
            </a:lvl3pPr>
            <a:lvl4pPr marL="1371511" indent="0">
              <a:buNone/>
              <a:defRPr sz="1600">
                <a:solidFill>
                  <a:schemeClr val="tx1">
                    <a:tint val="82000"/>
                  </a:schemeClr>
                </a:solidFill>
              </a:defRPr>
            </a:lvl4pPr>
            <a:lvl5pPr marL="1828681" indent="0">
              <a:buNone/>
              <a:defRPr sz="1600">
                <a:solidFill>
                  <a:schemeClr val="tx1">
                    <a:tint val="82000"/>
                  </a:schemeClr>
                </a:solidFill>
              </a:defRPr>
            </a:lvl5pPr>
            <a:lvl6pPr marL="2285851" indent="0">
              <a:buNone/>
              <a:defRPr sz="1600">
                <a:solidFill>
                  <a:schemeClr val="tx1">
                    <a:tint val="82000"/>
                  </a:schemeClr>
                </a:solidFill>
              </a:defRPr>
            </a:lvl6pPr>
            <a:lvl7pPr marL="2743022" indent="0">
              <a:buNone/>
              <a:defRPr sz="1600">
                <a:solidFill>
                  <a:schemeClr val="tx1">
                    <a:tint val="82000"/>
                  </a:schemeClr>
                </a:solidFill>
              </a:defRPr>
            </a:lvl7pPr>
            <a:lvl8pPr marL="3200192" indent="0">
              <a:buNone/>
              <a:defRPr sz="1600">
                <a:solidFill>
                  <a:schemeClr val="tx1">
                    <a:tint val="82000"/>
                  </a:schemeClr>
                </a:solidFill>
              </a:defRPr>
            </a:lvl8pPr>
            <a:lvl9pPr marL="3657362"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90" y="1681163"/>
            <a:ext cx="5157787" cy="823912"/>
          </a:xfrm>
        </p:spPr>
        <p:txBody>
          <a:bodyPr anchor="b"/>
          <a:lstStyle>
            <a:lvl1pPr marL="0" indent="0">
              <a:buNone/>
              <a:defRPr sz="2400" b="1"/>
            </a:lvl1pPr>
            <a:lvl2pPr marL="457170" indent="0">
              <a:buNone/>
              <a:defRPr sz="2000" b="1"/>
            </a:lvl2pPr>
            <a:lvl3pPr marL="914341" indent="0">
              <a:buNone/>
              <a:defRPr sz="1800" b="1"/>
            </a:lvl3pPr>
            <a:lvl4pPr marL="1371511" indent="0">
              <a:buNone/>
              <a:defRPr sz="1600" b="1"/>
            </a:lvl4pPr>
            <a:lvl5pPr marL="1828681" indent="0">
              <a:buNone/>
              <a:defRPr sz="1600" b="1"/>
            </a:lvl5pPr>
            <a:lvl6pPr marL="2285851" indent="0">
              <a:buNone/>
              <a:defRPr sz="1600" b="1"/>
            </a:lvl6pPr>
            <a:lvl7pPr marL="2743022" indent="0">
              <a:buNone/>
              <a:defRPr sz="1600" b="1"/>
            </a:lvl7pPr>
            <a:lvl8pPr marL="3200192" indent="0">
              <a:buNone/>
              <a:defRPr sz="1600" b="1"/>
            </a:lvl8pPr>
            <a:lvl9pPr marL="3657362"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70" indent="0">
              <a:buNone/>
              <a:defRPr sz="2000" b="1"/>
            </a:lvl2pPr>
            <a:lvl3pPr marL="914341" indent="0">
              <a:buNone/>
              <a:defRPr sz="1800" b="1"/>
            </a:lvl3pPr>
            <a:lvl4pPr marL="1371511" indent="0">
              <a:buNone/>
              <a:defRPr sz="1600" b="1"/>
            </a:lvl4pPr>
            <a:lvl5pPr marL="1828681" indent="0">
              <a:buNone/>
              <a:defRPr sz="1600" b="1"/>
            </a:lvl5pPr>
            <a:lvl6pPr marL="2285851" indent="0">
              <a:buNone/>
              <a:defRPr sz="1600" b="1"/>
            </a:lvl6pPr>
            <a:lvl7pPr marL="2743022" indent="0">
              <a:buNone/>
              <a:defRPr sz="1600" b="1"/>
            </a:lvl7pPr>
            <a:lvl8pPr marL="3200192" indent="0">
              <a:buNone/>
              <a:defRPr sz="1600" b="1"/>
            </a:lvl8pPr>
            <a:lvl9pPr marL="3657362"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9" y="2057400"/>
            <a:ext cx="3932237" cy="3811588"/>
          </a:xfrm>
        </p:spPr>
        <p:txBody>
          <a:bodyPr/>
          <a:lstStyle>
            <a:lvl1pPr marL="0" indent="0">
              <a:buNone/>
              <a:defRPr sz="1600"/>
            </a:lvl1pPr>
            <a:lvl2pPr marL="457170" indent="0">
              <a:buNone/>
              <a:defRPr sz="1400"/>
            </a:lvl2pPr>
            <a:lvl3pPr marL="914341" indent="0">
              <a:buNone/>
              <a:defRPr sz="1200"/>
            </a:lvl3pPr>
            <a:lvl4pPr marL="1371511" indent="0">
              <a:buNone/>
              <a:defRPr sz="1000"/>
            </a:lvl4pPr>
            <a:lvl5pPr marL="1828681" indent="0">
              <a:buNone/>
              <a:defRPr sz="1000"/>
            </a:lvl5pPr>
            <a:lvl6pPr marL="2285851" indent="0">
              <a:buNone/>
              <a:defRPr sz="1000"/>
            </a:lvl6pPr>
            <a:lvl7pPr marL="2743022" indent="0">
              <a:buNone/>
              <a:defRPr sz="1000"/>
            </a:lvl7pPr>
            <a:lvl8pPr marL="3200192" indent="0">
              <a:buNone/>
              <a:defRPr sz="1000"/>
            </a:lvl8pPr>
            <a:lvl9pPr marL="3657362"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31"/>
            <a:ext cx="6172200" cy="4873625"/>
          </a:xfrm>
        </p:spPr>
        <p:txBody>
          <a:bodyPr/>
          <a:lstStyle>
            <a:lvl1pPr marL="0" indent="0">
              <a:buNone/>
              <a:defRPr sz="3200"/>
            </a:lvl1pPr>
            <a:lvl2pPr marL="457170" indent="0">
              <a:buNone/>
              <a:defRPr sz="2800"/>
            </a:lvl2pPr>
            <a:lvl3pPr marL="914341" indent="0">
              <a:buNone/>
              <a:defRPr sz="2400"/>
            </a:lvl3pPr>
            <a:lvl4pPr marL="1371511" indent="0">
              <a:buNone/>
              <a:defRPr sz="2000"/>
            </a:lvl4pPr>
            <a:lvl5pPr marL="1828681" indent="0">
              <a:buNone/>
              <a:defRPr sz="2000"/>
            </a:lvl5pPr>
            <a:lvl6pPr marL="2285851" indent="0">
              <a:buNone/>
              <a:defRPr sz="2000"/>
            </a:lvl6pPr>
            <a:lvl7pPr marL="2743022" indent="0">
              <a:buNone/>
              <a:defRPr sz="2000"/>
            </a:lvl7pPr>
            <a:lvl8pPr marL="3200192" indent="0">
              <a:buNone/>
              <a:defRPr sz="2000"/>
            </a:lvl8pPr>
            <a:lvl9pPr marL="3657362"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9" y="2057400"/>
            <a:ext cx="3932237" cy="3811588"/>
          </a:xfrm>
        </p:spPr>
        <p:txBody>
          <a:bodyPr/>
          <a:lstStyle>
            <a:lvl1pPr marL="0" indent="0">
              <a:buNone/>
              <a:defRPr sz="1600"/>
            </a:lvl1pPr>
            <a:lvl2pPr marL="457170" indent="0">
              <a:buNone/>
              <a:defRPr sz="1400"/>
            </a:lvl2pPr>
            <a:lvl3pPr marL="914341" indent="0">
              <a:buNone/>
              <a:defRPr sz="1200"/>
            </a:lvl3pPr>
            <a:lvl4pPr marL="1371511" indent="0">
              <a:buNone/>
              <a:defRPr sz="1000"/>
            </a:lvl4pPr>
            <a:lvl5pPr marL="1828681" indent="0">
              <a:buNone/>
              <a:defRPr sz="1000"/>
            </a:lvl5pPr>
            <a:lvl6pPr marL="2285851" indent="0">
              <a:buNone/>
              <a:defRPr sz="1000"/>
            </a:lvl6pPr>
            <a:lvl7pPr marL="2743022" indent="0">
              <a:buNone/>
              <a:defRPr sz="1000"/>
            </a:lvl7pPr>
            <a:lvl8pPr marL="3200192" indent="0">
              <a:buNone/>
              <a:defRPr sz="1000"/>
            </a:lvl8pPr>
            <a:lvl9pPr marL="3657362"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5/17/2025</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5/17/2025</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4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5" indent="-228585" algn="l" defTabSz="91434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5" indent="-228585" algn="l" defTabSz="91434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26" indent="-228585" algn="l" defTabSz="91434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96"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66"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3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0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7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4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41" rtl="0" eaLnBrk="1" latinLnBrk="0" hangingPunct="1">
        <a:defRPr sz="1800" kern="1200">
          <a:solidFill>
            <a:schemeClr val="tx1"/>
          </a:solidFill>
          <a:latin typeface="+mn-lt"/>
          <a:ea typeface="+mn-ea"/>
          <a:cs typeface="+mn-cs"/>
        </a:defRPr>
      </a:lvl1pPr>
      <a:lvl2pPr marL="457170" algn="l" defTabSz="914341" rtl="0" eaLnBrk="1" latinLnBrk="0" hangingPunct="1">
        <a:defRPr sz="1800" kern="1200">
          <a:solidFill>
            <a:schemeClr val="tx1"/>
          </a:solidFill>
          <a:latin typeface="+mn-lt"/>
          <a:ea typeface="+mn-ea"/>
          <a:cs typeface="+mn-cs"/>
        </a:defRPr>
      </a:lvl2pPr>
      <a:lvl3pPr marL="914341" algn="l" defTabSz="914341" rtl="0" eaLnBrk="1" latinLnBrk="0" hangingPunct="1">
        <a:defRPr sz="1800" kern="1200">
          <a:solidFill>
            <a:schemeClr val="tx1"/>
          </a:solidFill>
          <a:latin typeface="+mn-lt"/>
          <a:ea typeface="+mn-ea"/>
          <a:cs typeface="+mn-cs"/>
        </a:defRPr>
      </a:lvl3pPr>
      <a:lvl4pPr marL="1371511" algn="l" defTabSz="914341" rtl="0" eaLnBrk="1" latinLnBrk="0" hangingPunct="1">
        <a:defRPr sz="1800" kern="1200">
          <a:solidFill>
            <a:schemeClr val="tx1"/>
          </a:solidFill>
          <a:latin typeface="+mn-lt"/>
          <a:ea typeface="+mn-ea"/>
          <a:cs typeface="+mn-cs"/>
        </a:defRPr>
      </a:lvl4pPr>
      <a:lvl5pPr marL="1828681" algn="l" defTabSz="914341" rtl="0" eaLnBrk="1" latinLnBrk="0" hangingPunct="1">
        <a:defRPr sz="1800" kern="1200">
          <a:solidFill>
            <a:schemeClr val="tx1"/>
          </a:solidFill>
          <a:latin typeface="+mn-lt"/>
          <a:ea typeface="+mn-ea"/>
          <a:cs typeface="+mn-cs"/>
        </a:defRPr>
      </a:lvl5pPr>
      <a:lvl6pPr marL="2285851" algn="l" defTabSz="914341" rtl="0" eaLnBrk="1" latinLnBrk="0" hangingPunct="1">
        <a:defRPr sz="1800" kern="1200">
          <a:solidFill>
            <a:schemeClr val="tx1"/>
          </a:solidFill>
          <a:latin typeface="+mn-lt"/>
          <a:ea typeface="+mn-ea"/>
          <a:cs typeface="+mn-cs"/>
        </a:defRPr>
      </a:lvl6pPr>
      <a:lvl7pPr marL="2743022" algn="l" defTabSz="914341" rtl="0" eaLnBrk="1" latinLnBrk="0" hangingPunct="1">
        <a:defRPr sz="1800" kern="1200">
          <a:solidFill>
            <a:schemeClr val="tx1"/>
          </a:solidFill>
          <a:latin typeface="+mn-lt"/>
          <a:ea typeface="+mn-ea"/>
          <a:cs typeface="+mn-cs"/>
        </a:defRPr>
      </a:lvl7pPr>
      <a:lvl8pPr marL="3200192" algn="l" defTabSz="914341" rtl="0" eaLnBrk="1" latinLnBrk="0" hangingPunct="1">
        <a:defRPr sz="1800" kern="1200">
          <a:solidFill>
            <a:schemeClr val="tx1"/>
          </a:solidFill>
          <a:latin typeface="+mn-lt"/>
          <a:ea typeface="+mn-ea"/>
          <a:cs typeface="+mn-cs"/>
        </a:defRPr>
      </a:lvl8pPr>
      <a:lvl9pPr marL="3657362" algn="l" defTabSz="9143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smartsheet.com/content/dmaic-template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smartsheet.com/content/dmaic-templat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46310" y="1735260"/>
            <a:ext cx="5813485" cy="4703595"/>
          </a:xfrm>
          <a:prstGeom prst="rect">
            <a:avLst/>
          </a:prstGeom>
          <a:noFill/>
        </p:spPr>
        <p:txBody>
          <a:bodyPr wrap="square" rtlCol="0">
            <a:spAutoFit/>
          </a:bodyPr>
          <a:lstStyle/>
          <a:p>
            <a:pPr rtl="0">
              <a:lnSpc>
                <a:spcPct val="150000"/>
              </a:lnSpc>
              <a:spcAft>
                <a:spcPts val="1200"/>
              </a:spcAft>
            </a:pPr>
            <a:r>
              <a:rPr lang="fr-FR" sz="1500" b="1" dirty="0">
                <a:solidFill>
                  <a:srgbClr val="000000"/>
                </a:solidFill>
                <a:latin typeface="Century Gothic" panose="020B0502020202020204" pitchFamily="34" charset="0"/>
              </a:rPr>
              <a:t>Quand utiliser ce modèle ?</a:t>
            </a:r>
            <a:br>
              <a:rPr lang="en-US" sz="1500" b="1" dirty="0">
                <a:solidFill>
                  <a:srgbClr val="000000"/>
                </a:solidFill>
                <a:latin typeface="Century Gothic" panose="020B0502020202020204" pitchFamily="34" charset="0"/>
              </a:rPr>
            </a:br>
            <a:r>
              <a:rPr lang="fr-FR" sz="1500" dirty="0">
                <a:solidFill>
                  <a:srgbClr val="000000"/>
                </a:solidFill>
                <a:latin typeface="Century Gothic" panose="020B0502020202020204" pitchFamily="34" charset="0"/>
              </a:rPr>
              <a:t>Créez un rapport DMAIC complet avec ce modèle de présentation. Utilisez le modèle tout au long d’un projet DMAIC, en particulier lors des jalons clés, pour présenter les progrès, les conclusions et les résultats aux parties prenantes.</a:t>
            </a:r>
          </a:p>
          <a:p>
            <a:pPr rtl="0">
              <a:lnSpc>
                <a:spcPct val="150000"/>
              </a:lnSpc>
              <a:spcAft>
                <a:spcPts val="1200"/>
              </a:spcAft>
            </a:pPr>
            <a:r>
              <a:rPr lang="fr-FR" sz="1500" b="1" dirty="0">
                <a:solidFill>
                  <a:srgbClr val="000000"/>
                </a:solidFill>
                <a:latin typeface="Century Gothic" panose="020B0502020202020204" pitchFamily="34" charset="0"/>
              </a:rPr>
              <a:t>Caractéristiques notables du modèle : </a:t>
            </a:r>
            <a:br>
              <a:rPr lang="en-US" sz="1500" b="1" dirty="0">
                <a:solidFill>
                  <a:srgbClr val="000000"/>
                </a:solidFill>
                <a:latin typeface="Century Gothic" panose="020B0502020202020204" pitchFamily="34" charset="0"/>
              </a:rPr>
            </a:br>
            <a:r>
              <a:rPr lang="fr-FR" sz="1500" dirty="0">
                <a:solidFill>
                  <a:srgbClr val="000000"/>
                </a:solidFill>
                <a:latin typeface="Century Gothic" panose="020B0502020202020204" pitchFamily="34" charset="0"/>
              </a:rPr>
              <a:t>Ce modèle fournit des diapositives pour chaque phase DMAIC, notamment une charte de projet, un diagramme SIPOC, des données de référence, une analyse des causes profondes et des plans d’amélioration. Des éléments visuels tels que des cartes de processus et des diagrammes en arête de poisson aident les utilisateurs à organiser et à communiquer efficacement les données.</a:t>
            </a:r>
          </a:p>
        </p:txBody>
      </p:sp>
      <p:sp>
        <p:nvSpPr>
          <p:cNvPr id="91" name="Google Shape;91;p13"/>
          <p:cNvSpPr txBox="1"/>
          <p:nvPr/>
        </p:nvSpPr>
        <p:spPr>
          <a:xfrm>
            <a:off x="361547" y="258508"/>
            <a:ext cx="10816816" cy="830966"/>
          </a:xfrm>
          <a:prstGeom prst="rect">
            <a:avLst/>
          </a:prstGeom>
          <a:noFill/>
          <a:ln>
            <a:noFill/>
          </a:ln>
        </p:spPr>
        <p:txBody>
          <a:bodyPr spcFirstLastPara="1" wrap="square" lIns="91425" tIns="91425" rIns="91425" bIns="91425" anchor="t" anchorCtr="0">
            <a:spAutoFit/>
          </a:bodyPr>
          <a:lstStyle/>
          <a:p>
            <a:pPr rtl="0"/>
            <a:r>
              <a:rPr lang="fr-FR" sz="4200" b="1" dirty="0">
                <a:solidFill>
                  <a:srgbClr val="011033"/>
                </a:solidFill>
                <a:latin typeface="Century Gothic"/>
                <a:ea typeface="Century Gothic"/>
                <a:cs typeface="Century Gothic"/>
                <a:sym typeface="Century Gothic"/>
              </a:rPr>
              <a:t>Modèle de présentation DMAIC</a:t>
            </a:r>
          </a:p>
        </p:txBody>
      </p:sp>
      <p:pic>
        <p:nvPicPr>
          <p:cNvPr id="4" name="Picture 3">
            <a:extLst>
              <a:ext uri="{FF2B5EF4-FFF2-40B4-BE49-F238E27FC236}">
                <a16:creationId xmlns:a16="http://schemas.microsoft.com/office/drawing/2014/main" id="{F9449984-6191-421D-F595-F42C08469DE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329127" y="2541863"/>
            <a:ext cx="5301544" cy="2894556"/>
          </a:xfrm>
          <a:prstGeom prst="rect">
            <a:avLst/>
          </a:prstGeom>
          <a:effectLst>
            <a:outerShdw blurRad="63500" dist="38100" dir="9300000" sx="102000" sy="102000" algn="ctr" rotWithShape="0">
              <a:prstClr val="black">
                <a:alpha val="40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516343A-54B1-29FF-3B9B-E176EC107B7C}"/>
              </a:ext>
            </a:extLst>
          </p:cNvPr>
          <p:cNvGraphicFramePr>
            <a:graphicFrameLocks noGrp="1"/>
          </p:cNvGraphicFramePr>
          <p:nvPr>
            <p:ph idx="1"/>
            <p:extLst>
              <p:ext uri="{D42A27DB-BD31-4B8C-83A1-F6EECF244321}">
                <p14:modId xmlns:p14="http://schemas.microsoft.com/office/powerpoint/2010/main" val="462681703"/>
              </p:ext>
            </p:extLst>
          </p:nvPr>
        </p:nvGraphicFramePr>
        <p:xfrm>
          <a:off x="6339281" y="1330069"/>
          <a:ext cx="5257800" cy="44998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A3E7B307-AD87-C68A-2343-3582A7112800}"/>
              </a:ext>
            </a:extLst>
          </p:cNvPr>
          <p:cNvSpPr>
            <a:spLocks noGrp="1"/>
          </p:cNvSpPr>
          <p:nvPr>
            <p:ph type="title"/>
          </p:nvPr>
        </p:nvSpPr>
        <p:spPr>
          <a:xfrm>
            <a:off x="1646422" y="0"/>
            <a:ext cx="8899158" cy="990600"/>
          </a:xfrm>
        </p:spPr>
        <p:txBody>
          <a:bodyPr>
            <a:normAutofit/>
          </a:bodyPr>
          <a:lstStyle/>
          <a:p>
            <a:pPr algn="ctr" rtl="0"/>
            <a:r>
              <a:rPr lang="fr-FR" sz="4000" b="1" dirty="0">
                <a:latin typeface="Century Gothic" panose="020B0502020202020204" pitchFamily="34" charset="0"/>
              </a:rPr>
              <a:t>Résultats de l’étude de gage R&amp;R</a:t>
            </a:r>
            <a:br>
              <a:rPr lang="en-US" sz="4000" b="1" dirty="0">
                <a:latin typeface="Century Gothic" panose="020B0502020202020204" pitchFamily="34" charset="0"/>
              </a:rPr>
            </a:br>
            <a:r>
              <a:rPr kumimoji="0" lang="fr-FR" sz="1400" b="0" i="1"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Analyse de la variation du système de mesure</a:t>
            </a:r>
          </a:p>
        </p:txBody>
      </p:sp>
      <p:graphicFrame>
        <p:nvGraphicFramePr>
          <p:cNvPr id="5" name="Content Placeholder 3">
            <a:extLst>
              <a:ext uri="{FF2B5EF4-FFF2-40B4-BE49-F238E27FC236}">
                <a16:creationId xmlns:a16="http://schemas.microsoft.com/office/drawing/2014/main" id="{5962303B-6E11-8FD3-DD96-AE620DD092FE}"/>
              </a:ext>
            </a:extLst>
          </p:cNvPr>
          <p:cNvGraphicFramePr>
            <a:graphicFrameLocks/>
          </p:cNvGraphicFramePr>
          <p:nvPr>
            <p:extLst>
              <p:ext uri="{D42A27DB-BD31-4B8C-83A1-F6EECF244321}">
                <p14:modId xmlns:p14="http://schemas.microsoft.com/office/powerpoint/2010/main" val="3708285130"/>
              </p:ext>
            </p:extLst>
          </p:nvPr>
        </p:nvGraphicFramePr>
        <p:xfrm>
          <a:off x="715511" y="2790156"/>
          <a:ext cx="4804446" cy="1579691"/>
        </p:xfrm>
        <a:graphic>
          <a:graphicData uri="http://schemas.openxmlformats.org/drawingml/2006/table">
            <a:tbl>
              <a:tblPr firstRow="1" firstCol="1" bandRow="1">
                <a:tableStyleId>{5C22544A-7EE6-4342-B048-85BDC9FD1C3A}</a:tableStyleId>
              </a:tblPr>
              <a:tblGrid>
                <a:gridCol w="1616881">
                  <a:extLst>
                    <a:ext uri="{9D8B030D-6E8A-4147-A177-3AD203B41FA5}">
                      <a16:colId xmlns:a16="http://schemas.microsoft.com/office/drawing/2014/main" val="3075524001"/>
                    </a:ext>
                  </a:extLst>
                </a:gridCol>
                <a:gridCol w="1586083">
                  <a:extLst>
                    <a:ext uri="{9D8B030D-6E8A-4147-A177-3AD203B41FA5}">
                      <a16:colId xmlns:a16="http://schemas.microsoft.com/office/drawing/2014/main" val="2622290149"/>
                    </a:ext>
                  </a:extLst>
                </a:gridCol>
                <a:gridCol w="1601482">
                  <a:extLst>
                    <a:ext uri="{9D8B030D-6E8A-4147-A177-3AD203B41FA5}">
                      <a16:colId xmlns:a16="http://schemas.microsoft.com/office/drawing/2014/main" val="2965770521"/>
                    </a:ext>
                  </a:extLst>
                </a:gridCol>
              </a:tblGrid>
              <a:tr h="0">
                <a:tc>
                  <a:txBody>
                    <a:bodyPr/>
                    <a:lstStyle/>
                    <a:p>
                      <a:pPr marL="0" marR="0" algn="ctr" rtl="0">
                        <a:lnSpc>
                          <a:spcPct val="115000"/>
                        </a:lnSpc>
                        <a:spcBef>
                          <a:spcPts val="0"/>
                        </a:spcBef>
                        <a:spcAft>
                          <a:spcPts val="0"/>
                        </a:spcAft>
                      </a:pPr>
                      <a:r>
                        <a:rPr lang="fr-FR" sz="1200" kern="0">
                          <a:solidFill>
                            <a:sysClr val="windowText" lastClr="000000"/>
                          </a:solidFill>
                          <a:effectLst/>
                          <a:latin typeface="Century Gothic" panose="020B0502020202020204" pitchFamily="34" charset="0"/>
                        </a:rPr>
                        <a:t>Source de variation</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rtl="0">
                        <a:lnSpc>
                          <a:spcPct val="115000"/>
                        </a:lnSpc>
                        <a:spcBef>
                          <a:spcPts val="0"/>
                        </a:spcBef>
                        <a:spcAft>
                          <a:spcPts val="0"/>
                        </a:spcAft>
                      </a:pPr>
                      <a:r>
                        <a:rPr lang="fr-FR" sz="1200" kern="0" dirty="0">
                          <a:solidFill>
                            <a:sysClr val="windowText" lastClr="000000"/>
                          </a:solidFill>
                          <a:effectLst/>
                          <a:latin typeface="Century Gothic" panose="020B0502020202020204" pitchFamily="34" charset="0"/>
                        </a:rPr>
                        <a:t>Pourcentage </a:t>
                      </a:r>
                      <a:br>
                        <a:rPr lang="fr-FR" sz="1200" kern="0" dirty="0">
                          <a:solidFill>
                            <a:sysClr val="windowText" lastClr="000000"/>
                          </a:solidFill>
                          <a:effectLst/>
                          <a:latin typeface="Century Gothic" panose="020B0502020202020204" pitchFamily="34" charset="0"/>
                        </a:rPr>
                      </a:br>
                      <a:r>
                        <a:rPr lang="fr-FR" sz="1200" kern="0" dirty="0">
                          <a:solidFill>
                            <a:sysClr val="windowText" lastClr="000000"/>
                          </a:solidFill>
                          <a:effectLst/>
                          <a:latin typeface="Century Gothic" panose="020B0502020202020204" pitchFamily="34" charset="0"/>
                        </a:rPr>
                        <a:t>de variation</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rtl="0">
                        <a:lnSpc>
                          <a:spcPct val="115000"/>
                        </a:lnSpc>
                        <a:spcBef>
                          <a:spcPts val="0"/>
                        </a:spcBef>
                        <a:spcAft>
                          <a:spcPts val="0"/>
                        </a:spcAft>
                      </a:pPr>
                      <a:r>
                        <a:rPr lang="fr-FR" sz="1200" kern="0">
                          <a:solidFill>
                            <a:sysClr val="windowText" lastClr="000000"/>
                          </a:solidFill>
                          <a:effectLst/>
                          <a:latin typeface="Century Gothic" panose="020B0502020202020204" pitchFamily="34" charset="0"/>
                        </a:rPr>
                        <a:t>Interprétation</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30541507"/>
                  </a:ext>
                </a:extLst>
              </a:tr>
              <a:tr h="0">
                <a:tc>
                  <a:txBody>
                    <a:bodyPr/>
                    <a:lstStyle/>
                    <a:p>
                      <a:pPr marL="0" marR="0" rtl="0">
                        <a:lnSpc>
                          <a:spcPct val="115000"/>
                        </a:lnSpc>
                        <a:spcBef>
                          <a:spcPts val="0"/>
                        </a:spcBef>
                        <a:spcAft>
                          <a:spcPts val="0"/>
                        </a:spcAft>
                      </a:pPr>
                      <a:r>
                        <a:rPr lang="fr-FR" sz="1200" b="0" kern="0">
                          <a:solidFill>
                            <a:sysClr val="windowText" lastClr="000000"/>
                          </a:solidFill>
                          <a:effectLst/>
                          <a:latin typeface="Century Gothic" panose="020B0502020202020204" pitchFamily="34" charset="0"/>
                        </a:rPr>
                        <a:t>Répétabilité</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A0D468"/>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04118401"/>
                  </a:ext>
                </a:extLst>
              </a:tr>
              <a:tr h="0">
                <a:tc>
                  <a:txBody>
                    <a:bodyPr/>
                    <a:lstStyle/>
                    <a:p>
                      <a:pPr marL="0" marR="0" rtl="0">
                        <a:lnSpc>
                          <a:spcPct val="115000"/>
                        </a:lnSpc>
                        <a:spcBef>
                          <a:spcPts val="0"/>
                        </a:spcBef>
                        <a:spcAft>
                          <a:spcPts val="0"/>
                        </a:spcAft>
                      </a:pPr>
                      <a:r>
                        <a:rPr lang="fr-FR" sz="1200" b="0" kern="0">
                          <a:solidFill>
                            <a:sysClr val="windowText" lastClr="000000"/>
                          </a:solidFill>
                          <a:effectLst/>
                          <a:latin typeface="Century Gothic" panose="020B0502020202020204" pitchFamily="34" charset="0"/>
                        </a:rPr>
                        <a:t>Reproductibilité </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47514558"/>
                  </a:ext>
                </a:extLst>
              </a:tr>
              <a:tr h="0">
                <a:tc>
                  <a:txBody>
                    <a:bodyPr/>
                    <a:lstStyle/>
                    <a:p>
                      <a:pPr marL="0" marR="0" rtl="0">
                        <a:lnSpc>
                          <a:spcPct val="115000"/>
                        </a:lnSpc>
                        <a:spcBef>
                          <a:spcPts val="0"/>
                        </a:spcBef>
                        <a:spcAft>
                          <a:spcPts val="0"/>
                        </a:spcAft>
                      </a:pPr>
                      <a:r>
                        <a:rPr lang="fr-FR" sz="1200" b="0" kern="0">
                          <a:solidFill>
                            <a:sysClr val="windowText" lastClr="000000"/>
                          </a:solidFill>
                          <a:effectLst/>
                          <a:latin typeface="Century Gothic" panose="020B0502020202020204" pitchFamily="34" charset="0"/>
                        </a:rPr>
                        <a:t>De partie à partie</a:t>
                      </a: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D4AFB9"/>
                    </a:solidFill>
                  </a:tcPr>
                </a:tc>
                <a:tc>
                  <a:txBody>
                    <a:bodyPr/>
                    <a:lstStyle/>
                    <a:p>
                      <a:pPr algn="ctr">
                        <a:lnSpc>
                          <a:spcPct val="115000"/>
                        </a:lnSpc>
                      </a:pPr>
                      <a:endParaRPr lang="en-US" sz="1400" kern="10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76215311"/>
                  </a:ext>
                </a:extLst>
              </a:tr>
            </a:tbl>
          </a:graphicData>
        </a:graphic>
      </p:graphicFrame>
    </p:spTree>
    <p:extLst>
      <p:ext uri="{BB962C8B-B14F-4D97-AF65-F5344CB8AC3E}">
        <p14:creationId xmlns:p14="http://schemas.microsoft.com/office/powerpoint/2010/main" val="347797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283BD60-2BC8-F9F9-562F-E05CFA28EAD2}"/>
              </a:ext>
            </a:extLst>
          </p:cNvPr>
          <p:cNvGrpSpPr/>
          <p:nvPr/>
        </p:nvGrpSpPr>
        <p:grpSpPr>
          <a:xfrm>
            <a:off x="2587668" y="1685837"/>
            <a:ext cx="7016665" cy="3486330"/>
            <a:chOff x="3013927" y="1775925"/>
            <a:chExt cx="7016663" cy="3486328"/>
          </a:xfrm>
        </p:grpSpPr>
        <p:sp>
          <p:nvSpPr>
            <p:cNvPr id="38" name="TextBox 37">
              <a:extLst>
                <a:ext uri="{FF2B5EF4-FFF2-40B4-BE49-F238E27FC236}">
                  <a16:creationId xmlns:a16="http://schemas.microsoft.com/office/drawing/2014/main" id="{AA4C8D8F-13AF-B75F-BBC0-DE949D79AFD7}"/>
                </a:ext>
              </a:extLst>
            </p:cNvPr>
            <p:cNvSpPr txBox="1"/>
            <p:nvPr/>
          </p:nvSpPr>
          <p:spPr>
            <a:xfrm>
              <a:off x="3013927" y="4061925"/>
              <a:ext cx="7016663" cy="1200328"/>
            </a:xfrm>
            <a:prstGeom prst="rect">
              <a:avLst/>
            </a:prstGeom>
            <a:noFill/>
          </p:spPr>
          <p:txBody>
            <a:bodyPr wrap="none" rtlCol="0">
              <a:spAutoFit/>
            </a:bodyPr>
            <a:lstStyle/>
            <a:p>
              <a:pPr algn="ctr" rtl="0"/>
              <a:r>
                <a:rPr lang="fr-FR" sz="7200" b="1" dirty="0">
                  <a:latin typeface="Century Gothic" panose="020B0502020202020204" pitchFamily="34" charset="0"/>
                </a:rPr>
                <a:t>Phase Analyser</a:t>
              </a:r>
            </a:p>
          </p:txBody>
        </p:sp>
        <p:pic>
          <p:nvPicPr>
            <p:cNvPr id="3" name="Graphic 2" descr="Tête avec engrenages à remplissage uni">
              <a:extLst>
                <a:ext uri="{FF2B5EF4-FFF2-40B4-BE49-F238E27FC236}">
                  <a16:creationId xmlns:a16="http://schemas.microsoft.com/office/drawing/2014/main" id="{76624223-EC76-4509-D99C-2955D6E3DE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64784" y="1775925"/>
              <a:ext cx="2286000" cy="2286000"/>
            </a:xfrm>
            <a:prstGeom prst="rect">
              <a:avLst/>
            </a:prstGeom>
          </p:spPr>
        </p:pic>
      </p:grpSp>
    </p:spTree>
    <p:extLst>
      <p:ext uri="{BB962C8B-B14F-4D97-AF65-F5344CB8AC3E}">
        <p14:creationId xmlns:p14="http://schemas.microsoft.com/office/powerpoint/2010/main" val="48828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8BCCF0-54B6-04C5-BB2A-E39C22C499C7}"/>
              </a:ext>
            </a:extLst>
          </p:cNvPr>
          <p:cNvPicPr>
            <a:picLocks noChangeAspect="1"/>
          </p:cNvPicPr>
          <p:nvPr/>
        </p:nvPicPr>
        <p:blipFill>
          <a:blip r:embed="rId2">
            <a:extLst>
              <a:ext uri="{28A0092B-C50C-407E-A947-70E740481C1C}">
                <a14:useLocalDpi xmlns:a14="http://schemas.microsoft.com/office/drawing/2010/main" val="0"/>
              </a:ext>
            </a:extLst>
          </a:blip>
          <a:srcRect l="22" r="22"/>
          <a:stretch/>
        </p:blipFill>
        <p:spPr>
          <a:xfrm>
            <a:off x="966000" y="1398353"/>
            <a:ext cx="10260000" cy="4061294"/>
          </a:xfrm>
          <a:prstGeom prst="rect">
            <a:avLst/>
          </a:prstGeom>
        </p:spPr>
      </p:pic>
      <p:sp>
        <p:nvSpPr>
          <p:cNvPr id="6" name="Title 1">
            <a:extLst>
              <a:ext uri="{FF2B5EF4-FFF2-40B4-BE49-F238E27FC236}">
                <a16:creationId xmlns:a16="http://schemas.microsoft.com/office/drawing/2014/main" id="{063FB02C-691B-A6D9-E0A8-4C4F83D3BD8D}"/>
              </a:ext>
            </a:extLst>
          </p:cNvPr>
          <p:cNvSpPr>
            <a:spLocks noGrp="1"/>
          </p:cNvSpPr>
          <p:nvPr>
            <p:ph type="title"/>
          </p:nvPr>
        </p:nvSpPr>
        <p:spPr>
          <a:xfrm>
            <a:off x="2650926" y="0"/>
            <a:ext cx="6890148" cy="990600"/>
          </a:xfrm>
        </p:spPr>
        <p:txBody>
          <a:bodyPr>
            <a:normAutofit/>
          </a:bodyPr>
          <a:lstStyle/>
          <a:p>
            <a:pPr algn="ctr" rtl="0"/>
            <a:r>
              <a:rPr lang="fr-FR" b="1" dirty="0">
                <a:latin typeface="Century Gothic" panose="020B0502020202020204" pitchFamily="34" charset="0"/>
              </a:rPr>
              <a:t>Diagramme de Pareto</a:t>
            </a:r>
            <a:br>
              <a:rPr lang="en-US" sz="4000" b="1" dirty="0">
                <a:latin typeface="Century Gothic" panose="020B0502020202020204" pitchFamily="34" charset="0"/>
              </a:rPr>
            </a:br>
            <a:r>
              <a:rPr lang="fr-FR" sz="1400" i="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Visuel montrant les facteurs les plus significatifs contribuant au problème</a:t>
            </a:r>
          </a:p>
        </p:txBody>
      </p:sp>
      <p:sp>
        <p:nvSpPr>
          <p:cNvPr id="7" name="TextBox 6">
            <a:extLst>
              <a:ext uri="{FF2B5EF4-FFF2-40B4-BE49-F238E27FC236}">
                <a16:creationId xmlns:a16="http://schemas.microsoft.com/office/drawing/2014/main" id="{CDF9FE8F-963B-77B8-B08C-F7DC6792EBE5}"/>
              </a:ext>
            </a:extLst>
          </p:cNvPr>
          <p:cNvSpPr txBox="1"/>
          <p:nvPr/>
        </p:nvSpPr>
        <p:spPr>
          <a:xfrm>
            <a:off x="0" y="5867400"/>
            <a:ext cx="12192000" cy="338554"/>
          </a:xfrm>
          <a:prstGeom prst="rect">
            <a:avLst/>
          </a:prstGeom>
          <a:noFill/>
        </p:spPr>
        <p:txBody>
          <a:bodyPr wrap="square" rtlCol="0">
            <a:spAutoFit/>
          </a:bodyPr>
          <a:lstStyle/>
          <a:p>
            <a:pPr algn="ctr" rtl="0"/>
            <a:r>
              <a:rPr lang="fr-FR" sz="1600" b="1" dirty="0">
                <a:latin typeface="Century Gothic" panose="020B0502020202020204" pitchFamily="34" charset="0"/>
              </a:rPr>
              <a:t>Pour utiliser et personnaliser ce diagramme, référez-vous au </a:t>
            </a:r>
            <a:r>
              <a:rPr lang="fr-FR" sz="1600" b="1" dirty="0">
                <a:latin typeface="Century Gothic" panose="020B0502020202020204" pitchFamily="34" charset="0"/>
                <a:hlinkClick r:id="rId3"/>
              </a:rPr>
              <a:t>modèle de diagramme de Pareto DMAIC</a:t>
            </a:r>
            <a:r>
              <a:rPr lang="fr-FR" sz="1600" b="1" dirty="0">
                <a:latin typeface="Century Gothic" panose="020B0502020202020204" pitchFamily="34" charset="0"/>
              </a:rPr>
              <a:t>.</a:t>
            </a:r>
          </a:p>
        </p:txBody>
      </p:sp>
    </p:spTree>
    <p:extLst>
      <p:ext uri="{BB962C8B-B14F-4D97-AF65-F5344CB8AC3E}">
        <p14:creationId xmlns:p14="http://schemas.microsoft.com/office/powerpoint/2010/main" val="3353664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13638EC-6EC7-69B6-3DE4-6D343E4E4998}"/>
              </a:ext>
            </a:extLst>
          </p:cNvPr>
          <p:cNvGrpSpPr/>
          <p:nvPr/>
        </p:nvGrpSpPr>
        <p:grpSpPr>
          <a:xfrm>
            <a:off x="0" y="990600"/>
            <a:ext cx="11205713" cy="5566087"/>
            <a:chOff x="-774849" y="298472"/>
            <a:chExt cx="12545281" cy="625914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Century Gothic" panose="020B0502020202020204" pitchFamily="34" charset="0"/>
                </a:endParaRPr>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CE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D4AF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48327"/>
              <a:ext cx="2963119" cy="509285"/>
            </a:xfrm>
            <a:prstGeom prst="roundRect">
              <a:avLst>
                <a:gd name="adj" fmla="val 50000"/>
              </a:avLst>
            </a:prstGeom>
            <a:solidFill>
              <a:srgbClr val="7EC4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FDED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D1CF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6" y="383838"/>
              <a:ext cx="2696901"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1" y="6125334"/>
              <a:ext cx="2696901"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46099"/>
            </a:xfrm>
            <a:prstGeom prst="rect">
              <a:avLst/>
            </a:prstGeom>
            <a:noFill/>
          </p:spPr>
          <p:txBody>
            <a:bodyPr wrap="square" lIns="0" tIns="0" rIns="0" bIns="0" rtlCol="0">
              <a:spAutoFit/>
            </a:bodyPr>
            <a:lstStyle/>
            <a:p>
              <a:pPr rtl="0"/>
              <a:r>
                <a:rPr lang="fr-FR" sz="2000">
                  <a:latin typeface="Century Gothic" panose="020B0502020202020204" pitchFamily="34" charset="0"/>
                </a:rPr>
                <a:t>TEXTE</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2" y="1864853"/>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5"/>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8" y="117619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4" y="5436333"/>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9" y="4749212"/>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3040"/>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8" y="543479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7679"/>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31506"/>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6333"/>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9212"/>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506"/>
              <a:ext cx="2278025" cy="242270"/>
            </a:xfrm>
            <a:prstGeom prst="rect">
              <a:avLst/>
            </a:prstGeom>
            <a:noFill/>
          </p:spPr>
          <p:txBody>
            <a:bodyPr wrap="square" lIns="0" tIns="0" rIns="91440" bIns="0" rtlCol="0">
              <a:spAutoFit/>
            </a:bodyPr>
            <a:lstStyle/>
            <a:p>
              <a:pPr algn="r" rtl="0"/>
              <a:r>
                <a:rPr lang="fr-FR" sz="1400">
                  <a:latin typeface="Century Gothic" panose="020B0502020202020204" pitchFamily="34" charset="0"/>
                </a:rPr>
                <a:t>Texte</a:t>
              </a:r>
            </a:p>
          </p:txBody>
        </p:sp>
      </p:grpSp>
      <p:sp>
        <p:nvSpPr>
          <p:cNvPr id="3" name="Title 1">
            <a:extLst>
              <a:ext uri="{FF2B5EF4-FFF2-40B4-BE49-F238E27FC236}">
                <a16:creationId xmlns:a16="http://schemas.microsoft.com/office/drawing/2014/main" id="{F47A508A-E506-6952-D559-4877352497A3}"/>
              </a:ext>
            </a:extLst>
          </p:cNvPr>
          <p:cNvSpPr txBox="1">
            <a:spLocks/>
          </p:cNvSpPr>
          <p:nvPr/>
        </p:nvSpPr>
        <p:spPr>
          <a:xfrm>
            <a:off x="1414074" y="0"/>
            <a:ext cx="9363854" cy="990600"/>
          </a:xfrm>
          <a:prstGeom prst="rect">
            <a:avLst/>
          </a:prstGeom>
        </p:spPr>
        <p:txBody>
          <a:bodyPr anchor="ctr">
            <a:normAutofit/>
          </a:bodyPr>
          <a:lstStyle>
            <a:lvl1pPr algn="l" defTabSz="914341"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fr-FR" sz="4000" b="1" dirty="0">
                <a:latin typeface="Century Gothic" panose="020B0502020202020204" pitchFamily="34" charset="0"/>
              </a:rPr>
              <a:t>Diagramme en arête de poisson</a:t>
            </a:r>
          </a:p>
        </p:txBody>
      </p:sp>
    </p:spTree>
    <p:extLst>
      <p:ext uri="{BB962C8B-B14F-4D97-AF65-F5344CB8AC3E}">
        <p14:creationId xmlns:p14="http://schemas.microsoft.com/office/powerpoint/2010/main" val="8046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2493364" y="1"/>
            <a:ext cx="7205272" cy="990600"/>
          </a:xfrm>
        </p:spPr>
        <p:txBody>
          <a:bodyPr>
            <a:normAutofit/>
          </a:bodyPr>
          <a:lstStyle/>
          <a:p>
            <a:pPr algn="ctr" rtl="0"/>
            <a:r>
              <a:rPr lang="fr-FR" sz="4000" b="1" dirty="0">
                <a:latin typeface="Century Gothic" panose="020B0502020202020204" pitchFamily="34" charset="0"/>
              </a:rPr>
              <a:t>Diagramme du processus</a:t>
            </a:r>
            <a:br>
              <a:rPr lang="en-US" b="1" dirty="0">
                <a:latin typeface="Century Gothic" panose="020B0502020202020204" pitchFamily="34" charset="0"/>
              </a:rPr>
            </a:br>
            <a:r>
              <a:rPr lang="fr-FR" sz="14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Vue d’ensemble du flux de processus actuel</a:t>
            </a: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4154520317"/>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623432"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799449"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075656"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638500" y="2771698"/>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a:off x="6090724" y="2771698"/>
            <a:ext cx="261139"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CE6FB742-A3CD-EF9A-76B4-ADAF04B1ED90}"/>
              </a:ext>
            </a:extLst>
          </p:cNvPr>
          <p:cNvCxnSpPr>
            <a:stCxn id="7" idx="3"/>
            <a:endCxn id="14" idx="1"/>
          </p:cNvCxnSpPr>
          <p:nvPr/>
        </p:nvCxnSpPr>
        <p:spPr>
          <a:xfrm>
            <a:off x="2306972" y="1707443"/>
            <a:ext cx="316460" cy="1064255"/>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59C8F5E-5B5D-2EB9-05CB-46C79E62D021}"/>
              </a:ext>
            </a:extLst>
          </p:cNvPr>
          <p:cNvCxnSpPr>
            <a:stCxn id="15" idx="3"/>
            <a:endCxn id="16" idx="1"/>
          </p:cNvCxnSpPr>
          <p:nvPr/>
        </p:nvCxnSpPr>
        <p:spPr>
          <a:xfrm>
            <a:off x="4814517" y="2771698"/>
            <a:ext cx="2611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3571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133601" y="0"/>
            <a:ext cx="7924800" cy="990600"/>
          </a:xfrm>
        </p:spPr>
        <p:txBody>
          <a:bodyPr>
            <a:normAutofit/>
          </a:bodyPr>
          <a:lstStyle/>
          <a:p>
            <a:pPr algn="ctr" rtl="0"/>
            <a:r>
              <a:rPr lang="fr-FR" sz="4000" b="1" dirty="0">
                <a:latin typeface="Century Gothic" panose="020B0502020202020204" pitchFamily="34" charset="0"/>
              </a:rPr>
              <a:t>Confirmation des hypothèses</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1724567331"/>
              </p:ext>
            </p:extLst>
          </p:nvPr>
        </p:nvGraphicFramePr>
        <p:xfrm>
          <a:off x="647700" y="1076325"/>
          <a:ext cx="10896600" cy="4966188"/>
        </p:xfrm>
        <a:graphic>
          <a:graphicData uri="http://schemas.openxmlformats.org/drawingml/2006/table">
            <a:tbl>
              <a:tblPr firstRow="1" firstCol="1" bandRow="1"/>
              <a:tblGrid>
                <a:gridCol w="2724150">
                  <a:extLst>
                    <a:ext uri="{9D8B030D-6E8A-4147-A177-3AD203B41FA5}">
                      <a16:colId xmlns:a16="http://schemas.microsoft.com/office/drawing/2014/main" val="506917477"/>
                    </a:ext>
                  </a:extLst>
                </a:gridCol>
                <a:gridCol w="2724150">
                  <a:extLst>
                    <a:ext uri="{9D8B030D-6E8A-4147-A177-3AD203B41FA5}">
                      <a16:colId xmlns:a16="http://schemas.microsoft.com/office/drawing/2014/main" val="32713809"/>
                    </a:ext>
                  </a:extLst>
                </a:gridCol>
                <a:gridCol w="2724150">
                  <a:extLst>
                    <a:ext uri="{9D8B030D-6E8A-4147-A177-3AD203B41FA5}">
                      <a16:colId xmlns:a16="http://schemas.microsoft.com/office/drawing/2014/main" val="2405124328"/>
                    </a:ext>
                  </a:extLst>
                </a:gridCol>
                <a:gridCol w="2724150">
                  <a:extLst>
                    <a:ext uri="{9D8B030D-6E8A-4147-A177-3AD203B41FA5}">
                      <a16:colId xmlns:a16="http://schemas.microsoft.com/office/drawing/2014/main" val="1003869103"/>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Cause profonde probable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Hypothèse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Vrai/Faux</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Vérification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00021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B75DEF7-3EED-88B3-293E-539B31C148B6}"/>
              </a:ext>
            </a:extLst>
          </p:cNvPr>
          <p:cNvGrpSpPr/>
          <p:nvPr/>
        </p:nvGrpSpPr>
        <p:grpSpPr>
          <a:xfrm>
            <a:off x="2356836" y="1670446"/>
            <a:ext cx="7478330" cy="3486330"/>
            <a:chOff x="2839817" y="1775925"/>
            <a:chExt cx="7478331" cy="3486328"/>
          </a:xfrm>
        </p:grpSpPr>
        <p:sp>
          <p:nvSpPr>
            <p:cNvPr id="38" name="TextBox 37">
              <a:extLst>
                <a:ext uri="{FF2B5EF4-FFF2-40B4-BE49-F238E27FC236}">
                  <a16:creationId xmlns:a16="http://schemas.microsoft.com/office/drawing/2014/main" id="{AA4C8D8F-13AF-B75F-BBC0-DE949D79AFD7}"/>
                </a:ext>
              </a:extLst>
            </p:cNvPr>
            <p:cNvSpPr txBox="1"/>
            <p:nvPr/>
          </p:nvSpPr>
          <p:spPr>
            <a:xfrm>
              <a:off x="2839817" y="4061925"/>
              <a:ext cx="7478331" cy="1200328"/>
            </a:xfrm>
            <a:prstGeom prst="rect">
              <a:avLst/>
            </a:prstGeom>
            <a:noFill/>
          </p:spPr>
          <p:txBody>
            <a:bodyPr wrap="none" rtlCol="0">
              <a:spAutoFit/>
            </a:bodyPr>
            <a:lstStyle/>
            <a:p>
              <a:pPr algn="ctr" rtl="0"/>
              <a:r>
                <a:rPr lang="fr-FR" sz="7200" b="1" dirty="0">
                  <a:latin typeface="Century Gothic" panose="020B0502020202020204" pitchFamily="34" charset="0"/>
                </a:rPr>
                <a:t>Phase Améliorer</a:t>
              </a:r>
            </a:p>
          </p:txBody>
        </p:sp>
        <p:pic>
          <p:nvPicPr>
            <p:cNvPr id="5" name="Graphic 4" descr="Cercle de flèches avec remplissage uni">
              <a:extLst>
                <a:ext uri="{FF2B5EF4-FFF2-40B4-BE49-F238E27FC236}">
                  <a16:creationId xmlns:a16="http://schemas.microsoft.com/office/drawing/2014/main" id="{DCA6D5C3-FA56-655B-8346-3052DE357C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324" y="1775925"/>
              <a:ext cx="2286000" cy="2286000"/>
            </a:xfrm>
            <a:prstGeom prst="rect">
              <a:avLst/>
            </a:prstGeom>
          </p:spPr>
        </p:pic>
      </p:grpSp>
    </p:spTree>
    <p:extLst>
      <p:ext uri="{BB962C8B-B14F-4D97-AF65-F5344CB8AC3E}">
        <p14:creationId xmlns:p14="http://schemas.microsoft.com/office/powerpoint/2010/main" val="354878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462198" y="0"/>
            <a:ext cx="11267606" cy="990600"/>
          </a:xfrm>
        </p:spPr>
        <p:txBody>
          <a:bodyPr>
            <a:normAutofit/>
          </a:bodyPr>
          <a:lstStyle/>
          <a:p>
            <a:pPr algn="ctr" rtl="0"/>
            <a:r>
              <a:rPr lang="fr-FR" sz="4000" b="1" dirty="0">
                <a:latin typeface="Century Gothic" panose="020B0502020202020204" pitchFamily="34" charset="0"/>
              </a:rPr>
              <a:t>Diagramme de hiérarchisation des solutions</a:t>
            </a:r>
            <a:br>
              <a:rPr lang="en-US" sz="4000" b="1" dirty="0">
                <a:latin typeface="Century Gothic" panose="020B0502020202020204" pitchFamily="34" charset="0"/>
              </a:rPr>
            </a:br>
            <a:r>
              <a:rPr lang="fr-FR" sz="1400" i="1" dirty="0">
                <a:latin typeface="Century Gothic" panose="020B0502020202020204" pitchFamily="34" charset="0"/>
              </a:rPr>
              <a:t>Chaque solution est classée selon son niveau de priorité sur une échelle de 1 à 5</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2855528043"/>
              </p:ext>
            </p:extLst>
          </p:nvPr>
        </p:nvGraphicFramePr>
        <p:xfrm>
          <a:off x="647700" y="2373210"/>
          <a:ext cx="10896601" cy="3789539"/>
        </p:xfrm>
        <a:graphic>
          <a:graphicData uri="http://schemas.openxmlformats.org/drawingml/2006/table">
            <a:tbl>
              <a:tblPr firstRow="1" firstCol="1" bandRow="1"/>
              <a:tblGrid>
                <a:gridCol w="2800175">
                  <a:extLst>
                    <a:ext uri="{9D8B030D-6E8A-4147-A177-3AD203B41FA5}">
                      <a16:colId xmlns:a16="http://schemas.microsoft.com/office/drawing/2014/main" val="506917477"/>
                    </a:ext>
                  </a:extLst>
                </a:gridCol>
                <a:gridCol w="1078824">
                  <a:extLst>
                    <a:ext uri="{9D8B030D-6E8A-4147-A177-3AD203B41FA5}">
                      <a16:colId xmlns:a16="http://schemas.microsoft.com/office/drawing/2014/main" val="32713809"/>
                    </a:ext>
                  </a:extLst>
                </a:gridCol>
                <a:gridCol w="1078824">
                  <a:extLst>
                    <a:ext uri="{9D8B030D-6E8A-4147-A177-3AD203B41FA5}">
                      <a16:colId xmlns:a16="http://schemas.microsoft.com/office/drawing/2014/main" val="2873973094"/>
                    </a:ext>
                  </a:extLst>
                </a:gridCol>
                <a:gridCol w="1078824">
                  <a:extLst>
                    <a:ext uri="{9D8B030D-6E8A-4147-A177-3AD203B41FA5}">
                      <a16:colId xmlns:a16="http://schemas.microsoft.com/office/drawing/2014/main" val="3840539937"/>
                    </a:ext>
                  </a:extLst>
                </a:gridCol>
                <a:gridCol w="1078824">
                  <a:extLst>
                    <a:ext uri="{9D8B030D-6E8A-4147-A177-3AD203B41FA5}">
                      <a16:colId xmlns:a16="http://schemas.microsoft.com/office/drawing/2014/main" val="2320167541"/>
                    </a:ext>
                  </a:extLst>
                </a:gridCol>
                <a:gridCol w="1078824">
                  <a:extLst>
                    <a:ext uri="{9D8B030D-6E8A-4147-A177-3AD203B41FA5}">
                      <a16:colId xmlns:a16="http://schemas.microsoft.com/office/drawing/2014/main" val="2405124328"/>
                    </a:ext>
                  </a:extLst>
                </a:gridCol>
                <a:gridCol w="1157681">
                  <a:extLst>
                    <a:ext uri="{9D8B030D-6E8A-4147-A177-3AD203B41FA5}">
                      <a16:colId xmlns:a16="http://schemas.microsoft.com/office/drawing/2014/main" val="766795224"/>
                    </a:ext>
                  </a:extLst>
                </a:gridCol>
                <a:gridCol w="1544625">
                  <a:extLst>
                    <a:ext uri="{9D8B030D-6E8A-4147-A177-3AD203B41FA5}">
                      <a16:colId xmlns:a16="http://schemas.microsoft.com/office/drawing/2014/main" val="3723606990"/>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Description de la solution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Critère 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Critère 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Critère 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Critère 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Critère 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Totaux</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rtl="0">
                        <a:lnSpc>
                          <a:spcPct val="95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À mettre en œuvre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78242182"/>
                  </a:ext>
                </a:extLst>
              </a:tr>
              <a:tr h="457325">
                <a:tc>
                  <a:txBody>
                    <a:bodyPr/>
                    <a:lstStyle/>
                    <a:p>
                      <a:pPr marL="0" marR="0" lvl="0" indent="0" rtl="0">
                        <a:lnSpc>
                          <a:spcPct val="107000"/>
                        </a:lnSpc>
                        <a:spcBef>
                          <a:spcPts val="0"/>
                        </a:spcBef>
                        <a:spcAft>
                          <a:spcPts val="0"/>
                        </a:spcAft>
                        <a:buFont typeface="Arial" panose="020B0604020202020204" pitchFamily="34" charset="0"/>
                        <a:buNone/>
                      </a:pPr>
                      <a:r>
                        <a:rPr lang="fr-FR" sz="1200" b="0" dirty="0">
                          <a:effectLst/>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19</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OUI</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OUI</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16</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OUI</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rtl="0">
                        <a:lnSpc>
                          <a:spcPct val="107000"/>
                        </a:lnSpc>
                        <a:spcBef>
                          <a:spcPts val="0"/>
                        </a:spcBef>
                        <a:spcAft>
                          <a:spcPts val="0"/>
                        </a:spcAft>
                        <a:buFont typeface="Arial" panose="020B0604020202020204" pitchFamily="34" charset="0"/>
                        <a:buNone/>
                      </a:pPr>
                      <a:r>
                        <a:rPr kumimoji="0" lang="fr-FR" sz="1200" b="0" i="0" u="none" strike="noStrike" kern="1200" cap="none" spc="0" normalizeH="0" baseline="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17</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OUI</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bl>
          </a:graphicData>
        </a:graphic>
      </p:graphicFrame>
      <p:graphicFrame>
        <p:nvGraphicFramePr>
          <p:cNvPr id="3" name="Table 2">
            <a:extLst>
              <a:ext uri="{FF2B5EF4-FFF2-40B4-BE49-F238E27FC236}">
                <a16:creationId xmlns:a16="http://schemas.microsoft.com/office/drawing/2014/main" id="{D7A0AF1A-62E4-3E82-CB40-B22B5C962016}"/>
              </a:ext>
            </a:extLst>
          </p:cNvPr>
          <p:cNvGraphicFramePr>
            <a:graphicFrameLocks noGrp="1"/>
          </p:cNvGraphicFramePr>
          <p:nvPr>
            <p:extLst>
              <p:ext uri="{D42A27DB-BD31-4B8C-83A1-F6EECF244321}">
                <p14:modId xmlns:p14="http://schemas.microsoft.com/office/powerpoint/2010/main" val="3847973710"/>
              </p:ext>
            </p:extLst>
          </p:nvPr>
        </p:nvGraphicFramePr>
        <p:xfrm>
          <a:off x="4049165" y="1178535"/>
          <a:ext cx="4093670" cy="745363"/>
        </p:xfrm>
        <a:graphic>
          <a:graphicData uri="http://schemas.openxmlformats.org/drawingml/2006/table">
            <a:tbl>
              <a:tblPr firstRow="1" firstCol="1" bandRow="1"/>
              <a:tblGrid>
                <a:gridCol w="818734">
                  <a:extLst>
                    <a:ext uri="{9D8B030D-6E8A-4147-A177-3AD203B41FA5}">
                      <a16:colId xmlns:a16="http://schemas.microsoft.com/office/drawing/2014/main" val="1416887241"/>
                    </a:ext>
                  </a:extLst>
                </a:gridCol>
                <a:gridCol w="818734">
                  <a:extLst>
                    <a:ext uri="{9D8B030D-6E8A-4147-A177-3AD203B41FA5}">
                      <a16:colId xmlns:a16="http://schemas.microsoft.com/office/drawing/2014/main" val="3159988410"/>
                    </a:ext>
                  </a:extLst>
                </a:gridCol>
                <a:gridCol w="818734">
                  <a:extLst>
                    <a:ext uri="{9D8B030D-6E8A-4147-A177-3AD203B41FA5}">
                      <a16:colId xmlns:a16="http://schemas.microsoft.com/office/drawing/2014/main" val="1698759355"/>
                    </a:ext>
                  </a:extLst>
                </a:gridCol>
                <a:gridCol w="818734">
                  <a:extLst>
                    <a:ext uri="{9D8B030D-6E8A-4147-A177-3AD203B41FA5}">
                      <a16:colId xmlns:a16="http://schemas.microsoft.com/office/drawing/2014/main" val="3418983376"/>
                    </a:ext>
                  </a:extLst>
                </a:gridCol>
                <a:gridCol w="818734">
                  <a:extLst>
                    <a:ext uri="{9D8B030D-6E8A-4147-A177-3AD203B41FA5}">
                      <a16:colId xmlns:a16="http://schemas.microsoft.com/office/drawing/2014/main" val="1714982967"/>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000" b="0" dirty="0">
                          <a:effectLst/>
                          <a:latin typeface="Century Gothic" panose="020B0502020202020204" pitchFamily="34" charset="0"/>
                          <a:ea typeface="Calibri" panose="020F0502020204030204" pitchFamily="34" charset="0"/>
                          <a:cs typeface="Times New Roman" panose="02020603050405020304" pitchFamily="18" charset="0"/>
                        </a:rPr>
                        <a:t>Très faible</a:t>
                      </a:r>
                    </a:p>
                  </a:txBody>
                  <a:tcPr marL="36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000" b="0" dirty="0">
                          <a:effectLst/>
                          <a:latin typeface="Century Gothic" panose="020B0502020202020204" pitchFamily="34" charset="0"/>
                          <a:ea typeface="Calibri" panose="020F0502020204030204" pitchFamily="34" charset="0"/>
                          <a:cs typeface="Times New Roman" panose="02020603050405020304" pitchFamily="18" charset="0"/>
                        </a:rPr>
                        <a:t>Modérée</a:t>
                      </a:r>
                    </a:p>
                  </a:txBody>
                  <a:tcPr marL="36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000" b="0" dirty="0">
                          <a:effectLst/>
                          <a:latin typeface="Century Gothic" panose="020B0502020202020204" pitchFamily="34" charset="0"/>
                          <a:ea typeface="Calibri" panose="020F0502020204030204" pitchFamily="34" charset="0"/>
                          <a:cs typeface="Times New Roman" panose="02020603050405020304" pitchFamily="18" charset="0"/>
                        </a:rPr>
                        <a:t>Très élevée</a:t>
                      </a:r>
                    </a:p>
                  </a:txBody>
                  <a:tcPr marL="36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695387"/>
                  </a:ext>
                </a:extLst>
              </a:tr>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05C4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E54"/>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C1E8"/>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325958701"/>
                  </a:ext>
                </a:extLst>
              </a:tr>
            </a:tbl>
          </a:graphicData>
        </a:graphic>
      </p:graphicFrame>
    </p:spTree>
    <p:extLst>
      <p:ext uri="{BB962C8B-B14F-4D97-AF65-F5344CB8AC3E}">
        <p14:creationId xmlns:p14="http://schemas.microsoft.com/office/powerpoint/2010/main" val="299842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3598880" y="0"/>
            <a:ext cx="4994241" cy="990600"/>
          </a:xfrm>
        </p:spPr>
        <p:txBody>
          <a:bodyPr>
            <a:normAutofit/>
          </a:bodyPr>
          <a:lstStyle/>
          <a:p>
            <a:pPr algn="ctr" rtl="0"/>
            <a:r>
              <a:rPr lang="fr-FR" sz="4000" b="1" dirty="0">
                <a:latin typeface="Century Gothic" panose="020B0502020202020204" pitchFamily="34" charset="0"/>
              </a:rPr>
              <a:t>Plan d’amélioration</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3448908297"/>
              </p:ext>
            </p:extLst>
          </p:nvPr>
        </p:nvGraphicFramePr>
        <p:xfrm>
          <a:off x="647700" y="1076325"/>
          <a:ext cx="10896601" cy="4966188"/>
        </p:xfrm>
        <a:graphic>
          <a:graphicData uri="http://schemas.openxmlformats.org/drawingml/2006/table">
            <a:tbl>
              <a:tblPr firstRow="1" firstCol="1" bandRow="1"/>
              <a:tblGrid>
                <a:gridCol w="2285767">
                  <a:extLst>
                    <a:ext uri="{9D8B030D-6E8A-4147-A177-3AD203B41FA5}">
                      <a16:colId xmlns:a16="http://schemas.microsoft.com/office/drawing/2014/main" val="506917477"/>
                    </a:ext>
                  </a:extLst>
                </a:gridCol>
                <a:gridCol w="2285767">
                  <a:extLst>
                    <a:ext uri="{9D8B030D-6E8A-4147-A177-3AD203B41FA5}">
                      <a16:colId xmlns:a16="http://schemas.microsoft.com/office/drawing/2014/main" val="32713809"/>
                    </a:ext>
                  </a:extLst>
                </a:gridCol>
                <a:gridCol w="2285767">
                  <a:extLst>
                    <a:ext uri="{9D8B030D-6E8A-4147-A177-3AD203B41FA5}">
                      <a16:colId xmlns:a16="http://schemas.microsoft.com/office/drawing/2014/main" val="2405124328"/>
                    </a:ext>
                  </a:extLst>
                </a:gridCol>
                <a:gridCol w="1111600">
                  <a:extLst>
                    <a:ext uri="{9D8B030D-6E8A-4147-A177-3AD203B41FA5}">
                      <a16:colId xmlns:a16="http://schemas.microsoft.com/office/drawing/2014/main" val="1003869103"/>
                    </a:ext>
                  </a:extLst>
                </a:gridCol>
                <a:gridCol w="1111600">
                  <a:extLst>
                    <a:ext uri="{9D8B030D-6E8A-4147-A177-3AD203B41FA5}">
                      <a16:colId xmlns:a16="http://schemas.microsoft.com/office/drawing/2014/main" val="866795409"/>
                    </a:ext>
                  </a:extLst>
                </a:gridCol>
                <a:gridCol w="1816100">
                  <a:extLst>
                    <a:ext uri="{9D8B030D-6E8A-4147-A177-3AD203B41FA5}">
                      <a16:colId xmlns:a16="http://schemas.microsoft.com/office/drawing/2014/main" val="1223056837"/>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Action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Description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Attribuée à</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Priorité</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Échéance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a:effectLst/>
                          <a:latin typeface="Century Gothic" panose="020B0502020202020204" pitchFamily="34" charset="0"/>
                          <a:ea typeface="Calibri" panose="020F0502020204030204" pitchFamily="34" charset="0"/>
                          <a:cs typeface="Times New Roman" panose="02020603050405020304" pitchFamily="18" charset="0"/>
                        </a:rPr>
                        <a:t>Statut</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758463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1638926" y="1"/>
            <a:ext cx="8914150" cy="990600"/>
          </a:xfrm>
        </p:spPr>
        <p:txBody>
          <a:bodyPr>
            <a:normAutofit fontScale="90000"/>
          </a:bodyPr>
          <a:lstStyle/>
          <a:p>
            <a:pPr algn="ctr" rtl="0"/>
            <a:r>
              <a:rPr lang="fr-FR" b="1" dirty="0">
                <a:latin typeface="Century Gothic" panose="020B0502020202020204" pitchFamily="34" charset="0"/>
              </a:rPr>
              <a:t>Diagramme du processus amélioré</a:t>
            </a:r>
            <a:br>
              <a:rPr lang="en-US" b="1" dirty="0">
                <a:latin typeface="Century Gothic" panose="020B0502020202020204" pitchFamily="34" charset="0"/>
              </a:rPr>
            </a:br>
            <a:r>
              <a:rPr lang="fr-FR"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Flux du processus mis à jour et répercutant les améliorations</a:t>
            </a: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3475687314"/>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675166"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851183"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127390"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690234" y="4861965"/>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flipV="1">
            <a:off x="6142458" y="3814893"/>
            <a:ext cx="209405" cy="1047072"/>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CE6FB742-A3CD-EF9A-76B4-ADAF04B1ED90}"/>
              </a:ext>
            </a:extLst>
          </p:cNvPr>
          <p:cNvCxnSpPr>
            <a:cxnSpLocks/>
            <a:stCxn id="7" idx="3"/>
            <a:endCxn id="14" idx="1"/>
          </p:cNvCxnSpPr>
          <p:nvPr/>
        </p:nvCxnSpPr>
        <p:spPr>
          <a:xfrm>
            <a:off x="2306972" y="1707443"/>
            <a:ext cx="368194" cy="3154522"/>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59C8F5E-5B5D-2EB9-05CB-46C79E62D021}"/>
              </a:ext>
            </a:extLst>
          </p:cNvPr>
          <p:cNvCxnSpPr>
            <a:stCxn id="15" idx="3"/>
            <a:endCxn id="16" idx="1"/>
          </p:cNvCxnSpPr>
          <p:nvPr/>
        </p:nvCxnSpPr>
        <p:spPr>
          <a:xfrm>
            <a:off x="4866251" y="4861965"/>
            <a:ext cx="2611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007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8819766F-EFEB-CDDA-818E-09DDF9F848C9}"/>
              </a:ext>
            </a:extLst>
          </p:cNvPr>
          <p:cNvGrpSpPr/>
          <p:nvPr/>
        </p:nvGrpSpPr>
        <p:grpSpPr>
          <a:xfrm>
            <a:off x="3027113" y="1685837"/>
            <a:ext cx="6137775" cy="3517108"/>
            <a:chOff x="3065361" y="589002"/>
            <a:chExt cx="6137775"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1" y="2875002"/>
              <a:ext cx="6137775" cy="1231106"/>
            </a:xfrm>
            <a:prstGeom prst="rect">
              <a:avLst/>
            </a:prstGeom>
            <a:noFill/>
          </p:spPr>
          <p:txBody>
            <a:bodyPr wrap="none" rtlCol="0">
              <a:spAutoFit/>
            </a:bodyPr>
            <a:lstStyle/>
            <a:p>
              <a:pPr algn="ctr" rtl="0"/>
              <a:r>
                <a:rPr lang="fr-FR" sz="7200" b="1" dirty="0">
                  <a:latin typeface="Century Gothic" panose="020B0502020202020204" pitchFamily="34" charset="0"/>
                </a:rPr>
                <a:t>Phase Définir</a:t>
              </a:r>
            </a:p>
          </p:txBody>
        </p:sp>
        <p:pic>
          <p:nvPicPr>
            <p:cNvPr id="48" name="Graphic 47" descr="Gribouillis avec remplissage uni">
              <a:extLst>
                <a:ext uri="{FF2B5EF4-FFF2-40B4-BE49-F238E27FC236}">
                  <a16:creationId xmlns:a16="http://schemas.microsoft.com/office/drawing/2014/main" id="{883B497A-DDFF-2817-AA83-F9AB178EAB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62910" y="589002"/>
              <a:ext cx="2286000" cy="2286000"/>
            </a:xfrm>
            <a:prstGeom prst="rect">
              <a:avLst/>
            </a:prstGeom>
          </p:spPr>
        </p:pic>
      </p:grpSp>
    </p:spTree>
    <p:extLst>
      <p:ext uri="{BB962C8B-B14F-4D97-AF65-F5344CB8AC3E}">
        <p14:creationId xmlns:p14="http://schemas.microsoft.com/office/powerpoint/2010/main" val="1068283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6931E-066D-DA16-EF07-F00DA1C2D8C0}"/>
              </a:ext>
            </a:extLst>
          </p:cNvPr>
          <p:cNvGrpSpPr/>
          <p:nvPr/>
        </p:nvGrpSpPr>
        <p:grpSpPr>
          <a:xfrm>
            <a:off x="2466641" y="1685837"/>
            <a:ext cx="7258718" cy="3486330"/>
            <a:chOff x="2703828" y="1775925"/>
            <a:chExt cx="7258716" cy="3486328"/>
          </a:xfrm>
        </p:grpSpPr>
        <p:sp>
          <p:nvSpPr>
            <p:cNvPr id="38" name="TextBox 37">
              <a:extLst>
                <a:ext uri="{FF2B5EF4-FFF2-40B4-BE49-F238E27FC236}">
                  <a16:creationId xmlns:a16="http://schemas.microsoft.com/office/drawing/2014/main" id="{AA4C8D8F-13AF-B75F-BBC0-DE949D79AFD7}"/>
                </a:ext>
              </a:extLst>
            </p:cNvPr>
            <p:cNvSpPr txBox="1"/>
            <p:nvPr/>
          </p:nvSpPr>
          <p:spPr>
            <a:xfrm>
              <a:off x="2703828" y="4061925"/>
              <a:ext cx="7258716" cy="1200328"/>
            </a:xfrm>
            <a:prstGeom prst="rect">
              <a:avLst/>
            </a:prstGeom>
            <a:noFill/>
          </p:spPr>
          <p:txBody>
            <a:bodyPr wrap="none" rtlCol="0">
              <a:spAutoFit/>
            </a:bodyPr>
            <a:lstStyle/>
            <a:p>
              <a:pPr algn="ctr" rtl="0"/>
              <a:r>
                <a:rPr lang="fr-FR" sz="7200" b="1" dirty="0">
                  <a:latin typeface="Century Gothic" panose="020B0502020202020204" pitchFamily="34" charset="0"/>
                </a:rPr>
                <a:t>Phase Contrôler</a:t>
              </a:r>
            </a:p>
          </p:txBody>
        </p:sp>
        <p:pic>
          <p:nvPicPr>
            <p:cNvPr id="3" name="Graphic 2" descr="Coche avec remplissage uni">
              <a:extLst>
                <a:ext uri="{FF2B5EF4-FFF2-40B4-BE49-F238E27FC236}">
                  <a16:creationId xmlns:a16="http://schemas.microsoft.com/office/drawing/2014/main" id="{C15965D2-1079-32E1-C08A-B93A3E4EB3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08491" y="1775925"/>
              <a:ext cx="2286000" cy="2286000"/>
            </a:xfrm>
            <a:prstGeom prst="rect">
              <a:avLst/>
            </a:prstGeom>
          </p:spPr>
        </p:pic>
      </p:grpSp>
    </p:spTree>
    <p:extLst>
      <p:ext uri="{BB962C8B-B14F-4D97-AF65-F5344CB8AC3E}">
        <p14:creationId xmlns:p14="http://schemas.microsoft.com/office/powerpoint/2010/main" val="91252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05C94DA-70A4-794A-1DA5-DDB259837D81}"/>
              </a:ext>
            </a:extLst>
          </p:cNvPr>
          <p:cNvGraphicFramePr>
            <a:graphicFrameLocks noGrp="1"/>
          </p:cNvGraphicFramePr>
          <p:nvPr>
            <p:extLst>
              <p:ext uri="{D42A27DB-BD31-4B8C-83A1-F6EECF244321}">
                <p14:modId xmlns:p14="http://schemas.microsoft.com/office/powerpoint/2010/main" val="3965347142"/>
              </p:ext>
            </p:extLst>
          </p:nvPr>
        </p:nvGraphicFramePr>
        <p:xfrm>
          <a:off x="492152" y="1111884"/>
          <a:ext cx="11207696" cy="5171468"/>
        </p:xfrm>
        <a:graphic>
          <a:graphicData uri="http://schemas.openxmlformats.org/drawingml/2006/table">
            <a:tbl>
              <a:tblPr/>
              <a:tblGrid>
                <a:gridCol w="1400962">
                  <a:extLst>
                    <a:ext uri="{9D8B030D-6E8A-4147-A177-3AD203B41FA5}">
                      <a16:colId xmlns:a16="http://schemas.microsoft.com/office/drawing/2014/main" val="216852831"/>
                    </a:ext>
                  </a:extLst>
                </a:gridCol>
                <a:gridCol w="1400962">
                  <a:extLst>
                    <a:ext uri="{9D8B030D-6E8A-4147-A177-3AD203B41FA5}">
                      <a16:colId xmlns:a16="http://schemas.microsoft.com/office/drawing/2014/main" val="562541625"/>
                    </a:ext>
                  </a:extLst>
                </a:gridCol>
                <a:gridCol w="1400962">
                  <a:extLst>
                    <a:ext uri="{9D8B030D-6E8A-4147-A177-3AD203B41FA5}">
                      <a16:colId xmlns:a16="http://schemas.microsoft.com/office/drawing/2014/main" val="2490884301"/>
                    </a:ext>
                  </a:extLst>
                </a:gridCol>
                <a:gridCol w="1400962">
                  <a:extLst>
                    <a:ext uri="{9D8B030D-6E8A-4147-A177-3AD203B41FA5}">
                      <a16:colId xmlns:a16="http://schemas.microsoft.com/office/drawing/2014/main" val="2598918598"/>
                    </a:ext>
                  </a:extLst>
                </a:gridCol>
                <a:gridCol w="1400962">
                  <a:extLst>
                    <a:ext uri="{9D8B030D-6E8A-4147-A177-3AD203B41FA5}">
                      <a16:colId xmlns:a16="http://schemas.microsoft.com/office/drawing/2014/main" val="3941458405"/>
                    </a:ext>
                  </a:extLst>
                </a:gridCol>
                <a:gridCol w="1400962">
                  <a:extLst>
                    <a:ext uri="{9D8B030D-6E8A-4147-A177-3AD203B41FA5}">
                      <a16:colId xmlns:a16="http://schemas.microsoft.com/office/drawing/2014/main" val="426623074"/>
                    </a:ext>
                  </a:extLst>
                </a:gridCol>
                <a:gridCol w="1400962">
                  <a:extLst>
                    <a:ext uri="{9D8B030D-6E8A-4147-A177-3AD203B41FA5}">
                      <a16:colId xmlns:a16="http://schemas.microsoft.com/office/drawing/2014/main" val="3782752993"/>
                    </a:ext>
                  </a:extLst>
                </a:gridCol>
                <a:gridCol w="1400962">
                  <a:extLst>
                    <a:ext uri="{9D8B030D-6E8A-4147-A177-3AD203B41FA5}">
                      <a16:colId xmlns:a16="http://schemas.microsoft.com/office/drawing/2014/main" val="3722733567"/>
                    </a:ext>
                  </a:extLst>
                </a:gridCol>
              </a:tblGrid>
              <a:tr h="582692">
                <a:tc>
                  <a:txBody>
                    <a:bodyPr/>
                    <a:lstStyle/>
                    <a:p>
                      <a:pPr algn="ctr" rtl="0" fontAlgn="ctr"/>
                      <a:r>
                        <a:rPr lang="fr-FR" sz="1200" b="1" i="0" u="none" strike="noStrike" dirty="0">
                          <a:solidFill>
                            <a:srgbClr val="000000"/>
                          </a:solidFill>
                          <a:effectLst/>
                          <a:latin typeface="Century Gothic" panose="020B0502020202020204" pitchFamily="34" charset="0"/>
                        </a:rPr>
                        <a:t>Étape du processus</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EE4C9"/>
                    </a:solidFill>
                  </a:tcPr>
                </a:tc>
                <a:tc>
                  <a:txBody>
                    <a:bodyPr/>
                    <a:lstStyle/>
                    <a:p>
                      <a:pPr algn="ctr" rtl="0" fontAlgn="ctr"/>
                      <a:r>
                        <a:rPr lang="fr-FR" sz="1200" b="1" i="0" u="none" strike="noStrike" dirty="0">
                          <a:solidFill>
                            <a:srgbClr val="000000"/>
                          </a:solidFill>
                          <a:effectLst/>
                          <a:latin typeface="Century Gothic" panose="020B0502020202020204" pitchFamily="34" charset="0"/>
                        </a:rPr>
                        <a:t>Méthode de contrôle</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EC4CF"/>
                    </a:solidFill>
                  </a:tcPr>
                </a:tc>
                <a:tc>
                  <a:txBody>
                    <a:bodyPr/>
                    <a:lstStyle/>
                    <a:p>
                      <a:pPr algn="ctr" rtl="0" fontAlgn="ctr"/>
                      <a:r>
                        <a:rPr lang="fr-FR" sz="1200" b="1" i="0" u="none" strike="noStrike">
                          <a:solidFill>
                            <a:srgbClr val="000000"/>
                          </a:solidFill>
                          <a:effectLst/>
                          <a:latin typeface="Century Gothic" panose="020B0502020202020204" pitchFamily="34" charset="0"/>
                        </a:rPr>
                        <a:t>Métriques</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8C98F"/>
                    </a:solidFill>
                  </a:tcPr>
                </a:tc>
                <a:tc>
                  <a:txBody>
                    <a:bodyPr/>
                    <a:lstStyle/>
                    <a:p>
                      <a:pPr algn="ctr" rtl="0" fontAlgn="ctr"/>
                      <a:r>
                        <a:rPr lang="fr-FR" sz="1200" b="1" i="0" u="none" strike="noStrike" dirty="0">
                          <a:solidFill>
                            <a:srgbClr val="000000"/>
                          </a:solidFill>
                          <a:effectLst/>
                          <a:latin typeface="Century Gothic" panose="020B0502020202020204" pitchFamily="34" charset="0"/>
                        </a:rPr>
                        <a:t>Fréquence de surveillance</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0D77D"/>
                    </a:solidFill>
                  </a:tcPr>
                </a:tc>
                <a:tc>
                  <a:txBody>
                    <a:bodyPr/>
                    <a:lstStyle/>
                    <a:p>
                      <a:pPr algn="ctr" rtl="0" fontAlgn="ctr"/>
                      <a:r>
                        <a:rPr lang="fr-FR" sz="1200" b="1" i="0" u="none" strike="noStrike" dirty="0">
                          <a:solidFill>
                            <a:srgbClr val="000000"/>
                          </a:solidFill>
                          <a:effectLst/>
                          <a:latin typeface="Century Gothic" panose="020B0502020202020204" pitchFamily="34" charset="0"/>
                        </a:rPr>
                        <a:t>Plan de collecte de données</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ECA95"/>
                    </a:solidFill>
                  </a:tcPr>
                </a:tc>
                <a:tc>
                  <a:txBody>
                    <a:bodyPr/>
                    <a:lstStyle/>
                    <a:p>
                      <a:pPr algn="ctr" rtl="0" fontAlgn="ctr"/>
                      <a:r>
                        <a:rPr lang="fr-FR" sz="1200" b="1" i="0" u="none" strike="noStrike">
                          <a:solidFill>
                            <a:srgbClr val="000000"/>
                          </a:solidFill>
                          <a:effectLst/>
                          <a:latin typeface="Century Gothic" panose="020B0502020202020204" pitchFamily="34" charset="0"/>
                        </a:rPr>
                        <a:t>Plan de réponse</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EC4CF"/>
                    </a:solidFill>
                  </a:tcPr>
                </a:tc>
                <a:tc>
                  <a:txBody>
                    <a:bodyPr/>
                    <a:lstStyle/>
                    <a:p>
                      <a:pPr algn="ctr" rtl="0" fontAlgn="ctr"/>
                      <a:r>
                        <a:rPr lang="fr-FR" sz="1200" b="1" i="0" u="none" strike="noStrike" dirty="0">
                          <a:solidFill>
                            <a:srgbClr val="000000"/>
                          </a:solidFill>
                          <a:effectLst/>
                          <a:latin typeface="Century Gothic" panose="020B0502020202020204" pitchFamily="34" charset="0"/>
                        </a:rPr>
                        <a:t>Documentation / Rapport</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8C98F"/>
                    </a:solidFill>
                  </a:tcPr>
                </a:tc>
                <a:tc>
                  <a:txBody>
                    <a:bodyPr/>
                    <a:lstStyle/>
                    <a:p>
                      <a:pPr algn="ctr" rtl="0" fontAlgn="ctr"/>
                      <a:r>
                        <a:rPr lang="fr-FR" sz="1200" b="1" i="0" u="none" strike="noStrike" dirty="0">
                          <a:solidFill>
                            <a:srgbClr val="000000"/>
                          </a:solidFill>
                          <a:effectLst/>
                          <a:latin typeface="Century Gothic" panose="020B0502020202020204" pitchFamily="34" charset="0"/>
                        </a:rPr>
                        <a:t>Personne responsable</a:t>
                      </a:r>
                    </a:p>
                  </a:txBody>
                  <a:tcPr marL="72000" marR="72000"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0D77D"/>
                    </a:solidFill>
                  </a:tcPr>
                </a:tc>
                <a:extLst>
                  <a:ext uri="{0D108BD9-81ED-4DB2-BD59-A6C34878D82A}">
                    <a16:rowId xmlns:a16="http://schemas.microsoft.com/office/drawing/2014/main" val="2857581538"/>
                  </a:ext>
                </a:extLst>
              </a:tr>
              <a:tr h="573597">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4696984"/>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3164872636"/>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5758822"/>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244672749"/>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34984127"/>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297025119"/>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58304023"/>
                  </a:ext>
                </a:extLst>
              </a:tr>
              <a:tr h="573597">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rtl="0" fontAlgn="ctr"/>
                      <a:r>
                        <a:rPr lang="fr-FR" sz="1000" b="0" i="0" u="none" strike="noStrike">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rtl="0" fontAlgn="ctr"/>
                      <a:r>
                        <a:rPr lang="fr-FR" sz="1000" b="0" i="0" u="none" strike="noStrike" dirty="0">
                          <a:solidFill>
                            <a:srgbClr val="000000"/>
                          </a:solidFill>
                          <a:effectLst/>
                          <a:latin typeface="Century Gothic" panose="020B0502020202020204" pitchFamily="34" charset="0"/>
                        </a:rPr>
                        <a:t> </a:t>
                      </a:r>
                    </a:p>
                  </a:txBody>
                  <a:tcPr marL="72000" marR="72000"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436363343"/>
                  </a:ext>
                </a:extLst>
              </a:tr>
            </a:tbl>
          </a:graphicData>
        </a:graphic>
      </p:graphicFrame>
      <p:sp>
        <p:nvSpPr>
          <p:cNvPr id="8" name="Title 1">
            <a:extLst>
              <a:ext uri="{FF2B5EF4-FFF2-40B4-BE49-F238E27FC236}">
                <a16:creationId xmlns:a16="http://schemas.microsoft.com/office/drawing/2014/main" id="{290DEC9D-6300-9EC5-2385-F9A65B8D30D5}"/>
              </a:ext>
            </a:extLst>
          </p:cNvPr>
          <p:cNvSpPr>
            <a:spLocks noGrp="1"/>
          </p:cNvSpPr>
          <p:nvPr>
            <p:ph type="title"/>
          </p:nvPr>
        </p:nvSpPr>
        <p:spPr>
          <a:xfrm>
            <a:off x="3340308" y="0"/>
            <a:ext cx="5511384" cy="990600"/>
          </a:xfrm>
        </p:spPr>
        <p:txBody>
          <a:bodyPr>
            <a:normAutofit/>
          </a:bodyPr>
          <a:lstStyle/>
          <a:p>
            <a:pPr algn="ctr" rtl="0"/>
            <a:r>
              <a:rPr lang="fr-FR" sz="4000" b="1" dirty="0">
                <a:latin typeface="Century Gothic" panose="020B0502020202020204" pitchFamily="34" charset="0"/>
              </a:rPr>
              <a:t>Plan de contrôle</a:t>
            </a:r>
          </a:p>
        </p:txBody>
      </p:sp>
    </p:spTree>
    <p:extLst>
      <p:ext uri="{BB962C8B-B14F-4D97-AF65-F5344CB8AC3E}">
        <p14:creationId xmlns:p14="http://schemas.microsoft.com/office/powerpoint/2010/main" val="37501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52F5257-6AA1-9290-91AE-6031A92C1882}"/>
              </a:ext>
            </a:extLst>
          </p:cNvPr>
          <p:cNvSpPr>
            <a:spLocks noGrp="1"/>
          </p:cNvSpPr>
          <p:nvPr>
            <p:ph type="title"/>
          </p:nvPr>
        </p:nvSpPr>
        <p:spPr>
          <a:xfrm>
            <a:off x="2553325" y="1"/>
            <a:ext cx="7085350" cy="990600"/>
          </a:xfrm>
        </p:spPr>
        <p:txBody>
          <a:bodyPr>
            <a:normAutofit/>
          </a:bodyPr>
          <a:lstStyle/>
          <a:p>
            <a:pPr algn="ctr" rtl="0"/>
            <a:r>
              <a:rPr lang="fr-FR" sz="4000" b="1" dirty="0">
                <a:latin typeface="Century Gothic" panose="020B0502020202020204" pitchFamily="34" charset="0"/>
              </a:rPr>
              <a:t>Diagramme de contrôle</a:t>
            </a:r>
            <a:br>
              <a:rPr lang="en-US" b="1" dirty="0">
                <a:latin typeface="Century Gothic" panose="020B0502020202020204" pitchFamily="34" charset="0"/>
              </a:rPr>
            </a:br>
            <a:r>
              <a:rPr lang="fr-FR" sz="14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Diagramme de contrôle montrant l’amélioration</a:t>
            </a:r>
          </a:p>
        </p:txBody>
      </p:sp>
      <p:sp>
        <p:nvSpPr>
          <p:cNvPr id="7" name="TextBox 6">
            <a:extLst>
              <a:ext uri="{FF2B5EF4-FFF2-40B4-BE49-F238E27FC236}">
                <a16:creationId xmlns:a16="http://schemas.microsoft.com/office/drawing/2014/main" id="{1C602FC8-0A1C-AED8-ABA8-60D2A0752701}"/>
              </a:ext>
            </a:extLst>
          </p:cNvPr>
          <p:cNvSpPr txBox="1"/>
          <p:nvPr/>
        </p:nvSpPr>
        <p:spPr>
          <a:xfrm>
            <a:off x="0" y="6026790"/>
            <a:ext cx="12191999" cy="338554"/>
          </a:xfrm>
          <a:prstGeom prst="rect">
            <a:avLst/>
          </a:prstGeom>
          <a:noFill/>
        </p:spPr>
        <p:txBody>
          <a:bodyPr wrap="square" rtlCol="0">
            <a:spAutoFit/>
          </a:bodyPr>
          <a:lstStyle/>
          <a:p>
            <a:pPr algn="ctr" rtl="0"/>
            <a:r>
              <a:rPr lang="fr-FR" sz="1600" b="1" dirty="0">
                <a:latin typeface="Century Gothic" panose="020B0502020202020204" pitchFamily="34" charset="0"/>
              </a:rPr>
              <a:t>Pour utiliser et personnaliser ce diagramme, référez-vous au </a:t>
            </a:r>
            <a:r>
              <a:rPr lang="fr-FR" sz="1600" b="1" dirty="0">
                <a:latin typeface="Century Gothic" panose="020B0502020202020204" pitchFamily="34" charset="0"/>
                <a:hlinkClick r:id="rId2"/>
              </a:rPr>
              <a:t>modèle de diagramme de contrôle DMAIC</a:t>
            </a:r>
            <a:r>
              <a:rPr lang="fr-FR" sz="1600" b="1" dirty="0">
                <a:latin typeface="Century Gothic" panose="020B0502020202020204" pitchFamily="34" charset="0"/>
              </a:rPr>
              <a:t>.</a:t>
            </a:r>
          </a:p>
        </p:txBody>
      </p:sp>
      <p:pic>
        <p:nvPicPr>
          <p:cNvPr id="2" name="Google Shape;342;p34">
            <a:extLst>
              <a:ext uri="{FF2B5EF4-FFF2-40B4-BE49-F238E27FC236}">
                <a16:creationId xmlns:a16="http://schemas.microsoft.com/office/drawing/2014/main" id="{182537A0-37EE-5EA2-CD9C-0A0FFDBFC087}"/>
              </a:ext>
            </a:extLst>
          </p:cNvPr>
          <p:cNvPicPr preferRelativeResize="0"/>
          <p:nvPr/>
        </p:nvPicPr>
        <p:blipFill>
          <a:blip r:embed="rId3"/>
          <a:srcRect/>
          <a:stretch/>
        </p:blipFill>
        <p:spPr>
          <a:xfrm>
            <a:off x="3080249" y="1067914"/>
            <a:ext cx="6031501" cy="4722172"/>
          </a:xfrm>
          <a:prstGeom prst="rect">
            <a:avLst/>
          </a:prstGeom>
          <a:noFill/>
          <a:ln>
            <a:noFill/>
          </a:ln>
        </p:spPr>
      </p:pic>
      <p:sp>
        <p:nvSpPr>
          <p:cNvPr id="3" name="TextBox 2">
            <a:extLst>
              <a:ext uri="{FF2B5EF4-FFF2-40B4-BE49-F238E27FC236}">
                <a16:creationId xmlns:a16="http://schemas.microsoft.com/office/drawing/2014/main" id="{E9F3FC33-B55E-08BC-65CC-68D4956FBF06}"/>
              </a:ext>
            </a:extLst>
          </p:cNvPr>
          <p:cNvSpPr txBox="1"/>
          <p:nvPr/>
        </p:nvSpPr>
        <p:spPr>
          <a:xfrm>
            <a:off x="3087394" y="1063152"/>
            <a:ext cx="1127760" cy="276999"/>
          </a:xfrm>
          <a:prstGeom prst="rect">
            <a:avLst/>
          </a:prstGeom>
          <a:noFill/>
        </p:spPr>
        <p:txBody>
          <a:bodyPr wrap="square" rtlCol="0">
            <a:spAutoFit/>
          </a:bodyPr>
          <a:lstStyle/>
          <a:p>
            <a:pPr rtl="0"/>
            <a:r>
              <a:rPr lang="fr-FR" sz="1200" dirty="0"/>
              <a:t>X-barre</a:t>
            </a:r>
          </a:p>
        </p:txBody>
      </p:sp>
      <p:sp>
        <p:nvSpPr>
          <p:cNvPr id="4" name="TextBox 3">
            <a:extLst>
              <a:ext uri="{FF2B5EF4-FFF2-40B4-BE49-F238E27FC236}">
                <a16:creationId xmlns:a16="http://schemas.microsoft.com/office/drawing/2014/main" id="{013B9784-FEB9-6D44-156B-426FDD3CA562}"/>
              </a:ext>
            </a:extLst>
          </p:cNvPr>
          <p:cNvSpPr txBox="1"/>
          <p:nvPr/>
        </p:nvSpPr>
        <p:spPr>
          <a:xfrm>
            <a:off x="3087394" y="3546002"/>
            <a:ext cx="1127760" cy="276999"/>
          </a:xfrm>
          <a:prstGeom prst="rect">
            <a:avLst/>
          </a:prstGeom>
          <a:noFill/>
        </p:spPr>
        <p:txBody>
          <a:bodyPr wrap="square" rtlCol="0">
            <a:spAutoFit/>
          </a:bodyPr>
          <a:lstStyle/>
          <a:p>
            <a:pPr rtl="0"/>
            <a:r>
              <a:rPr lang="fr-FR" sz="1200" dirty="0"/>
              <a:t>Plage</a:t>
            </a:r>
          </a:p>
        </p:txBody>
      </p:sp>
      <p:sp>
        <p:nvSpPr>
          <p:cNvPr id="8" name="TextBox 7">
            <a:extLst>
              <a:ext uri="{FF2B5EF4-FFF2-40B4-BE49-F238E27FC236}">
                <a16:creationId xmlns:a16="http://schemas.microsoft.com/office/drawing/2014/main" id="{4DBC8B62-C915-1D88-2424-AA002D224E50}"/>
              </a:ext>
            </a:extLst>
          </p:cNvPr>
          <p:cNvSpPr txBox="1"/>
          <p:nvPr/>
        </p:nvSpPr>
        <p:spPr>
          <a:xfrm>
            <a:off x="6478294" y="5594069"/>
            <a:ext cx="1127760" cy="200055"/>
          </a:xfrm>
          <a:prstGeom prst="rect">
            <a:avLst/>
          </a:prstGeom>
          <a:noFill/>
        </p:spPr>
        <p:txBody>
          <a:bodyPr wrap="square" rtlCol="0">
            <a:spAutoFit/>
          </a:bodyPr>
          <a:lstStyle/>
          <a:p>
            <a:pPr rtl="0"/>
            <a:r>
              <a:rPr lang="fr-FR" sz="700" dirty="0">
                <a:solidFill>
                  <a:schemeClr val="bg1">
                    <a:lumMod val="50000"/>
                  </a:schemeClr>
                </a:solidFill>
              </a:rPr>
              <a:t>Plage</a:t>
            </a:r>
          </a:p>
        </p:txBody>
      </p:sp>
      <p:sp>
        <p:nvSpPr>
          <p:cNvPr id="9" name="TextBox 8">
            <a:extLst>
              <a:ext uri="{FF2B5EF4-FFF2-40B4-BE49-F238E27FC236}">
                <a16:creationId xmlns:a16="http://schemas.microsoft.com/office/drawing/2014/main" id="{680EE727-297E-0506-C99F-4F241B594AE2}"/>
              </a:ext>
            </a:extLst>
          </p:cNvPr>
          <p:cNvSpPr txBox="1"/>
          <p:nvPr/>
        </p:nvSpPr>
        <p:spPr>
          <a:xfrm>
            <a:off x="6502109" y="3121410"/>
            <a:ext cx="1127760" cy="200055"/>
          </a:xfrm>
          <a:prstGeom prst="rect">
            <a:avLst/>
          </a:prstGeom>
          <a:noFill/>
        </p:spPr>
        <p:txBody>
          <a:bodyPr wrap="square" rtlCol="0">
            <a:spAutoFit/>
          </a:bodyPr>
          <a:lstStyle/>
          <a:p>
            <a:pPr rtl="0"/>
            <a:r>
              <a:rPr lang="fr-FR" sz="700" dirty="0">
                <a:solidFill>
                  <a:schemeClr val="bg1">
                    <a:lumMod val="50000"/>
                  </a:schemeClr>
                </a:solidFill>
              </a:rPr>
              <a:t>X-barre</a:t>
            </a:r>
          </a:p>
        </p:txBody>
      </p:sp>
      <p:sp>
        <p:nvSpPr>
          <p:cNvPr id="10" name="TextBox 9">
            <a:extLst>
              <a:ext uri="{FF2B5EF4-FFF2-40B4-BE49-F238E27FC236}">
                <a16:creationId xmlns:a16="http://schemas.microsoft.com/office/drawing/2014/main" id="{414F0C1C-8BD4-7A84-9830-BBFE485BBA55}"/>
              </a:ext>
            </a:extLst>
          </p:cNvPr>
          <p:cNvSpPr txBox="1"/>
          <p:nvPr/>
        </p:nvSpPr>
        <p:spPr>
          <a:xfrm>
            <a:off x="8286105" y="1950727"/>
            <a:ext cx="1651292"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UCL, 35,838</a:t>
            </a:r>
          </a:p>
        </p:txBody>
      </p:sp>
      <p:sp>
        <p:nvSpPr>
          <p:cNvPr id="11" name="TextBox 10">
            <a:extLst>
              <a:ext uri="{FF2B5EF4-FFF2-40B4-BE49-F238E27FC236}">
                <a16:creationId xmlns:a16="http://schemas.microsoft.com/office/drawing/2014/main" id="{0D338B03-6851-CC9B-9B07-7645884B65E3}"/>
              </a:ext>
            </a:extLst>
          </p:cNvPr>
          <p:cNvSpPr txBox="1"/>
          <p:nvPr/>
        </p:nvSpPr>
        <p:spPr>
          <a:xfrm>
            <a:off x="8286105" y="2587232"/>
            <a:ext cx="781695"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LCL, 31,682</a:t>
            </a:r>
          </a:p>
        </p:txBody>
      </p:sp>
      <p:sp>
        <p:nvSpPr>
          <p:cNvPr id="12" name="TextBox 11">
            <a:extLst>
              <a:ext uri="{FF2B5EF4-FFF2-40B4-BE49-F238E27FC236}">
                <a16:creationId xmlns:a16="http://schemas.microsoft.com/office/drawing/2014/main" id="{2F3C0395-6CB2-FC55-45C7-97F5EF9983E2}"/>
              </a:ext>
            </a:extLst>
          </p:cNvPr>
          <p:cNvSpPr txBox="1"/>
          <p:nvPr/>
        </p:nvSpPr>
        <p:spPr>
          <a:xfrm>
            <a:off x="8309920" y="2264127"/>
            <a:ext cx="1651292"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CL, 33,760</a:t>
            </a:r>
          </a:p>
        </p:txBody>
      </p:sp>
      <p:sp>
        <p:nvSpPr>
          <p:cNvPr id="13" name="TextBox 12">
            <a:extLst>
              <a:ext uri="{FF2B5EF4-FFF2-40B4-BE49-F238E27FC236}">
                <a16:creationId xmlns:a16="http://schemas.microsoft.com/office/drawing/2014/main" id="{3BFB1D36-C7F3-14D9-684E-8054328F7B73}"/>
              </a:ext>
            </a:extLst>
          </p:cNvPr>
          <p:cNvSpPr txBox="1"/>
          <p:nvPr/>
        </p:nvSpPr>
        <p:spPr>
          <a:xfrm>
            <a:off x="8300394" y="4031154"/>
            <a:ext cx="1651292"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UCL, 8,617</a:t>
            </a:r>
          </a:p>
        </p:txBody>
      </p:sp>
      <p:sp>
        <p:nvSpPr>
          <p:cNvPr id="14" name="TextBox 13">
            <a:extLst>
              <a:ext uri="{FF2B5EF4-FFF2-40B4-BE49-F238E27FC236}">
                <a16:creationId xmlns:a16="http://schemas.microsoft.com/office/drawing/2014/main" id="{9DEB5772-37E0-A9D2-9904-082C5B9732DF}"/>
              </a:ext>
            </a:extLst>
          </p:cNvPr>
          <p:cNvSpPr txBox="1"/>
          <p:nvPr/>
        </p:nvSpPr>
        <p:spPr>
          <a:xfrm>
            <a:off x="8324209" y="4611720"/>
            <a:ext cx="1651292"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CL, 4,300</a:t>
            </a:r>
          </a:p>
        </p:txBody>
      </p:sp>
      <p:sp>
        <p:nvSpPr>
          <p:cNvPr id="15" name="TextBox 14">
            <a:extLst>
              <a:ext uri="{FF2B5EF4-FFF2-40B4-BE49-F238E27FC236}">
                <a16:creationId xmlns:a16="http://schemas.microsoft.com/office/drawing/2014/main" id="{C37DB202-BB0E-2808-9C71-C50DFF33F4D9}"/>
              </a:ext>
            </a:extLst>
          </p:cNvPr>
          <p:cNvSpPr txBox="1"/>
          <p:nvPr/>
        </p:nvSpPr>
        <p:spPr>
          <a:xfrm>
            <a:off x="8324209" y="5181829"/>
            <a:ext cx="1651292" cy="274370"/>
          </a:xfrm>
          <a:prstGeom prst="rect">
            <a:avLst/>
          </a:prstGeom>
          <a:noFill/>
        </p:spPr>
        <p:txBody>
          <a:bodyPr wrap="square" rtlCol="0">
            <a:spAutoFit/>
          </a:bodyPr>
          <a:lstStyle/>
          <a:p>
            <a:pPr rtl="0">
              <a:lnSpc>
                <a:spcPct val="200000"/>
              </a:lnSpc>
            </a:pPr>
            <a:r>
              <a:rPr lang="fr-FR" sz="700" dirty="0">
                <a:solidFill>
                  <a:schemeClr val="bg1">
                    <a:lumMod val="50000"/>
                  </a:schemeClr>
                </a:solidFill>
              </a:rPr>
              <a:t>LCL, 0,000</a:t>
            </a:r>
          </a:p>
        </p:txBody>
      </p:sp>
    </p:spTree>
    <p:extLst>
      <p:ext uri="{BB962C8B-B14F-4D97-AF65-F5344CB8AC3E}">
        <p14:creationId xmlns:p14="http://schemas.microsoft.com/office/powerpoint/2010/main" val="1875301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F1FDC36-6BFB-9D74-D7E7-8CA582A5A5F8}"/>
              </a:ext>
            </a:extLst>
          </p:cNvPr>
          <p:cNvGraphicFramePr>
            <a:graphicFrameLocks noGrp="1"/>
          </p:cNvGraphicFramePr>
          <p:nvPr>
            <p:extLst>
              <p:ext uri="{D42A27DB-BD31-4B8C-83A1-F6EECF244321}">
                <p14:modId xmlns:p14="http://schemas.microsoft.com/office/powerpoint/2010/main" val="826456571"/>
              </p:ext>
            </p:extLst>
          </p:nvPr>
        </p:nvGraphicFramePr>
        <p:xfrm>
          <a:off x="480502" y="12729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rtl="0"/>
                      <a:r>
                        <a:rPr lang="fr-FR" sz="1400" b="1">
                          <a:solidFill>
                            <a:sysClr val="windowText" lastClr="000000"/>
                          </a:solidFill>
                          <a:latin typeface="Century Gothic" panose="020B0502020202020204" pitchFamily="34" charset="0"/>
                        </a:rPr>
                        <a:t>Réalisations clés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sp>
        <p:nvSpPr>
          <p:cNvPr id="9" name="Title 1">
            <a:extLst>
              <a:ext uri="{FF2B5EF4-FFF2-40B4-BE49-F238E27FC236}">
                <a16:creationId xmlns:a16="http://schemas.microsoft.com/office/drawing/2014/main" id="{C9700F54-C403-A5D8-F1A0-DA728C2B3476}"/>
              </a:ext>
            </a:extLst>
          </p:cNvPr>
          <p:cNvSpPr>
            <a:spLocks noGrp="1"/>
          </p:cNvSpPr>
          <p:nvPr>
            <p:ph type="title"/>
          </p:nvPr>
        </p:nvSpPr>
        <p:spPr>
          <a:xfrm>
            <a:off x="2883106" y="1"/>
            <a:ext cx="6425786" cy="990600"/>
          </a:xfrm>
        </p:spPr>
        <p:txBody>
          <a:bodyPr>
            <a:normAutofit/>
          </a:bodyPr>
          <a:lstStyle/>
          <a:p>
            <a:pPr algn="ctr" rtl="0"/>
            <a:r>
              <a:rPr lang="fr-FR" sz="4000" b="1" dirty="0">
                <a:latin typeface="Century Gothic" panose="020B0502020202020204" pitchFamily="34" charset="0"/>
              </a:rPr>
              <a:t>Récapitulatif du projet</a:t>
            </a:r>
          </a:p>
        </p:txBody>
      </p:sp>
      <p:graphicFrame>
        <p:nvGraphicFramePr>
          <p:cNvPr id="10" name="Table 9">
            <a:extLst>
              <a:ext uri="{FF2B5EF4-FFF2-40B4-BE49-F238E27FC236}">
                <a16:creationId xmlns:a16="http://schemas.microsoft.com/office/drawing/2014/main" id="{A17E361E-56F5-50F0-060E-664B1A8F9770}"/>
              </a:ext>
            </a:extLst>
          </p:cNvPr>
          <p:cNvGraphicFramePr>
            <a:graphicFrameLocks noGrp="1"/>
          </p:cNvGraphicFramePr>
          <p:nvPr>
            <p:extLst>
              <p:ext uri="{D42A27DB-BD31-4B8C-83A1-F6EECF244321}">
                <p14:modId xmlns:p14="http://schemas.microsoft.com/office/powerpoint/2010/main" val="1090727862"/>
              </p:ext>
            </p:extLst>
          </p:nvPr>
        </p:nvGraphicFramePr>
        <p:xfrm>
          <a:off x="480502" y="29874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rtl="0"/>
                      <a:r>
                        <a:rPr lang="fr-FR" sz="1400" b="1">
                          <a:solidFill>
                            <a:sysClr val="windowText" lastClr="000000"/>
                          </a:solidFill>
                          <a:latin typeface="Century Gothic" panose="020B0502020202020204" pitchFamily="34" charset="0"/>
                        </a:rPr>
                        <a:t>Enseignements tirés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graphicFrame>
        <p:nvGraphicFramePr>
          <p:cNvPr id="11" name="Table 10">
            <a:extLst>
              <a:ext uri="{FF2B5EF4-FFF2-40B4-BE49-F238E27FC236}">
                <a16:creationId xmlns:a16="http://schemas.microsoft.com/office/drawing/2014/main" id="{EAA97D7C-867A-5F3E-95EB-B7584E4874E0}"/>
              </a:ext>
            </a:extLst>
          </p:cNvPr>
          <p:cNvGraphicFramePr>
            <a:graphicFrameLocks noGrp="1"/>
          </p:cNvGraphicFramePr>
          <p:nvPr>
            <p:extLst>
              <p:ext uri="{D42A27DB-BD31-4B8C-83A1-F6EECF244321}">
                <p14:modId xmlns:p14="http://schemas.microsoft.com/office/powerpoint/2010/main" val="2109997827"/>
              </p:ext>
            </p:extLst>
          </p:nvPr>
        </p:nvGraphicFramePr>
        <p:xfrm>
          <a:off x="480502" y="47019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rtl="0"/>
                      <a:r>
                        <a:rPr lang="fr-FR" sz="1400" b="1">
                          <a:solidFill>
                            <a:sysClr val="windowText" lastClr="000000"/>
                          </a:solidFill>
                          <a:latin typeface="Century Gothic" panose="020B0502020202020204" pitchFamily="34" charset="0"/>
                        </a:rPr>
                        <a:t>Étapes suivantes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sp>
        <p:nvSpPr>
          <p:cNvPr id="2" name="TextBox 1">
            <a:extLst>
              <a:ext uri="{FF2B5EF4-FFF2-40B4-BE49-F238E27FC236}">
                <a16:creationId xmlns:a16="http://schemas.microsoft.com/office/drawing/2014/main" id="{E4E69614-155F-CFDE-1BE4-E8305BEB5C9E}"/>
              </a:ext>
            </a:extLst>
          </p:cNvPr>
          <p:cNvSpPr txBox="1"/>
          <p:nvPr/>
        </p:nvSpPr>
        <p:spPr>
          <a:xfrm>
            <a:off x="448962" y="6462586"/>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59475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5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3852867" y="1"/>
            <a:ext cx="4486275" cy="990600"/>
          </a:xfrm>
        </p:spPr>
        <p:txBody>
          <a:bodyPr>
            <a:normAutofit/>
          </a:bodyPr>
          <a:lstStyle/>
          <a:p>
            <a:pPr algn="ctr" rtl="0"/>
            <a:r>
              <a:rPr lang="fr-FR" sz="4000" b="1" dirty="0">
                <a:latin typeface="Century Gothic" panose="020B0502020202020204" pitchFamily="34" charset="0"/>
              </a:rPr>
              <a:t>Charte de projet</a:t>
            </a:r>
          </a:p>
        </p:txBody>
      </p:sp>
      <p:graphicFrame>
        <p:nvGraphicFramePr>
          <p:cNvPr id="5" name="Table 4">
            <a:extLst>
              <a:ext uri="{FF2B5EF4-FFF2-40B4-BE49-F238E27FC236}">
                <a16:creationId xmlns:a16="http://schemas.microsoft.com/office/drawing/2014/main" id="{EF156EF0-8B6C-6333-A4F0-11210E63B2F7}"/>
              </a:ext>
            </a:extLst>
          </p:cNvPr>
          <p:cNvGraphicFramePr>
            <a:graphicFrameLocks noGrp="1"/>
          </p:cNvGraphicFramePr>
          <p:nvPr>
            <p:extLst>
              <p:ext uri="{D42A27DB-BD31-4B8C-83A1-F6EECF244321}">
                <p14:modId xmlns:p14="http://schemas.microsoft.com/office/powerpoint/2010/main" val="4046187390"/>
              </p:ext>
            </p:extLst>
          </p:nvPr>
        </p:nvGraphicFramePr>
        <p:xfrm>
          <a:off x="476249" y="1047751"/>
          <a:ext cx="5457826" cy="1097280"/>
        </p:xfrm>
        <a:graphic>
          <a:graphicData uri="http://schemas.openxmlformats.org/drawingml/2006/table">
            <a:tbl>
              <a:tblPr firstRow="1" firstCol="1" bandRow="1"/>
              <a:tblGrid>
                <a:gridCol w="5457826">
                  <a:extLst>
                    <a:ext uri="{9D8B030D-6E8A-4147-A177-3AD203B41FA5}">
                      <a16:colId xmlns:a16="http://schemas.microsoft.com/office/drawing/2014/main" val="506917477"/>
                    </a:ext>
                  </a:extLst>
                </a:gridCol>
              </a:tblGrid>
              <a:tr h="251899">
                <a:tc>
                  <a:txBody>
                    <a:bodyPr/>
                    <a:lstStyle/>
                    <a:p>
                      <a:pPr marL="0" marR="0" algn="ctr" rtl="0">
                        <a:lnSpc>
                          <a:spcPct val="107000"/>
                        </a:lnSpc>
                        <a:spcBef>
                          <a:spcPts val="0"/>
                        </a:spcBef>
                        <a:spcAft>
                          <a:spcPts val="0"/>
                        </a:spcAft>
                      </a:pPr>
                      <a:r>
                        <a:rPr lang="fr-FR" sz="1200" b="1">
                          <a:solidFill>
                            <a:schemeClr val="tx1"/>
                          </a:solidFill>
                          <a:effectLst/>
                          <a:latin typeface="Century Gothic" panose="020B0502020202020204" pitchFamily="34" charset="0"/>
                          <a:ea typeface="Calibri" panose="020F0502020204030204" pitchFamily="34" charset="0"/>
                          <a:cs typeface="Calibri" panose="020F0502020204030204" pitchFamily="34" charset="0"/>
                        </a:rPr>
                        <a:t>Énoncé du problème</a:t>
                      </a: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extLst>
                  <a:ext uri="{0D108BD9-81ED-4DB2-BD59-A6C34878D82A}">
                    <a16:rowId xmlns:a16="http://schemas.microsoft.com/office/drawing/2014/main" val="40438514"/>
                  </a:ext>
                </a:extLst>
              </a:tr>
              <a:tr h="845381">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bl>
          </a:graphicData>
        </a:graphic>
      </p:graphicFrame>
      <p:graphicFrame>
        <p:nvGraphicFramePr>
          <p:cNvPr id="7" name="Table 6">
            <a:extLst>
              <a:ext uri="{FF2B5EF4-FFF2-40B4-BE49-F238E27FC236}">
                <a16:creationId xmlns:a16="http://schemas.microsoft.com/office/drawing/2014/main" id="{7B8CBC11-5646-48D5-219C-DE4051E83ED9}"/>
              </a:ext>
            </a:extLst>
          </p:cNvPr>
          <p:cNvGraphicFramePr>
            <a:graphicFrameLocks noGrp="1"/>
          </p:cNvGraphicFramePr>
          <p:nvPr>
            <p:extLst>
              <p:ext uri="{D42A27DB-BD31-4B8C-83A1-F6EECF244321}">
                <p14:modId xmlns:p14="http://schemas.microsoft.com/office/powerpoint/2010/main" val="649278394"/>
              </p:ext>
            </p:extLst>
          </p:nvPr>
        </p:nvGraphicFramePr>
        <p:xfrm>
          <a:off x="476249" y="2283144"/>
          <a:ext cx="5457826" cy="1188720"/>
        </p:xfrm>
        <a:graphic>
          <a:graphicData uri="http://schemas.openxmlformats.org/drawingml/2006/table">
            <a:tbl>
              <a:tblPr firstRow="1" firstCol="1" bandRow="1"/>
              <a:tblGrid>
                <a:gridCol w="5457826">
                  <a:extLst>
                    <a:ext uri="{9D8B030D-6E8A-4147-A177-3AD203B41FA5}">
                      <a16:colId xmlns:a16="http://schemas.microsoft.com/office/drawing/2014/main" val="506917477"/>
                    </a:ext>
                  </a:extLst>
                </a:gridCol>
              </a:tblGrid>
              <a:tr h="272891">
                <a:tc>
                  <a:txBody>
                    <a:bodyPr/>
                    <a:lstStyle/>
                    <a:p>
                      <a:pPr marL="0" marR="0" algn="ctr" rtl="0">
                        <a:lnSpc>
                          <a:spcPct val="107000"/>
                        </a:lnSpc>
                        <a:spcBef>
                          <a:spcPts val="0"/>
                        </a:spcBef>
                        <a:spcAft>
                          <a:spcPts val="0"/>
                        </a:spcAft>
                      </a:pPr>
                      <a:r>
                        <a:rPr lang="fr-FR" sz="1200" b="1">
                          <a:solidFill>
                            <a:schemeClr val="tx1"/>
                          </a:solidFill>
                          <a:effectLst/>
                          <a:latin typeface="Century Gothic" panose="020B0502020202020204" pitchFamily="34" charset="0"/>
                          <a:ea typeface="Calibri" panose="020F0502020204030204" pitchFamily="34" charset="0"/>
                          <a:cs typeface="Calibri" panose="020F0502020204030204" pitchFamily="34" charset="0"/>
                        </a:rPr>
                        <a:t>Énoncé du but</a:t>
                      </a: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extLst>
                  <a:ext uri="{0D108BD9-81ED-4DB2-BD59-A6C34878D82A}">
                    <a16:rowId xmlns:a16="http://schemas.microsoft.com/office/drawing/2014/main" val="40438514"/>
                  </a:ext>
                </a:extLst>
              </a:tr>
              <a:tr h="915829">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bl>
          </a:graphicData>
        </a:graphic>
      </p:graphicFrame>
      <p:graphicFrame>
        <p:nvGraphicFramePr>
          <p:cNvPr id="8" name="Table 7">
            <a:extLst>
              <a:ext uri="{FF2B5EF4-FFF2-40B4-BE49-F238E27FC236}">
                <a16:creationId xmlns:a16="http://schemas.microsoft.com/office/drawing/2014/main" id="{C83CFA1B-C945-C3D0-C25A-A4B6DC182215}"/>
              </a:ext>
            </a:extLst>
          </p:cNvPr>
          <p:cNvGraphicFramePr>
            <a:graphicFrameLocks noGrp="1"/>
          </p:cNvGraphicFramePr>
          <p:nvPr>
            <p:extLst>
              <p:ext uri="{D42A27DB-BD31-4B8C-83A1-F6EECF244321}">
                <p14:modId xmlns:p14="http://schemas.microsoft.com/office/powerpoint/2010/main" val="3372171939"/>
              </p:ext>
            </p:extLst>
          </p:nvPr>
        </p:nvGraphicFramePr>
        <p:xfrm>
          <a:off x="476249" y="3609977"/>
          <a:ext cx="5457826" cy="2676525"/>
        </p:xfrm>
        <a:graphic>
          <a:graphicData uri="http://schemas.openxmlformats.org/drawingml/2006/table">
            <a:tbl>
              <a:tblPr firstRow="1" firstCol="1" bandRow="1"/>
              <a:tblGrid>
                <a:gridCol w="1451788">
                  <a:extLst>
                    <a:ext uri="{9D8B030D-6E8A-4147-A177-3AD203B41FA5}">
                      <a16:colId xmlns:a16="http://schemas.microsoft.com/office/drawing/2014/main" val="506917477"/>
                    </a:ext>
                  </a:extLst>
                </a:gridCol>
                <a:gridCol w="4006038">
                  <a:extLst>
                    <a:ext uri="{9D8B030D-6E8A-4147-A177-3AD203B41FA5}">
                      <a16:colId xmlns:a16="http://schemas.microsoft.com/office/drawing/2014/main" val="32713809"/>
                    </a:ext>
                  </a:extLst>
                </a:gridCol>
              </a:tblGrid>
              <a:tr h="249275">
                <a:tc gridSpan="2">
                  <a:txBody>
                    <a:bodyPr/>
                    <a:lstStyle/>
                    <a:p>
                      <a:pPr marL="0" marR="0" algn="ctr" rtl="0">
                        <a:lnSpc>
                          <a:spcPct val="107000"/>
                        </a:lnSpc>
                        <a:spcBef>
                          <a:spcPts val="0"/>
                        </a:spcBef>
                        <a:spcAft>
                          <a:spcPts val="0"/>
                        </a:spcAft>
                      </a:pPr>
                      <a:r>
                        <a:rPr lang="fr-FR" sz="1200" b="1">
                          <a:solidFill>
                            <a:schemeClr val="tx1"/>
                          </a:solidFill>
                          <a:effectLst/>
                          <a:latin typeface="Century Gothic" panose="020B0502020202020204" pitchFamily="34" charset="0"/>
                          <a:ea typeface="Calibri" panose="020F0502020204030204" pitchFamily="34" charset="0"/>
                          <a:cs typeface="Calibri" panose="020F0502020204030204" pitchFamily="34" charset="0"/>
                        </a:rPr>
                        <a:t>Périmètre</a:t>
                      </a: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extLst>
                  <a:ext uri="{0D108BD9-81ED-4DB2-BD59-A6C34878D82A}">
                    <a16:rowId xmlns:a16="http://schemas.microsoft.com/office/drawing/2014/main" val="40438514"/>
                  </a:ext>
                </a:extLst>
              </a:tr>
              <a:tr h="606812">
                <a:tc>
                  <a:txBody>
                    <a:bodyPr/>
                    <a:lstStyle/>
                    <a:p>
                      <a:pPr marL="0" marR="0" indent="0" rtl="0">
                        <a:lnSpc>
                          <a:spcPct val="107000"/>
                        </a:lnSpc>
                        <a:spcBef>
                          <a:spcPts val="0"/>
                        </a:spcBef>
                        <a:spcAft>
                          <a:spcPts val="0"/>
                        </a:spcAft>
                        <a:buFont typeface="Arial" panose="020B0604020202020204" pitchFamily="34" charset="0"/>
                        <a:buNone/>
                      </a:pPr>
                      <a:r>
                        <a:rPr lang="fr-FR" sz="11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r>
                        <a:rPr lang="fr-FR" sz="1100" b="1" baseline="300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a:t>
                      </a:r>
                      <a:r>
                        <a:rPr lang="fr-FR" sz="1100" b="1" dirty="0">
                          <a:effectLst/>
                          <a:latin typeface="Century Gothic" panose="020B0502020202020204" pitchFamily="34" charset="0"/>
                          <a:ea typeface="Calibri" panose="020F0502020204030204" pitchFamily="34" charset="0"/>
                          <a:cs typeface="Times New Roman" panose="02020603050405020304" pitchFamily="18" charset="0"/>
                        </a:rPr>
                        <a:t> étape du processus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606813">
                <a:tc>
                  <a:txBody>
                    <a:bodyPr/>
                    <a:lstStyle/>
                    <a:p>
                      <a:pPr marL="0" marR="0" lvl="0" indent="0" rtl="0">
                        <a:lnSpc>
                          <a:spcPct val="107000"/>
                        </a:lnSpc>
                        <a:spcBef>
                          <a:spcPts val="0"/>
                        </a:spcBef>
                        <a:spcAft>
                          <a:spcPts val="0"/>
                        </a:spcAft>
                        <a:buFont typeface="Arial" panose="020B0604020202020204" pitchFamily="34" charset="0"/>
                        <a:buNone/>
                      </a:pPr>
                      <a:r>
                        <a:rPr lang="fr-FR" sz="1100" b="1" dirty="0">
                          <a:effectLst/>
                          <a:latin typeface="Century Gothic" panose="020B0502020202020204" pitchFamily="34" charset="0"/>
                          <a:ea typeface="Calibri" panose="020F0502020204030204" pitchFamily="34" charset="0"/>
                          <a:cs typeface="Times New Roman" panose="02020603050405020304" pitchFamily="18" charset="0"/>
                        </a:rPr>
                        <a:t>Dernière étape du processus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606813">
                <a:tc>
                  <a:txBody>
                    <a:bodyPr/>
                    <a:lstStyle/>
                    <a:p>
                      <a:pPr marL="0" marR="0" indent="0" rtl="0">
                        <a:lnSpc>
                          <a:spcPct val="107000"/>
                        </a:lnSpc>
                        <a:spcBef>
                          <a:spcPts val="0"/>
                        </a:spcBef>
                        <a:spcAft>
                          <a:spcPts val="0"/>
                        </a:spcAft>
                        <a:buFont typeface="Arial" panose="020B0604020202020204" pitchFamily="34" charset="0"/>
                        <a:buNone/>
                      </a:pPr>
                      <a:r>
                        <a:rPr lang="fr-FR" sz="1100" b="1">
                          <a:effectLst/>
                          <a:latin typeface="Century Gothic" panose="020B0502020202020204" pitchFamily="34" charset="0"/>
                          <a:ea typeface="Calibri" panose="020F0502020204030204" pitchFamily="34" charset="0"/>
                          <a:cs typeface="Times New Roman" panose="02020603050405020304" pitchFamily="18" charset="0"/>
                        </a:rPr>
                        <a:t>Dans le périmètre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606812">
                <a:tc>
                  <a:txBody>
                    <a:bodyPr/>
                    <a:lstStyle/>
                    <a:p>
                      <a:pPr marL="0" marR="0" indent="0" rtl="0">
                        <a:lnSpc>
                          <a:spcPct val="107000"/>
                        </a:lnSpc>
                        <a:spcBef>
                          <a:spcPts val="0"/>
                        </a:spcBef>
                        <a:spcAft>
                          <a:spcPts val="0"/>
                        </a:spcAft>
                        <a:buFont typeface="Arial" panose="020B0604020202020204" pitchFamily="34" charset="0"/>
                        <a:buNone/>
                      </a:pPr>
                      <a:r>
                        <a:rPr lang="fr-FR" sz="1100" b="1" dirty="0">
                          <a:effectLst/>
                          <a:latin typeface="Century Gothic" panose="020B0502020202020204" pitchFamily="34" charset="0"/>
                          <a:ea typeface="Calibri" panose="020F0502020204030204" pitchFamily="34" charset="0"/>
                          <a:cs typeface="Times New Roman" panose="02020603050405020304" pitchFamily="18" charset="0"/>
                        </a:rPr>
                        <a:t>En dehors du périmètre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bl>
          </a:graphicData>
        </a:graphic>
      </p:graphicFrame>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2274630471"/>
              </p:ext>
            </p:extLst>
          </p:nvPr>
        </p:nvGraphicFramePr>
        <p:xfrm>
          <a:off x="6276974" y="1047750"/>
          <a:ext cx="5457827" cy="2424113"/>
        </p:xfrm>
        <a:graphic>
          <a:graphicData uri="http://schemas.openxmlformats.org/drawingml/2006/table">
            <a:tbl>
              <a:tblPr firstRow="1" firstCol="1" bandRow="1"/>
              <a:tblGrid>
                <a:gridCol w="1009651">
                  <a:extLst>
                    <a:ext uri="{9D8B030D-6E8A-4147-A177-3AD203B41FA5}">
                      <a16:colId xmlns:a16="http://schemas.microsoft.com/office/drawing/2014/main" val="506917477"/>
                    </a:ext>
                  </a:extLst>
                </a:gridCol>
                <a:gridCol w="2224088">
                  <a:extLst>
                    <a:ext uri="{9D8B030D-6E8A-4147-A177-3AD203B41FA5}">
                      <a16:colId xmlns:a16="http://schemas.microsoft.com/office/drawing/2014/main" val="32713809"/>
                    </a:ext>
                  </a:extLst>
                </a:gridCol>
                <a:gridCol w="2224088">
                  <a:extLst>
                    <a:ext uri="{9D8B030D-6E8A-4147-A177-3AD203B41FA5}">
                      <a16:colId xmlns:a16="http://schemas.microsoft.com/office/drawing/2014/main" val="2405124328"/>
                    </a:ext>
                  </a:extLst>
                </a:gridCol>
              </a:tblGrid>
              <a:tr h="258430">
                <a:tc gridSpan="3">
                  <a:txBody>
                    <a:bodyPr/>
                    <a:lstStyle/>
                    <a:p>
                      <a:pPr marL="0" marR="0" algn="ctr" rtl="0">
                        <a:lnSpc>
                          <a:spcPct val="107000"/>
                        </a:lnSpc>
                        <a:spcBef>
                          <a:spcPts val="0"/>
                        </a:spcBef>
                        <a:spcAft>
                          <a:spcPts val="0"/>
                        </a:spcAft>
                      </a:pPr>
                      <a:r>
                        <a:rPr lang="fr-FR"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Calendrier</a:t>
                      </a: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8514"/>
                  </a:ext>
                </a:extLst>
              </a:tr>
              <a:tr h="360453">
                <a:tc>
                  <a:txBody>
                    <a:bodyPr/>
                    <a:lstStyle/>
                    <a:p>
                      <a:pPr marL="0" marR="0" indent="0" algn="ctr" rtl="0">
                        <a:lnSpc>
                          <a:spcPct val="107000"/>
                        </a:lnSpc>
                        <a:spcBef>
                          <a:spcPts val="0"/>
                        </a:spcBef>
                        <a:spcAft>
                          <a:spcPts val="0"/>
                        </a:spcAft>
                        <a:buFont typeface="Arial" panose="020B0604020202020204" pitchFamily="34" charset="0"/>
                        <a:buNone/>
                      </a:pPr>
                      <a:r>
                        <a:rPr lang="fr-FR" sz="11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Phase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100" b="1" dirty="0">
                          <a:effectLst/>
                          <a:latin typeface="Century Gothic" panose="020B0502020202020204" pitchFamily="34" charset="0"/>
                          <a:ea typeface="Calibri" panose="020F0502020204030204" pitchFamily="34" charset="0"/>
                          <a:cs typeface="Times New Roman" panose="02020603050405020304" pitchFamily="18" charset="0"/>
                        </a:rPr>
                        <a:t>Date d’achèvement prévue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100" b="1">
                          <a:effectLst/>
                          <a:latin typeface="Century Gothic" panose="020B0502020202020204" pitchFamily="34" charset="0"/>
                          <a:ea typeface="Calibri" panose="020F0502020204030204" pitchFamily="34" charset="0"/>
                          <a:cs typeface="Times New Roman" panose="02020603050405020304" pitchFamily="18" charset="0"/>
                        </a:rPr>
                        <a:t>Date d’achèvement réelle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361046">
                <a:tc>
                  <a:txBody>
                    <a:bodyPr/>
                    <a:lstStyle/>
                    <a:p>
                      <a:pPr marL="0" marR="0" lvl="0" indent="0" rtl="0">
                        <a:lnSpc>
                          <a:spcPct val="107000"/>
                        </a:lnSpc>
                        <a:spcBef>
                          <a:spcPts val="0"/>
                        </a:spcBef>
                        <a:spcAft>
                          <a:spcPts val="0"/>
                        </a:spcAft>
                        <a:buFont typeface="Arial" panose="020B0604020202020204" pitchFamily="34" charset="0"/>
                        <a:buNone/>
                      </a:pPr>
                      <a:r>
                        <a:rPr lang="fr-FR" sz="1100" b="0">
                          <a:effectLst/>
                          <a:latin typeface="Century Gothic" panose="020B0502020202020204" pitchFamily="34" charset="0"/>
                          <a:ea typeface="Calibri" panose="020F0502020204030204" pitchFamily="34" charset="0"/>
                          <a:cs typeface="Times New Roman" panose="02020603050405020304" pitchFamily="18" charset="0"/>
                        </a:rPr>
                        <a:t>Définir</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361046">
                <a:tc>
                  <a:txBody>
                    <a:bodyPr/>
                    <a:lstStyle/>
                    <a:p>
                      <a:pPr marL="0" marR="0" indent="0" rtl="0">
                        <a:lnSpc>
                          <a:spcPct val="107000"/>
                        </a:lnSpc>
                        <a:spcBef>
                          <a:spcPts val="0"/>
                        </a:spcBef>
                        <a:spcAft>
                          <a:spcPts val="0"/>
                        </a:spcAft>
                        <a:buFont typeface="Arial" panose="020B0604020202020204" pitchFamily="34" charset="0"/>
                        <a:buNone/>
                      </a:pPr>
                      <a:r>
                        <a:rPr lang="fr-FR" sz="1100" b="0">
                          <a:effectLst/>
                          <a:latin typeface="Century Gothic" panose="020B0502020202020204" pitchFamily="34" charset="0"/>
                          <a:ea typeface="Calibri" panose="020F0502020204030204" pitchFamily="34" charset="0"/>
                          <a:cs typeface="Times New Roman" panose="02020603050405020304" pitchFamily="18" charset="0"/>
                        </a:rPr>
                        <a:t>Mesurer</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361046">
                <a:tc>
                  <a:txBody>
                    <a:bodyPr/>
                    <a:lstStyle/>
                    <a:p>
                      <a:pPr marL="0" marR="0" indent="0" rtl="0">
                        <a:lnSpc>
                          <a:spcPct val="107000"/>
                        </a:lnSpc>
                        <a:spcBef>
                          <a:spcPts val="0"/>
                        </a:spcBef>
                        <a:spcAft>
                          <a:spcPts val="0"/>
                        </a:spcAft>
                        <a:buFont typeface="Arial" panose="020B0604020202020204" pitchFamily="34" charset="0"/>
                        <a:buNone/>
                      </a:pPr>
                      <a:r>
                        <a:rPr lang="fr-FR" sz="1100" b="0">
                          <a:effectLst/>
                          <a:latin typeface="Century Gothic" panose="020B0502020202020204" pitchFamily="34" charset="0"/>
                          <a:ea typeface="Calibri" panose="020F0502020204030204" pitchFamily="34" charset="0"/>
                          <a:cs typeface="Times New Roman" panose="02020603050405020304" pitchFamily="18" charset="0"/>
                        </a:rPr>
                        <a:t>Analyser</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361046">
                <a:tc>
                  <a:txBody>
                    <a:bodyPr/>
                    <a:lstStyle/>
                    <a:p>
                      <a:pPr marL="0" marR="0" indent="0" rtl="0">
                        <a:lnSpc>
                          <a:spcPct val="107000"/>
                        </a:lnSpc>
                        <a:spcBef>
                          <a:spcPts val="0"/>
                        </a:spcBef>
                        <a:spcAft>
                          <a:spcPts val="0"/>
                        </a:spcAft>
                        <a:buFont typeface="Arial" panose="020B0604020202020204" pitchFamily="34" charset="0"/>
                        <a:buNone/>
                      </a:pPr>
                      <a:r>
                        <a:rPr lang="fr-FR" sz="1100" b="0">
                          <a:effectLst/>
                          <a:latin typeface="Century Gothic" panose="020B0502020202020204" pitchFamily="34" charset="0"/>
                          <a:ea typeface="Calibri" panose="020F0502020204030204" pitchFamily="34" charset="0"/>
                          <a:cs typeface="Times New Roman" panose="02020603050405020304" pitchFamily="18" charset="0"/>
                        </a:rPr>
                        <a:t>Améliorer</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361046">
                <a:tc>
                  <a:txBody>
                    <a:bodyPr/>
                    <a:lstStyle/>
                    <a:p>
                      <a:pPr marL="0" marR="0" indent="0" rtl="0">
                        <a:lnSpc>
                          <a:spcPct val="107000"/>
                        </a:lnSpc>
                        <a:spcBef>
                          <a:spcPts val="0"/>
                        </a:spcBef>
                        <a:spcAft>
                          <a:spcPts val="0"/>
                        </a:spcAft>
                        <a:buFont typeface="Arial" panose="020B0604020202020204" pitchFamily="34" charset="0"/>
                        <a:buNone/>
                      </a:pPr>
                      <a:r>
                        <a:rPr lang="fr-FR" sz="1100" b="0">
                          <a:effectLst/>
                          <a:latin typeface="Century Gothic" panose="020B0502020202020204" pitchFamily="34" charset="0"/>
                          <a:ea typeface="Calibri" panose="020F0502020204030204" pitchFamily="34" charset="0"/>
                          <a:cs typeface="Times New Roman" panose="02020603050405020304" pitchFamily="18" charset="0"/>
                        </a:rPr>
                        <a:t>Contrôler</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graphicFrame>
        <p:nvGraphicFramePr>
          <p:cNvPr id="12" name="Table 11">
            <a:extLst>
              <a:ext uri="{FF2B5EF4-FFF2-40B4-BE49-F238E27FC236}">
                <a16:creationId xmlns:a16="http://schemas.microsoft.com/office/drawing/2014/main" id="{0FC3B96E-2C23-BAD6-8266-BAD22DC6923D}"/>
              </a:ext>
            </a:extLst>
          </p:cNvPr>
          <p:cNvGraphicFramePr>
            <a:graphicFrameLocks noGrp="1"/>
          </p:cNvGraphicFramePr>
          <p:nvPr>
            <p:extLst>
              <p:ext uri="{D42A27DB-BD31-4B8C-83A1-F6EECF244321}">
                <p14:modId xmlns:p14="http://schemas.microsoft.com/office/powerpoint/2010/main" val="202161821"/>
              </p:ext>
            </p:extLst>
          </p:nvPr>
        </p:nvGraphicFramePr>
        <p:xfrm>
          <a:off x="6276975" y="3609977"/>
          <a:ext cx="5457826" cy="2676525"/>
        </p:xfrm>
        <a:graphic>
          <a:graphicData uri="http://schemas.openxmlformats.org/drawingml/2006/table">
            <a:tbl>
              <a:tblPr firstRow="1" firstCol="1" bandRow="1"/>
              <a:tblGrid>
                <a:gridCol w="1485900">
                  <a:extLst>
                    <a:ext uri="{9D8B030D-6E8A-4147-A177-3AD203B41FA5}">
                      <a16:colId xmlns:a16="http://schemas.microsoft.com/office/drawing/2014/main" val="506917477"/>
                    </a:ext>
                  </a:extLst>
                </a:gridCol>
                <a:gridCol w="1485900">
                  <a:extLst>
                    <a:ext uri="{9D8B030D-6E8A-4147-A177-3AD203B41FA5}">
                      <a16:colId xmlns:a16="http://schemas.microsoft.com/office/drawing/2014/main" val="32713809"/>
                    </a:ext>
                  </a:extLst>
                </a:gridCol>
                <a:gridCol w="1355430">
                  <a:extLst>
                    <a:ext uri="{9D8B030D-6E8A-4147-A177-3AD203B41FA5}">
                      <a16:colId xmlns:a16="http://schemas.microsoft.com/office/drawing/2014/main" val="2549715731"/>
                    </a:ext>
                  </a:extLst>
                </a:gridCol>
                <a:gridCol w="1130596">
                  <a:extLst>
                    <a:ext uri="{9D8B030D-6E8A-4147-A177-3AD203B41FA5}">
                      <a16:colId xmlns:a16="http://schemas.microsoft.com/office/drawing/2014/main" val="2405124328"/>
                    </a:ext>
                  </a:extLst>
                </a:gridCol>
              </a:tblGrid>
              <a:tr h="244845">
                <a:tc gridSpan="4">
                  <a:txBody>
                    <a:bodyPr/>
                    <a:lstStyle/>
                    <a:p>
                      <a:pPr marL="0" marR="0" algn="ctr" rtl="0">
                        <a:lnSpc>
                          <a:spcPct val="107000"/>
                        </a:lnSpc>
                        <a:spcBef>
                          <a:spcPts val="0"/>
                        </a:spcBef>
                        <a:spcAft>
                          <a:spcPts val="0"/>
                        </a:spcAft>
                      </a:pPr>
                      <a:r>
                        <a:rPr lang="fr-FR" sz="1200" b="1">
                          <a:solidFill>
                            <a:schemeClr val="tx1"/>
                          </a:solidFill>
                          <a:effectLst/>
                          <a:latin typeface="Century Gothic" panose="020B0502020202020204" pitchFamily="34" charset="0"/>
                          <a:ea typeface="Calibri" panose="020F0502020204030204" pitchFamily="34" charset="0"/>
                          <a:cs typeface="Calibri" panose="020F0502020204030204" pitchFamily="34" charset="0"/>
                        </a:rPr>
                        <a:t>Calendrier</a:t>
                      </a: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8514"/>
                  </a:ext>
                </a:extLst>
              </a:tr>
              <a:tr h="405280">
                <a:tc>
                  <a:txBody>
                    <a:bodyPr/>
                    <a:lstStyle/>
                    <a:p>
                      <a:pPr marL="0" marR="0" indent="0" algn="ctr" rtl="0">
                        <a:lnSpc>
                          <a:spcPct val="107000"/>
                        </a:lnSpc>
                        <a:spcBef>
                          <a:spcPts val="0"/>
                        </a:spcBef>
                        <a:spcAft>
                          <a:spcPts val="0"/>
                        </a:spcAft>
                        <a:buFont typeface="Arial" panose="020B0604020202020204" pitchFamily="34" charset="0"/>
                        <a:buNone/>
                      </a:pPr>
                      <a:r>
                        <a:rPr lang="fr-FR" sz="11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Position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100" b="1">
                          <a:effectLst/>
                          <a:latin typeface="Century Gothic" panose="020B0502020202020204" pitchFamily="34" charset="0"/>
                          <a:ea typeface="Calibri" panose="020F0502020204030204" pitchFamily="34" charset="0"/>
                          <a:cs typeface="Times New Roman" panose="02020603050405020304" pitchFamily="18" charset="0"/>
                        </a:rPr>
                        <a:t>Personne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100" b="1">
                          <a:effectLst/>
                          <a:latin typeface="Century Gothic" panose="020B0502020202020204" pitchFamily="34" charset="0"/>
                          <a:ea typeface="Calibri" panose="020F0502020204030204" pitchFamily="34" charset="0"/>
                          <a:cs typeface="Times New Roman" panose="02020603050405020304" pitchFamily="18" charset="0"/>
                        </a:rPr>
                        <a:t>Intitulé</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100" b="1" dirty="0">
                          <a:effectLst/>
                          <a:latin typeface="Century Gothic" panose="020B0502020202020204" pitchFamily="34" charset="0"/>
                          <a:ea typeface="Calibri" panose="020F0502020204030204" pitchFamily="34" charset="0"/>
                          <a:cs typeface="Times New Roman" panose="02020603050405020304" pitchFamily="18" charset="0"/>
                        </a:rPr>
                        <a:t> % de temps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405280">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29554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139552" y="0"/>
            <a:ext cx="7912896" cy="990600"/>
          </a:xfrm>
        </p:spPr>
        <p:txBody>
          <a:bodyPr>
            <a:normAutofit/>
          </a:bodyPr>
          <a:lstStyle/>
          <a:p>
            <a:pPr algn="ctr" rtl="0"/>
            <a:r>
              <a:rPr lang="fr-FR" sz="4000" b="1" dirty="0">
                <a:latin typeface="Century Gothic" panose="020B0502020202020204" pitchFamily="34" charset="0"/>
              </a:rPr>
              <a:t>Voix du client (VOC)</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817782144"/>
              </p:ext>
            </p:extLst>
          </p:nvPr>
        </p:nvGraphicFramePr>
        <p:xfrm>
          <a:off x="647700" y="1047750"/>
          <a:ext cx="10896600" cy="4966188"/>
        </p:xfrm>
        <a:graphic>
          <a:graphicData uri="http://schemas.openxmlformats.org/drawingml/2006/table">
            <a:tbl>
              <a:tblPr firstRow="1" firstCol="1" bandRow="1"/>
              <a:tblGrid>
                <a:gridCol w="3632200">
                  <a:extLst>
                    <a:ext uri="{9D8B030D-6E8A-4147-A177-3AD203B41FA5}">
                      <a16:colId xmlns:a16="http://schemas.microsoft.com/office/drawing/2014/main" val="506917477"/>
                    </a:ext>
                  </a:extLst>
                </a:gridCol>
                <a:gridCol w="3632200">
                  <a:extLst>
                    <a:ext uri="{9D8B030D-6E8A-4147-A177-3AD203B41FA5}">
                      <a16:colId xmlns:a16="http://schemas.microsoft.com/office/drawing/2014/main" val="32713809"/>
                    </a:ext>
                  </a:extLst>
                </a:gridCol>
                <a:gridCol w="3632200">
                  <a:extLst>
                    <a:ext uri="{9D8B030D-6E8A-4147-A177-3AD203B41FA5}">
                      <a16:colId xmlns:a16="http://schemas.microsoft.com/office/drawing/2014/main" val="2405124328"/>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Exigences du client</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Données de l’enquête/entretien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Analyse de la voix du client</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270461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7C4534D1-4938-F53A-ED02-6FCAF95B484C}"/>
              </a:ext>
            </a:extLst>
          </p:cNvPr>
          <p:cNvGraphicFramePr>
            <a:graphicFrameLocks noGrp="1"/>
          </p:cNvGraphicFramePr>
          <p:nvPr>
            <p:extLst>
              <p:ext uri="{D42A27DB-BD31-4B8C-83A1-F6EECF244321}">
                <p14:modId xmlns:p14="http://schemas.microsoft.com/office/powerpoint/2010/main" val="1076953495"/>
              </p:ext>
            </p:extLst>
          </p:nvPr>
        </p:nvGraphicFramePr>
        <p:xfrm>
          <a:off x="1254647" y="933245"/>
          <a:ext cx="9664868" cy="424952"/>
        </p:xfrm>
        <a:graphic>
          <a:graphicData uri="http://schemas.openxmlformats.org/drawingml/2006/table">
            <a:tbl>
              <a:tblPr>
                <a:tableStyleId>{5C22544A-7EE6-4342-B048-85BDC9FD1C3A}</a:tableStyleId>
              </a:tblPr>
              <a:tblGrid>
                <a:gridCol w="9664868">
                  <a:extLst>
                    <a:ext uri="{9D8B030D-6E8A-4147-A177-3AD203B41FA5}">
                      <a16:colId xmlns:a16="http://schemas.microsoft.com/office/drawing/2014/main" val="1975801559"/>
                    </a:ext>
                  </a:extLst>
                </a:gridCol>
              </a:tblGrid>
              <a:tr h="424952">
                <a:tc>
                  <a:txBody>
                    <a:bodyPr/>
                    <a:lstStyle/>
                    <a:p>
                      <a:pPr algn="l" rtl="0" fontAlgn="ctr"/>
                      <a:r>
                        <a:rPr lang="fr-FR" sz="1800" u="none" strike="noStrike" dirty="0">
                          <a:effectLst/>
                          <a:latin typeface="Century Gothic" panose="020B0502020202020204" pitchFamily="34" charset="0"/>
                        </a:rPr>
                        <a:t>Intitulé du processus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06890580"/>
                  </a:ext>
                </a:extLst>
              </a:tr>
            </a:tbl>
          </a:graphicData>
        </a:graphic>
      </p:graphicFrame>
      <p:graphicFrame>
        <p:nvGraphicFramePr>
          <p:cNvPr id="17" name="Table 16">
            <a:extLst>
              <a:ext uri="{FF2B5EF4-FFF2-40B4-BE49-F238E27FC236}">
                <a16:creationId xmlns:a16="http://schemas.microsoft.com/office/drawing/2014/main" id="{1C87DC5D-0D2E-B7B4-CEB2-4ECC999D84C8}"/>
              </a:ext>
            </a:extLst>
          </p:cNvPr>
          <p:cNvGraphicFramePr>
            <a:graphicFrameLocks noGrp="1"/>
          </p:cNvGraphicFramePr>
          <p:nvPr>
            <p:extLst>
              <p:ext uri="{D42A27DB-BD31-4B8C-83A1-F6EECF244321}">
                <p14:modId xmlns:p14="http://schemas.microsoft.com/office/powerpoint/2010/main" val="4162127684"/>
              </p:ext>
            </p:extLst>
          </p:nvPr>
        </p:nvGraphicFramePr>
        <p:xfrm>
          <a:off x="1263569" y="1473202"/>
          <a:ext cx="9647025" cy="5031618"/>
        </p:xfrm>
        <a:graphic>
          <a:graphicData uri="http://schemas.openxmlformats.org/drawingml/2006/table">
            <a:tbl>
              <a:tblPr>
                <a:tableStyleId>{5C22544A-7EE6-4342-B048-85BDC9FD1C3A}</a:tableStyleId>
              </a:tblPr>
              <a:tblGrid>
                <a:gridCol w="1929405">
                  <a:extLst>
                    <a:ext uri="{9D8B030D-6E8A-4147-A177-3AD203B41FA5}">
                      <a16:colId xmlns:a16="http://schemas.microsoft.com/office/drawing/2014/main" val="2573400681"/>
                    </a:ext>
                  </a:extLst>
                </a:gridCol>
                <a:gridCol w="1929405">
                  <a:extLst>
                    <a:ext uri="{9D8B030D-6E8A-4147-A177-3AD203B41FA5}">
                      <a16:colId xmlns:a16="http://schemas.microsoft.com/office/drawing/2014/main" val="1497378630"/>
                    </a:ext>
                  </a:extLst>
                </a:gridCol>
                <a:gridCol w="1929405">
                  <a:extLst>
                    <a:ext uri="{9D8B030D-6E8A-4147-A177-3AD203B41FA5}">
                      <a16:colId xmlns:a16="http://schemas.microsoft.com/office/drawing/2014/main" val="493523356"/>
                    </a:ext>
                  </a:extLst>
                </a:gridCol>
                <a:gridCol w="1929405">
                  <a:extLst>
                    <a:ext uri="{9D8B030D-6E8A-4147-A177-3AD203B41FA5}">
                      <a16:colId xmlns:a16="http://schemas.microsoft.com/office/drawing/2014/main" val="1106842569"/>
                    </a:ext>
                  </a:extLst>
                </a:gridCol>
                <a:gridCol w="1929405">
                  <a:extLst>
                    <a:ext uri="{9D8B030D-6E8A-4147-A177-3AD203B41FA5}">
                      <a16:colId xmlns:a16="http://schemas.microsoft.com/office/drawing/2014/main" val="2962152006"/>
                    </a:ext>
                  </a:extLst>
                </a:gridCol>
              </a:tblGrid>
              <a:tr h="943933">
                <a:tc>
                  <a:txBody>
                    <a:bodyPr/>
                    <a:lstStyle/>
                    <a:p>
                      <a:pPr algn="ctr" rtl="0" fontAlgn="b"/>
                      <a:r>
                        <a:rPr lang="fr-FR" sz="6000" b="1" u="none" strike="noStrike" dirty="0">
                          <a:effectLst/>
                          <a:latin typeface="Century Gothic" panose="020B0502020202020204" pitchFamily="34" charset="0"/>
                        </a:rPr>
                        <a:t> 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AEAF6"/>
                    </a:solidFill>
                  </a:tcPr>
                </a:tc>
                <a:tc>
                  <a:txBody>
                    <a:bodyPr/>
                    <a:lstStyle/>
                    <a:p>
                      <a:pPr algn="ctr" rtl="0" fontAlgn="b"/>
                      <a:r>
                        <a:rPr lang="fr-FR" sz="6000" b="1" u="none" strike="noStrike" dirty="0">
                          <a:effectLst/>
                          <a:latin typeface="Century Gothic" panose="020B0502020202020204" pitchFamily="34" charset="0"/>
                        </a:rPr>
                        <a:t> I</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7EC4CF"/>
                    </a:solidFill>
                  </a:tcPr>
                </a:tc>
                <a:tc>
                  <a:txBody>
                    <a:bodyPr/>
                    <a:lstStyle/>
                    <a:p>
                      <a:pPr algn="ctr" rtl="0" fontAlgn="b"/>
                      <a:r>
                        <a:rPr lang="fr-FR" sz="6000" b="1" u="none" strike="noStrike" dirty="0">
                          <a:effectLst/>
                          <a:latin typeface="Century Gothic" panose="020B0502020202020204" pitchFamily="34" charset="0"/>
                        </a:rPr>
                        <a:t>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CADCE"/>
                    </a:solidFill>
                  </a:tcPr>
                </a:tc>
                <a:tc>
                  <a:txBody>
                    <a:bodyPr/>
                    <a:lstStyle/>
                    <a:p>
                      <a:pPr algn="ctr" rtl="0" fontAlgn="b"/>
                      <a:r>
                        <a:rPr lang="fr-FR" sz="6000" b="1" u="none" strike="noStrike" dirty="0">
                          <a:effectLst/>
                          <a:latin typeface="Century Gothic" panose="020B0502020202020204" pitchFamily="34" charset="0"/>
                        </a:rPr>
                        <a:t>O</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1CFE2"/>
                    </a:solidFill>
                  </a:tcPr>
                </a:tc>
                <a:tc>
                  <a:txBody>
                    <a:bodyPr/>
                    <a:lstStyle/>
                    <a:p>
                      <a:pPr algn="ctr" rtl="0" fontAlgn="b"/>
                      <a:r>
                        <a:rPr lang="fr-FR" sz="6000" b="1" u="none" strike="noStrike" dirty="0">
                          <a:effectLst/>
                          <a:latin typeface="Century Gothic" panose="020B0502020202020204" pitchFamily="34" charset="0"/>
                        </a:rPr>
                        <a:t>C</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596165000"/>
                  </a:ext>
                </a:extLst>
              </a:tr>
              <a:tr h="365760">
                <a:tc>
                  <a:txBody>
                    <a:bodyPr/>
                    <a:lstStyle/>
                    <a:p>
                      <a:pPr algn="ctr" rtl="0" fontAlgn="ctr"/>
                      <a:r>
                        <a:rPr lang="fr-FR" sz="1800" u="none" strike="noStrike" dirty="0">
                          <a:effectLst/>
                          <a:latin typeface="Century Gothic" panose="020B0502020202020204" pitchFamily="34" charset="0"/>
                        </a:rPr>
                        <a:t>SUPPLIERS (FOURNISSEURS)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ctr" rtl="0" fontAlgn="ctr"/>
                      <a:r>
                        <a:rPr lang="fr-FR" sz="1800" u="none" strike="noStrike" dirty="0">
                          <a:effectLst/>
                          <a:latin typeface="Century Gothic" panose="020B0502020202020204" pitchFamily="34" charset="0"/>
                        </a:rPr>
                        <a:t>INPUT (CONTRIBUTIONS)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ctr" rtl="0" fontAlgn="ctr"/>
                      <a:r>
                        <a:rPr lang="fr-FR" sz="1800" u="none" strike="noStrike" dirty="0">
                          <a:effectLst/>
                          <a:latin typeface="Century Gothic" panose="020B0502020202020204" pitchFamily="34" charset="0"/>
                        </a:rPr>
                        <a:t>PROCESS (PROCESSUS)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ctr" rtl="0" fontAlgn="ctr"/>
                      <a:r>
                        <a:rPr lang="fr-FR" sz="1800" u="none" strike="noStrike" dirty="0">
                          <a:effectLst/>
                          <a:latin typeface="Century Gothic" panose="020B0502020202020204" pitchFamily="34" charset="0"/>
                        </a:rPr>
                        <a:t>OUTPUT (RÉSULTATS)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ctr" rtl="0" fontAlgn="ctr"/>
                      <a:r>
                        <a:rPr lang="fr-FR" sz="1800" u="none" strike="noStrike" dirty="0">
                          <a:effectLst/>
                          <a:latin typeface="Century Gothic" panose="020B0502020202020204" pitchFamily="34" charset="0"/>
                        </a:rPr>
                        <a:t>CUSTOMER (CLIENTS)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935210863"/>
                  </a:ext>
                </a:extLst>
              </a:tr>
              <a:tr h="515815">
                <a:tc>
                  <a:txBody>
                    <a:bodyPr/>
                    <a:lstStyle/>
                    <a:p>
                      <a:pPr algn="ctr" rtl="0" fontAlgn="ctr"/>
                      <a:r>
                        <a:rPr lang="fr-FR" sz="1100" u="none" strike="noStrike" dirty="0">
                          <a:effectLst/>
                          <a:latin typeface="Century Gothic" panose="020B0502020202020204" pitchFamily="34" charset="0"/>
                        </a:rPr>
                        <a:t>qui apporte sa contribution à un processus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ctr" rtl="0" fontAlgn="ctr"/>
                      <a:r>
                        <a:rPr lang="fr-FR" sz="1100" u="none" strike="noStrike" dirty="0">
                          <a:effectLst/>
                          <a:latin typeface="Century Gothic" panose="020B0502020202020204" pitchFamily="34" charset="0"/>
                        </a:rPr>
                        <a:t>ressources transmises par </a:t>
                      </a:r>
                      <a:br>
                        <a:rPr lang="fr-FR" sz="1100" u="none" strike="noStrike" dirty="0">
                          <a:effectLst/>
                          <a:latin typeface="Century Gothic" panose="020B0502020202020204" pitchFamily="34" charset="0"/>
                        </a:rPr>
                      </a:br>
                      <a:r>
                        <a:rPr lang="fr-FR" sz="1100" u="none" strike="noStrike" dirty="0">
                          <a:effectLst/>
                          <a:latin typeface="Century Gothic" panose="020B0502020202020204" pitchFamily="34" charset="0"/>
                        </a:rPr>
                        <a:t>les fournisseurs et à intégrer au processus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ctr" rtl="0" fontAlgn="ctr"/>
                      <a:r>
                        <a:rPr lang="fr-FR" sz="1100" u="none" strike="noStrike" spc="-20" baseline="0" dirty="0">
                          <a:effectLst/>
                          <a:latin typeface="Century Gothic" panose="020B0502020202020204" pitchFamily="34" charset="0"/>
                        </a:rPr>
                        <a:t>étapes suivies pour convertir </a:t>
                      </a:r>
                      <a:r>
                        <a:rPr lang="fr-FR" sz="1100" u="none" strike="noStrike" dirty="0">
                          <a:effectLst/>
                          <a:latin typeface="Century Gothic" panose="020B0502020202020204" pitchFamily="34" charset="0"/>
                        </a:rPr>
                        <a:t>la contribution en résultat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ctr" rtl="0" fontAlgn="ctr"/>
                      <a:r>
                        <a:rPr lang="fr-FR" sz="1100" u="none" strike="noStrike" dirty="0">
                          <a:effectLst/>
                          <a:latin typeface="Century Gothic" panose="020B0502020202020204" pitchFamily="34" charset="0"/>
                        </a:rPr>
                        <a:t>ressources résultant </a:t>
                      </a:r>
                      <a:br>
                        <a:rPr lang="en-US" sz="1100" u="none" strike="noStrike" dirty="0">
                          <a:effectLst/>
                          <a:latin typeface="Century Gothic" panose="020B0502020202020204" pitchFamily="34" charset="0"/>
                        </a:rPr>
                      </a:br>
                      <a:r>
                        <a:rPr lang="fr-FR" sz="1100" u="none" strike="noStrike" dirty="0">
                          <a:effectLst/>
                          <a:latin typeface="Century Gothic" panose="020B0502020202020204" pitchFamily="34" charset="0"/>
                        </a:rPr>
                        <a:t>du processus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ctr" rtl="0" fontAlgn="ctr"/>
                      <a:r>
                        <a:rPr lang="fr-FR" sz="1100" u="none" strike="noStrike">
                          <a:effectLst/>
                          <a:latin typeface="Century Gothic" panose="020B0502020202020204" pitchFamily="34" charset="0"/>
                        </a:rPr>
                        <a:t>destinataire des résultats </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nouvellement obtenus</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1200707619"/>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63545883"/>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5592786"/>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05936381"/>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63662114"/>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4290076"/>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37333816"/>
                  </a:ext>
                </a:extLst>
              </a:tr>
              <a:tr h="294209">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4741324"/>
                  </a:ext>
                </a:extLst>
              </a:tr>
              <a:tr h="343877">
                <a:tc>
                  <a:txBody>
                    <a:bodyPr/>
                    <a:lstStyle/>
                    <a:p>
                      <a:pPr algn="l" rtl="0" fontAlgn="ctr"/>
                      <a:r>
                        <a:rPr lang="fr-FR" sz="1100" u="none" strike="noStrike">
                          <a:effectLst/>
                          <a:latin typeface="Century Gothic" panose="020B0502020202020204" pitchFamily="34" charset="0"/>
                        </a:rPr>
                        <a:t>Fournisseurs</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Exigences du client</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l" rtl="0" fontAlgn="ctr"/>
                      <a:r>
                        <a:rPr lang="fr-FR" sz="1100" u="none" strike="noStrike">
                          <a:effectLst/>
                          <a:latin typeface="Century Gothic" panose="020B0502020202020204" pitchFamily="34" charset="0"/>
                        </a:rPr>
                        <a:t>Contributions</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Exigences du client</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l" rtl="0" fontAlgn="ctr"/>
                      <a:r>
                        <a:rPr lang="fr-FR" sz="1100" u="none" strike="noStrike">
                          <a:effectLst/>
                          <a:latin typeface="Century Gothic" panose="020B0502020202020204" pitchFamily="34" charset="0"/>
                        </a:rPr>
                        <a:t>Processus</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Exigences du client</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l" rtl="0" fontAlgn="ctr"/>
                      <a:r>
                        <a:rPr lang="fr-FR" sz="1100" u="none" strike="noStrike">
                          <a:effectLst/>
                          <a:latin typeface="Century Gothic" panose="020B0502020202020204" pitchFamily="34" charset="0"/>
                        </a:rPr>
                        <a:t>Résultats</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Exigences du client</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l" rtl="0" fontAlgn="ctr"/>
                      <a:r>
                        <a:rPr lang="fr-FR" sz="1100" u="none" strike="noStrike">
                          <a:effectLst/>
                          <a:latin typeface="Century Gothic" panose="020B0502020202020204" pitchFamily="34" charset="0"/>
                        </a:rPr>
                        <a:t>Clients</a:t>
                      </a:r>
                      <a:br>
                        <a:rPr lang="en-US" sz="1100" u="none" strike="noStrike" dirty="0">
                          <a:effectLst/>
                          <a:latin typeface="Century Gothic" panose="020B0502020202020204" pitchFamily="34" charset="0"/>
                        </a:rPr>
                      </a:br>
                      <a:r>
                        <a:rPr lang="fr-FR" sz="1100" u="none" strike="noStrike">
                          <a:effectLst/>
                          <a:latin typeface="Century Gothic" panose="020B0502020202020204" pitchFamily="34" charset="0"/>
                        </a:rPr>
                        <a:t>Exigences du client</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1960811303"/>
                  </a:ext>
                </a:extLst>
              </a:tr>
              <a:tr h="619890">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fr-FR" sz="1100" u="none" strike="noStrike" dirty="0">
                          <a:effectLst/>
                          <a:latin typeface="Century Gothic" panose="020B0502020202020204" pitchFamily="34" charset="0"/>
                        </a:rPr>
                        <a:t> </a:t>
                      </a: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7010753"/>
                  </a:ext>
                </a:extLst>
              </a:tr>
            </a:tbl>
          </a:graphicData>
        </a:graphic>
      </p:graphicFrame>
      <p:sp>
        <p:nvSpPr>
          <p:cNvPr id="23" name="Title 1">
            <a:extLst>
              <a:ext uri="{FF2B5EF4-FFF2-40B4-BE49-F238E27FC236}">
                <a16:creationId xmlns:a16="http://schemas.microsoft.com/office/drawing/2014/main" id="{9E6A2482-E7D2-60E0-4446-08B4848D7B06}"/>
              </a:ext>
            </a:extLst>
          </p:cNvPr>
          <p:cNvSpPr>
            <a:spLocks noGrp="1"/>
          </p:cNvSpPr>
          <p:nvPr>
            <p:ph type="title"/>
          </p:nvPr>
        </p:nvSpPr>
        <p:spPr>
          <a:xfrm>
            <a:off x="3196857" y="1"/>
            <a:ext cx="5798288" cy="990600"/>
          </a:xfrm>
        </p:spPr>
        <p:txBody>
          <a:bodyPr>
            <a:normAutofit/>
          </a:bodyPr>
          <a:lstStyle/>
          <a:p>
            <a:pPr algn="ctr" rtl="0"/>
            <a:r>
              <a:rPr lang="fr-FR" sz="4000" b="1" dirty="0">
                <a:latin typeface="Century Gothic" panose="020B0502020202020204" pitchFamily="34" charset="0"/>
              </a:rPr>
              <a:t>Diagramme SIPOC</a:t>
            </a:r>
          </a:p>
        </p:txBody>
      </p:sp>
    </p:spTree>
    <p:extLst>
      <p:ext uri="{BB962C8B-B14F-4D97-AF65-F5344CB8AC3E}">
        <p14:creationId xmlns:p14="http://schemas.microsoft.com/office/powerpoint/2010/main" val="293016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1594884" y="1"/>
            <a:ext cx="9002232" cy="990600"/>
          </a:xfrm>
        </p:spPr>
        <p:txBody>
          <a:bodyPr>
            <a:normAutofit fontScale="90000"/>
          </a:bodyPr>
          <a:lstStyle/>
          <a:p>
            <a:pPr algn="ctr" rtl="0"/>
            <a:r>
              <a:rPr lang="fr-FR" b="1" dirty="0">
                <a:latin typeface="Century Gothic" panose="020B0502020202020204" pitchFamily="34" charset="0"/>
              </a:rPr>
              <a:t>Diagramme détaillé du processus</a:t>
            </a:r>
            <a:br>
              <a:rPr lang="en-US" b="1" dirty="0">
                <a:latin typeface="Century Gothic" panose="020B0502020202020204" pitchFamily="34" charset="0"/>
              </a:rPr>
            </a:br>
            <a:r>
              <a:rPr lang="fr-FR"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Vue d’ensemble du flux de processus actuel</a:t>
            </a: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2888020421"/>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fr-FR" sz="3600" b="1" kern="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57122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747241"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075656"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21" name="Straight Arrow Connector 20">
            <a:extLst>
              <a:ext uri="{FF2B5EF4-FFF2-40B4-BE49-F238E27FC236}">
                <a16:creationId xmlns:a16="http://schemas.microsoft.com/office/drawing/2014/main" id="{73921D17-7EFC-5DDD-A94C-1C4B4C8822B1}"/>
              </a:ext>
            </a:extLst>
          </p:cNvPr>
          <p:cNvCxnSpPr>
            <a:cxnSpLocks/>
            <a:stCxn id="7" idx="3"/>
            <a:endCxn id="14" idx="1"/>
          </p:cNvCxnSpPr>
          <p:nvPr/>
        </p:nvCxnSpPr>
        <p:spPr>
          <a:xfrm>
            <a:off x="2306972" y="1707443"/>
            <a:ext cx="26425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586292" y="1707443"/>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onnector: Elbow 27">
            <a:extLst>
              <a:ext uri="{FF2B5EF4-FFF2-40B4-BE49-F238E27FC236}">
                <a16:creationId xmlns:a16="http://schemas.microsoft.com/office/drawing/2014/main" id="{5D7328E0-F4F4-E328-D642-8D63870F6845}"/>
              </a:ext>
            </a:extLst>
          </p:cNvPr>
          <p:cNvCxnSpPr>
            <a:cxnSpLocks/>
            <a:stCxn id="15" idx="3"/>
            <a:endCxn id="16" idx="1"/>
          </p:cNvCxnSpPr>
          <p:nvPr/>
        </p:nvCxnSpPr>
        <p:spPr>
          <a:xfrm>
            <a:off x="4762309" y="1707443"/>
            <a:ext cx="313347" cy="1064255"/>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a:off x="6090724" y="2771698"/>
            <a:ext cx="261139"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1100" b="1">
                <a:solidFill>
                  <a:schemeClr val="tx1"/>
                </a:solidFill>
                <a:latin typeface="Century Gothic" panose="020B0502020202020204" pitchFamily="34" charset="0"/>
              </a:rPr>
              <a:t>Texte</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631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75705DE-9425-0352-D6F0-4DD1D4A16A5D}"/>
              </a:ext>
            </a:extLst>
          </p:cNvPr>
          <p:cNvGrpSpPr/>
          <p:nvPr/>
        </p:nvGrpSpPr>
        <p:grpSpPr>
          <a:xfrm>
            <a:off x="2753579" y="1685837"/>
            <a:ext cx="6684842" cy="3486330"/>
            <a:chOff x="3312189" y="1775925"/>
            <a:chExt cx="6684843" cy="3486328"/>
          </a:xfrm>
        </p:grpSpPr>
        <p:sp>
          <p:nvSpPr>
            <p:cNvPr id="38" name="TextBox 37">
              <a:extLst>
                <a:ext uri="{FF2B5EF4-FFF2-40B4-BE49-F238E27FC236}">
                  <a16:creationId xmlns:a16="http://schemas.microsoft.com/office/drawing/2014/main" id="{AA4C8D8F-13AF-B75F-BBC0-DE949D79AFD7}"/>
                </a:ext>
              </a:extLst>
            </p:cNvPr>
            <p:cNvSpPr txBox="1"/>
            <p:nvPr/>
          </p:nvSpPr>
          <p:spPr>
            <a:xfrm>
              <a:off x="3312189" y="4061925"/>
              <a:ext cx="6684843" cy="1200328"/>
            </a:xfrm>
            <a:prstGeom prst="rect">
              <a:avLst/>
            </a:prstGeom>
            <a:noFill/>
          </p:spPr>
          <p:txBody>
            <a:bodyPr wrap="none" rtlCol="0">
              <a:spAutoFit/>
            </a:bodyPr>
            <a:lstStyle/>
            <a:p>
              <a:pPr algn="ctr" rtl="0"/>
              <a:r>
                <a:rPr lang="fr-FR" sz="7200" b="1" dirty="0">
                  <a:latin typeface="Century Gothic" panose="020B0502020202020204" pitchFamily="34" charset="0"/>
                </a:rPr>
                <a:t>Phase Mesurer</a:t>
              </a:r>
            </a:p>
          </p:txBody>
        </p:sp>
        <p:pic>
          <p:nvPicPr>
            <p:cNvPr id="7" name="Graphic 6" descr="Règle avec remplissage uni">
              <a:extLst>
                <a:ext uri="{FF2B5EF4-FFF2-40B4-BE49-F238E27FC236}">
                  <a16:creationId xmlns:a16="http://schemas.microsoft.com/office/drawing/2014/main" id="{B2F44A0F-7A29-3456-AE7F-2B6303E121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28291" y="1775925"/>
              <a:ext cx="2286000" cy="2286000"/>
            </a:xfrm>
            <a:prstGeom prst="rect">
              <a:avLst/>
            </a:prstGeom>
          </p:spPr>
        </p:pic>
      </p:grpSp>
    </p:spTree>
    <p:extLst>
      <p:ext uri="{BB962C8B-B14F-4D97-AF65-F5344CB8AC3E}">
        <p14:creationId xmlns:p14="http://schemas.microsoft.com/office/powerpoint/2010/main" val="404186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133602" y="0"/>
            <a:ext cx="7924798" cy="990600"/>
          </a:xfrm>
        </p:spPr>
        <p:txBody>
          <a:bodyPr>
            <a:normAutofit/>
          </a:bodyPr>
          <a:lstStyle/>
          <a:p>
            <a:pPr algn="ctr" rtl="0"/>
            <a:r>
              <a:rPr lang="fr-FR" sz="4000" b="1" dirty="0">
                <a:latin typeface="Century Gothic" panose="020B0502020202020204" pitchFamily="34" charset="0"/>
              </a:rPr>
              <a:t>Plan de collecte de données</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4195046744"/>
              </p:ext>
            </p:extLst>
          </p:nvPr>
        </p:nvGraphicFramePr>
        <p:xfrm>
          <a:off x="647700" y="1076325"/>
          <a:ext cx="10896600" cy="4966188"/>
        </p:xfrm>
        <a:graphic>
          <a:graphicData uri="http://schemas.openxmlformats.org/drawingml/2006/table">
            <a:tbl>
              <a:tblPr firstRow="1" firstCol="1" bandRow="1"/>
              <a:tblGrid>
                <a:gridCol w="2724150">
                  <a:extLst>
                    <a:ext uri="{9D8B030D-6E8A-4147-A177-3AD203B41FA5}">
                      <a16:colId xmlns:a16="http://schemas.microsoft.com/office/drawing/2014/main" val="506917477"/>
                    </a:ext>
                  </a:extLst>
                </a:gridCol>
                <a:gridCol w="2724150">
                  <a:extLst>
                    <a:ext uri="{9D8B030D-6E8A-4147-A177-3AD203B41FA5}">
                      <a16:colId xmlns:a16="http://schemas.microsoft.com/office/drawing/2014/main" val="32713809"/>
                    </a:ext>
                  </a:extLst>
                </a:gridCol>
                <a:gridCol w="2724150">
                  <a:extLst>
                    <a:ext uri="{9D8B030D-6E8A-4147-A177-3AD203B41FA5}">
                      <a16:colId xmlns:a16="http://schemas.microsoft.com/office/drawing/2014/main" val="2405124328"/>
                    </a:ext>
                  </a:extLst>
                </a:gridCol>
                <a:gridCol w="2724150">
                  <a:extLst>
                    <a:ext uri="{9D8B030D-6E8A-4147-A177-3AD203B41FA5}">
                      <a16:colId xmlns:a16="http://schemas.microsoft.com/office/drawing/2014/main" val="1003869103"/>
                    </a:ext>
                  </a:extLst>
                </a:gridCol>
              </a:tblGrid>
              <a:tr h="352425">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Mesure de performances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Définitions opérationnelles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Qui collectera les données ?</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rtl="0">
                        <a:lnSpc>
                          <a:spcPct val="107000"/>
                        </a:lnSpc>
                        <a:spcBef>
                          <a:spcPts val="0"/>
                        </a:spcBef>
                        <a:spcAft>
                          <a:spcPts val="0"/>
                        </a:spcAft>
                        <a:buFont typeface="Arial" panose="020B0604020202020204" pitchFamily="34" charset="0"/>
                        <a:buNone/>
                      </a:pPr>
                      <a:r>
                        <a:rPr lang="fr-FR" sz="1400" b="1" dirty="0">
                          <a:effectLst/>
                          <a:latin typeface="Century Gothic" panose="020B0502020202020204" pitchFamily="34" charset="0"/>
                          <a:ea typeface="Calibri" panose="020F0502020204030204" pitchFamily="34" charset="0"/>
                          <a:cs typeface="Times New Roman" panose="02020603050405020304" pitchFamily="18" charset="0"/>
                        </a:rPr>
                        <a:t>Quand et où ?</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7424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2373443" y="1"/>
            <a:ext cx="7445114" cy="990600"/>
          </a:xfrm>
        </p:spPr>
        <p:txBody>
          <a:bodyPr>
            <a:normAutofit fontScale="90000"/>
          </a:bodyPr>
          <a:lstStyle/>
          <a:p>
            <a:pPr algn="ctr" rtl="0"/>
            <a:r>
              <a:rPr lang="fr-FR" b="1" dirty="0">
                <a:latin typeface="Century Gothic" panose="020B0502020202020204" pitchFamily="34" charset="0"/>
              </a:rPr>
              <a:t>Performances de référence</a:t>
            </a:r>
            <a:br>
              <a:rPr lang="en-US" b="1" dirty="0">
                <a:latin typeface="Century Gothic" panose="020B0502020202020204" pitchFamily="34" charset="0"/>
              </a:rPr>
            </a:br>
            <a:r>
              <a:rPr lang="fr-FR"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Diagramme ou image illustrant les données de référence</a:t>
            </a:r>
          </a:p>
        </p:txBody>
      </p:sp>
      <p:sp>
        <p:nvSpPr>
          <p:cNvPr id="5" name="Rectangle: Rounded Corners 4">
            <a:extLst>
              <a:ext uri="{FF2B5EF4-FFF2-40B4-BE49-F238E27FC236}">
                <a16:creationId xmlns:a16="http://schemas.microsoft.com/office/drawing/2014/main" id="{2409F041-7BD3-F4A5-98E6-0EBE6EBB7820}"/>
              </a:ext>
            </a:extLst>
          </p:cNvPr>
          <p:cNvSpPr/>
          <p:nvPr/>
        </p:nvSpPr>
        <p:spPr>
          <a:xfrm>
            <a:off x="722852" y="1327559"/>
            <a:ext cx="10746297" cy="4756557"/>
          </a:xfrm>
          <a:prstGeom prst="roundRect">
            <a:avLst/>
          </a:prstGeom>
          <a:noFill/>
          <a:ln w="28575">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9001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5437</TotalTime>
  <Words>912</Words>
  <Application>Microsoft Office PowerPoint</Application>
  <PresentationFormat>Widescreen</PresentationFormat>
  <Paragraphs>351</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Century Gothic</vt:lpstr>
      <vt:lpstr>Office Theme</vt:lpstr>
      <vt:lpstr>PowerPoint Presentation</vt:lpstr>
      <vt:lpstr>PowerPoint Presentation</vt:lpstr>
      <vt:lpstr>Charte de projet</vt:lpstr>
      <vt:lpstr>Voix du client (VOC)</vt:lpstr>
      <vt:lpstr>Diagramme SIPOC</vt:lpstr>
      <vt:lpstr>Diagramme détaillé du processus Vue d’ensemble du flux de processus actuel</vt:lpstr>
      <vt:lpstr>PowerPoint Presentation</vt:lpstr>
      <vt:lpstr>Plan de collecte de données</vt:lpstr>
      <vt:lpstr>Performances de référence Diagramme ou image illustrant les données de référence</vt:lpstr>
      <vt:lpstr>Résultats de l’étude de gage R&amp;R Analyse de la variation du système de mesure</vt:lpstr>
      <vt:lpstr>PowerPoint Presentation</vt:lpstr>
      <vt:lpstr>Diagramme de Pareto Visuel montrant les facteurs les plus significatifs contribuant au problème</vt:lpstr>
      <vt:lpstr>PowerPoint Presentation</vt:lpstr>
      <vt:lpstr>Diagramme du processus Vue d’ensemble du flux de processus actuel</vt:lpstr>
      <vt:lpstr>Confirmation des hypothèses</vt:lpstr>
      <vt:lpstr>PowerPoint Presentation</vt:lpstr>
      <vt:lpstr>Diagramme de hiérarchisation des solutions Chaque solution est classée selon son niveau de priorité sur une échelle de 1 à 5</vt:lpstr>
      <vt:lpstr>Plan d’amélioration</vt:lpstr>
      <vt:lpstr>Diagramme du processus amélioré Flux du processus mis à jour et répercutant les améliorations</vt:lpstr>
      <vt:lpstr>PowerPoint Presentation</vt:lpstr>
      <vt:lpstr>Plan de contrôle</vt:lpstr>
      <vt:lpstr>Diagramme de contrôle Diagramme de contrôle montrant l’amélioration</vt:lpstr>
      <vt:lpstr>Récapitulatif du projet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Mira Li</cp:lastModifiedBy>
  <cp:revision>136</cp:revision>
  <dcterms:created xsi:type="dcterms:W3CDTF">2024-06-23T02:36:30Z</dcterms:created>
  <dcterms:modified xsi:type="dcterms:W3CDTF">2025-05-17T15:12:20Z</dcterms:modified>
</cp:coreProperties>
</file>