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97" r:id="rId2"/>
    <p:sldId id="299" r:id="rId3"/>
    <p:sldId id="306" r:id="rId4"/>
    <p:sldId id="309" r:id="rId5"/>
    <p:sldId id="300" r:id="rId6"/>
    <p:sldId id="323" r:id="rId7"/>
    <p:sldId id="305" r:id="rId8"/>
    <p:sldId id="314" r:id="rId9"/>
    <p:sldId id="389" r:id="rId10"/>
    <p:sldId id="388" r:id="rId11"/>
    <p:sldId id="302" r:id="rId12"/>
    <p:sldId id="324" r:id="rId13"/>
    <p:sldId id="382" r:id="rId14"/>
    <p:sldId id="383" r:id="rId15"/>
    <p:sldId id="315" r:id="rId16"/>
    <p:sldId id="303" r:id="rId17"/>
    <p:sldId id="384" r:id="rId18"/>
    <p:sldId id="385" r:id="rId19"/>
    <p:sldId id="386" r:id="rId20"/>
    <p:sldId id="304" r:id="rId21"/>
    <p:sldId id="387" r:id="rId22"/>
    <p:sldId id="390" r:id="rId23"/>
    <p:sldId id="301" r:id="rId24"/>
    <p:sldId id="295"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33"/>
    <a:srgbClr val="4FC1E8"/>
    <a:srgbClr val="F05C4F"/>
    <a:srgbClr val="D4AFB9"/>
    <a:srgbClr val="FFCE54"/>
    <a:srgbClr val="A0D468"/>
    <a:srgbClr val="7EC4CF"/>
    <a:srgbClr val="D1CFE2"/>
    <a:srgbClr val="FDEDD9"/>
    <a:srgbClr val="DAEA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5" autoAdjust="0"/>
    <p:restoredTop sz="94726"/>
  </p:normalViewPr>
  <p:slideViewPr>
    <p:cSldViewPr snapToGrid="0">
      <p:cViewPr varScale="1">
        <p:scale>
          <a:sx n="238" d="100"/>
          <a:sy n="238" d="100"/>
        </p:scale>
        <p:origin x="1794"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Pourcentage de variation</c:v>
                </c:pt>
              </c:strCache>
            </c:strRef>
          </c:tx>
          <c:spPr>
            <a:solidFill>
              <a:srgbClr val="FFCE54"/>
            </a:solidFill>
            <a:ln>
              <a:noFill/>
            </a:ln>
            <a:effectLst/>
          </c:spPr>
          <c:invertIfNegative val="0"/>
          <c:dPt>
            <c:idx val="0"/>
            <c:invertIfNegative val="0"/>
            <c:bubble3D val="0"/>
            <c:spPr>
              <a:solidFill>
                <a:srgbClr val="D4AFB9"/>
              </a:solidFill>
              <a:ln>
                <a:noFill/>
              </a:ln>
              <a:effectLst/>
            </c:spPr>
            <c:extLst>
              <c:ext xmlns:c16="http://schemas.microsoft.com/office/drawing/2014/chart" uri="{C3380CC4-5D6E-409C-BE32-E72D297353CC}">
                <c16:uniqueId val="{00000002-F4CA-457A-850D-482E6AB419C6}"/>
              </c:ext>
            </c:extLst>
          </c:dPt>
          <c:dPt>
            <c:idx val="2"/>
            <c:invertIfNegative val="0"/>
            <c:bubble3D val="0"/>
            <c:spPr>
              <a:solidFill>
                <a:srgbClr val="A0D468"/>
              </a:solidFill>
              <a:ln>
                <a:noFill/>
              </a:ln>
              <a:effectLst/>
            </c:spPr>
            <c:extLst>
              <c:ext xmlns:c16="http://schemas.microsoft.com/office/drawing/2014/chart" uri="{C3380CC4-5D6E-409C-BE32-E72D297353CC}">
                <c16:uniqueId val="{00000001-F4CA-457A-850D-482E6AB419C6}"/>
              </c:ext>
            </c:extLst>
          </c:dPt>
          <c:dLbls>
            <c:spPr>
              <a:noFill/>
              <a:ln>
                <a:noFill/>
              </a:ln>
              <a:effectLst/>
            </c:spPr>
            <c:txPr>
              <a:bodyPr rot="0" spcFirstLastPara="1" vertOverflow="ellipsis" vert="horz" wrap="square" anchor="ctr" anchorCtr="1"/>
              <a:lstStyle/>
              <a:p>
                <a:pPr>
                  <a:defRPr sz="1197"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De partie à partie</c:v>
                </c:pt>
                <c:pt idx="1">
                  <c:v>Reproductibilité</c:v>
                </c:pt>
                <c:pt idx="2">
                  <c:v>Répétabilité</c:v>
                </c:pt>
              </c:strCache>
            </c:strRef>
          </c:cat>
          <c:val>
            <c:numRef>
              <c:f>Sheet1!$B$2:$B$4</c:f>
              <c:numCache>
                <c:formatCode>General</c:formatCode>
                <c:ptCount val="3"/>
                <c:pt idx="0">
                  <c:v>10</c:v>
                </c:pt>
                <c:pt idx="1">
                  <c:v>40</c:v>
                </c:pt>
                <c:pt idx="2">
                  <c:v>50</c:v>
                </c:pt>
              </c:numCache>
            </c:numRef>
          </c:val>
          <c:extLst>
            <c:ext xmlns:c16="http://schemas.microsoft.com/office/drawing/2014/chart" uri="{C3380CC4-5D6E-409C-BE32-E72D297353CC}">
              <c16:uniqueId val="{00000000-F4CA-457A-850D-482E6AB419C6}"/>
            </c:ext>
          </c:extLst>
        </c:ser>
        <c:dLbls>
          <c:dLblPos val="ctr"/>
          <c:showLegendKey val="0"/>
          <c:showVal val="1"/>
          <c:showCatName val="0"/>
          <c:showSerName val="0"/>
          <c:showPercent val="0"/>
          <c:showBubbleSize val="0"/>
        </c:dLbls>
        <c:gapWidth val="150"/>
        <c:overlap val="100"/>
        <c:axId val="1559173712"/>
        <c:axId val="1559161712"/>
      </c:barChart>
      <c:catAx>
        <c:axId val="1559173712"/>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ysClr val="windowText" lastClr="000000"/>
                </a:solidFill>
                <a:latin typeface="Century Gothic" panose="020B0502020202020204" pitchFamily="34" charset="0"/>
                <a:ea typeface="+mn-ea"/>
                <a:cs typeface="+mn-cs"/>
              </a:defRPr>
            </a:pPr>
            <a:endParaRPr lang="en-US"/>
          </a:p>
        </c:txPr>
        <c:crossAx val="1559161712"/>
        <c:crosses val="autoZero"/>
        <c:auto val="1"/>
        <c:lblAlgn val="ctr"/>
        <c:lblOffset val="100"/>
        <c:noMultiLvlLbl val="0"/>
      </c:catAx>
      <c:valAx>
        <c:axId val="155916171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5591737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Century Gothic" panose="020B0502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B7025-4018-49F6-B050-59D8F10E5030}" type="datetimeFigureOut">
              <a:rPr lang="en-US" smtClean="0"/>
              <a:t>5/17/2025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2D7A5B-DC59-4C1D-AF2E-A7C5BA8F20FA}" type="slidenum">
              <a:rPr lang="en-US" smtClean="0"/>
              <a:t>‹#›</a:t>
            </a:fld>
            <a:endParaRPr lang="en-US"/>
          </a:p>
        </p:txBody>
      </p:sp>
    </p:spTree>
    <p:extLst>
      <p:ext uri="{BB962C8B-B14F-4D97-AF65-F5344CB8AC3E}">
        <p14:creationId xmlns:p14="http://schemas.microsoft.com/office/powerpoint/2010/main" val="2221807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79d9e627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e79d9e6279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g2e79d9e6279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13</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2D7A6-44BD-D6A9-D55B-B5901B834D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5EAD59-4519-9FCD-B39C-187D6AF6CCBF}"/>
              </a:ext>
            </a:extLst>
          </p:cNvPr>
          <p:cNvSpPr>
            <a:spLocks noGrp="1"/>
          </p:cNvSpPr>
          <p:nvPr>
            <p:ph type="subTitle" idx="1"/>
          </p:nvPr>
        </p:nvSpPr>
        <p:spPr>
          <a:xfrm>
            <a:off x="1524000" y="3602038"/>
            <a:ext cx="9144000" cy="1655762"/>
          </a:xfrm>
        </p:spPr>
        <p:txBody>
          <a:bodyPr/>
          <a:lstStyle>
            <a:lvl1pPr marL="0" indent="0" algn="ctr">
              <a:buNone/>
              <a:defRPr sz="2400"/>
            </a:lvl1pPr>
            <a:lvl2pPr marL="457170" indent="0" algn="ctr">
              <a:buNone/>
              <a:defRPr sz="2000"/>
            </a:lvl2pPr>
            <a:lvl3pPr marL="914341" indent="0" algn="ctr">
              <a:buNone/>
              <a:defRPr sz="1800"/>
            </a:lvl3pPr>
            <a:lvl4pPr marL="1371511" indent="0" algn="ctr">
              <a:buNone/>
              <a:defRPr sz="1600"/>
            </a:lvl4pPr>
            <a:lvl5pPr marL="1828681" indent="0" algn="ctr">
              <a:buNone/>
              <a:defRPr sz="1600"/>
            </a:lvl5pPr>
            <a:lvl6pPr marL="2285851" indent="0" algn="ctr">
              <a:buNone/>
              <a:defRPr sz="1600"/>
            </a:lvl6pPr>
            <a:lvl7pPr marL="2743022" indent="0" algn="ctr">
              <a:buNone/>
              <a:defRPr sz="1600"/>
            </a:lvl7pPr>
            <a:lvl8pPr marL="3200192" indent="0" algn="ctr">
              <a:buNone/>
              <a:defRPr sz="1600"/>
            </a:lvl8pPr>
            <a:lvl9pPr marL="3657362"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45110F-1EE8-124F-A9B0-C87D86F1FD6D}"/>
              </a:ext>
            </a:extLst>
          </p:cNvPr>
          <p:cNvSpPr>
            <a:spLocks noGrp="1"/>
          </p:cNvSpPr>
          <p:nvPr>
            <p:ph type="dt" sz="half" idx="10"/>
          </p:nvPr>
        </p:nvSpPr>
        <p:spPr/>
        <p:txBody>
          <a:bodyPr/>
          <a:lstStyle/>
          <a:p>
            <a:fld id="{90E09F09-59B3-489E-8070-C50CD83CC364}" type="datetimeFigureOut">
              <a:rPr lang="en-US" smtClean="0"/>
              <a:t>5/17/2025</a:t>
            </a:fld>
            <a:endParaRPr lang="en-US"/>
          </a:p>
        </p:txBody>
      </p:sp>
      <p:sp>
        <p:nvSpPr>
          <p:cNvPr id="5" name="Footer Placeholder 4">
            <a:extLst>
              <a:ext uri="{FF2B5EF4-FFF2-40B4-BE49-F238E27FC236}">
                <a16:creationId xmlns:a16="http://schemas.microsoft.com/office/drawing/2014/main" id="{0B96A349-B1E8-D267-6F22-19AF2686F9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687765-B180-2FE9-4959-9717F81A64DA}"/>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040682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15B4A-238F-7DD8-9008-AB9E737DB5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576227-3CFA-4CA4-E90F-BF7EC30C3B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3508E3-78C3-C128-5BA1-63F00AD3338E}"/>
              </a:ext>
            </a:extLst>
          </p:cNvPr>
          <p:cNvSpPr>
            <a:spLocks noGrp="1"/>
          </p:cNvSpPr>
          <p:nvPr>
            <p:ph type="dt" sz="half" idx="10"/>
          </p:nvPr>
        </p:nvSpPr>
        <p:spPr/>
        <p:txBody>
          <a:bodyPr/>
          <a:lstStyle/>
          <a:p>
            <a:fld id="{90E09F09-59B3-489E-8070-C50CD83CC364}" type="datetimeFigureOut">
              <a:rPr lang="en-US" smtClean="0"/>
              <a:t>5/17/2025</a:t>
            </a:fld>
            <a:endParaRPr lang="en-US"/>
          </a:p>
        </p:txBody>
      </p:sp>
      <p:sp>
        <p:nvSpPr>
          <p:cNvPr id="5" name="Footer Placeholder 4">
            <a:extLst>
              <a:ext uri="{FF2B5EF4-FFF2-40B4-BE49-F238E27FC236}">
                <a16:creationId xmlns:a16="http://schemas.microsoft.com/office/drawing/2014/main" id="{64D50FDA-1150-F2CE-9570-6EF3DDB12C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CA881-1EB5-113B-5564-24D96B2D0A5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932678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FBD56C-1158-1330-B18E-6E5EED108E8A}"/>
              </a:ext>
            </a:extLst>
          </p:cNvPr>
          <p:cNvSpPr>
            <a:spLocks noGrp="1"/>
          </p:cNvSpPr>
          <p:nvPr>
            <p:ph type="title" orient="vert"/>
          </p:nvPr>
        </p:nvSpPr>
        <p:spPr>
          <a:xfrm>
            <a:off x="8724901" y="365125"/>
            <a:ext cx="2628901"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49280F-F22F-0D38-7A1D-6D533F0E1823}"/>
              </a:ext>
            </a:extLst>
          </p:cNvPr>
          <p:cNvSpPr>
            <a:spLocks noGrp="1"/>
          </p:cNvSpPr>
          <p:nvPr>
            <p:ph type="body" orient="vert" idx="1"/>
          </p:nvPr>
        </p:nvSpPr>
        <p:spPr>
          <a:xfrm>
            <a:off x="838202" y="365125"/>
            <a:ext cx="7734301"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D0EB41-FA28-65C0-8FD6-5B045AC78F1A}"/>
              </a:ext>
            </a:extLst>
          </p:cNvPr>
          <p:cNvSpPr>
            <a:spLocks noGrp="1"/>
          </p:cNvSpPr>
          <p:nvPr>
            <p:ph type="dt" sz="half" idx="10"/>
          </p:nvPr>
        </p:nvSpPr>
        <p:spPr/>
        <p:txBody>
          <a:bodyPr/>
          <a:lstStyle/>
          <a:p>
            <a:fld id="{90E09F09-59B3-489E-8070-C50CD83CC364}" type="datetimeFigureOut">
              <a:rPr lang="en-US" smtClean="0"/>
              <a:t>5/17/2025</a:t>
            </a:fld>
            <a:endParaRPr lang="en-US"/>
          </a:p>
        </p:txBody>
      </p:sp>
      <p:sp>
        <p:nvSpPr>
          <p:cNvPr id="5" name="Footer Placeholder 4">
            <a:extLst>
              <a:ext uri="{FF2B5EF4-FFF2-40B4-BE49-F238E27FC236}">
                <a16:creationId xmlns:a16="http://schemas.microsoft.com/office/drawing/2014/main" id="{76471C96-E78C-66B3-424A-429615C8AC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DEF0FB-652D-7D13-E3CB-41FA05FF1AF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504756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FE4CC-91D0-23BE-B341-CA0BA8C770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D5B640-BF25-831C-AE6B-24BA33A6A6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987CAB-9CCC-5073-D260-F74FD1200D33}"/>
              </a:ext>
            </a:extLst>
          </p:cNvPr>
          <p:cNvSpPr>
            <a:spLocks noGrp="1"/>
          </p:cNvSpPr>
          <p:nvPr>
            <p:ph type="dt" sz="half" idx="10"/>
          </p:nvPr>
        </p:nvSpPr>
        <p:spPr/>
        <p:txBody>
          <a:bodyPr/>
          <a:lstStyle/>
          <a:p>
            <a:fld id="{90E09F09-59B3-489E-8070-C50CD83CC364}" type="datetimeFigureOut">
              <a:rPr lang="en-US" smtClean="0"/>
              <a:t>5/17/2025</a:t>
            </a:fld>
            <a:endParaRPr lang="en-US"/>
          </a:p>
        </p:txBody>
      </p:sp>
      <p:sp>
        <p:nvSpPr>
          <p:cNvPr id="5" name="Footer Placeholder 4">
            <a:extLst>
              <a:ext uri="{FF2B5EF4-FFF2-40B4-BE49-F238E27FC236}">
                <a16:creationId xmlns:a16="http://schemas.microsoft.com/office/drawing/2014/main" id="{5FF03CE5-66C8-0F37-1BCB-F677542200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24C3CE-901D-6506-12C6-9D227C707A55}"/>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03840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6967A-2B7E-27F7-6FB6-E756E73A2066}"/>
              </a:ext>
            </a:extLst>
          </p:cNvPr>
          <p:cNvSpPr>
            <a:spLocks noGrp="1"/>
          </p:cNvSpPr>
          <p:nvPr>
            <p:ph type="title"/>
          </p:nvPr>
        </p:nvSpPr>
        <p:spPr>
          <a:xfrm>
            <a:off x="831851" y="1709744"/>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E7B5F3-2EE0-4C03-65BD-59779E53CDC2}"/>
              </a:ext>
            </a:extLst>
          </p:cNvPr>
          <p:cNvSpPr>
            <a:spLocks noGrp="1"/>
          </p:cNvSpPr>
          <p:nvPr>
            <p:ph type="body" idx="1"/>
          </p:nvPr>
        </p:nvSpPr>
        <p:spPr>
          <a:xfrm>
            <a:off x="831851" y="4589469"/>
            <a:ext cx="10515600" cy="1500187"/>
          </a:xfrm>
        </p:spPr>
        <p:txBody>
          <a:bodyPr/>
          <a:lstStyle>
            <a:lvl1pPr marL="0" indent="0">
              <a:buNone/>
              <a:defRPr sz="2400">
                <a:solidFill>
                  <a:schemeClr val="tx1">
                    <a:tint val="82000"/>
                  </a:schemeClr>
                </a:solidFill>
              </a:defRPr>
            </a:lvl1pPr>
            <a:lvl2pPr marL="457170" indent="0">
              <a:buNone/>
              <a:defRPr sz="2000">
                <a:solidFill>
                  <a:schemeClr val="tx1">
                    <a:tint val="82000"/>
                  </a:schemeClr>
                </a:solidFill>
              </a:defRPr>
            </a:lvl2pPr>
            <a:lvl3pPr marL="914341" indent="0">
              <a:buNone/>
              <a:defRPr sz="1800">
                <a:solidFill>
                  <a:schemeClr val="tx1">
                    <a:tint val="82000"/>
                  </a:schemeClr>
                </a:solidFill>
              </a:defRPr>
            </a:lvl3pPr>
            <a:lvl4pPr marL="1371511" indent="0">
              <a:buNone/>
              <a:defRPr sz="1600">
                <a:solidFill>
                  <a:schemeClr val="tx1">
                    <a:tint val="82000"/>
                  </a:schemeClr>
                </a:solidFill>
              </a:defRPr>
            </a:lvl4pPr>
            <a:lvl5pPr marL="1828681" indent="0">
              <a:buNone/>
              <a:defRPr sz="1600">
                <a:solidFill>
                  <a:schemeClr val="tx1">
                    <a:tint val="82000"/>
                  </a:schemeClr>
                </a:solidFill>
              </a:defRPr>
            </a:lvl5pPr>
            <a:lvl6pPr marL="2285851" indent="0">
              <a:buNone/>
              <a:defRPr sz="1600">
                <a:solidFill>
                  <a:schemeClr val="tx1">
                    <a:tint val="82000"/>
                  </a:schemeClr>
                </a:solidFill>
              </a:defRPr>
            </a:lvl6pPr>
            <a:lvl7pPr marL="2743022" indent="0">
              <a:buNone/>
              <a:defRPr sz="1600">
                <a:solidFill>
                  <a:schemeClr val="tx1">
                    <a:tint val="82000"/>
                  </a:schemeClr>
                </a:solidFill>
              </a:defRPr>
            </a:lvl7pPr>
            <a:lvl8pPr marL="3200192" indent="0">
              <a:buNone/>
              <a:defRPr sz="1600">
                <a:solidFill>
                  <a:schemeClr val="tx1">
                    <a:tint val="82000"/>
                  </a:schemeClr>
                </a:solidFill>
              </a:defRPr>
            </a:lvl8pPr>
            <a:lvl9pPr marL="3657362"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3982A7-A780-B568-1E19-9C4DFDA9E8C9}"/>
              </a:ext>
            </a:extLst>
          </p:cNvPr>
          <p:cNvSpPr>
            <a:spLocks noGrp="1"/>
          </p:cNvSpPr>
          <p:nvPr>
            <p:ph type="dt" sz="half" idx="10"/>
          </p:nvPr>
        </p:nvSpPr>
        <p:spPr/>
        <p:txBody>
          <a:bodyPr/>
          <a:lstStyle/>
          <a:p>
            <a:fld id="{90E09F09-59B3-489E-8070-C50CD83CC364}" type="datetimeFigureOut">
              <a:rPr lang="en-US" smtClean="0"/>
              <a:t>5/17/2025</a:t>
            </a:fld>
            <a:endParaRPr lang="en-US"/>
          </a:p>
        </p:txBody>
      </p:sp>
      <p:sp>
        <p:nvSpPr>
          <p:cNvPr id="5" name="Footer Placeholder 4">
            <a:extLst>
              <a:ext uri="{FF2B5EF4-FFF2-40B4-BE49-F238E27FC236}">
                <a16:creationId xmlns:a16="http://schemas.microsoft.com/office/drawing/2014/main" id="{5597BE06-C164-E462-E7FC-A8BA391001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D636C-24C4-E3CA-3320-0A9F4557A47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84225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FAAD2-37BE-F9CB-214B-B412C76050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000116-014B-6263-F4E2-630EC65454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7B0F2D-8A14-0F9F-E979-657904083B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7659D1-E8B8-6D3F-08B6-0AB093D6DC8F}"/>
              </a:ext>
            </a:extLst>
          </p:cNvPr>
          <p:cNvSpPr>
            <a:spLocks noGrp="1"/>
          </p:cNvSpPr>
          <p:nvPr>
            <p:ph type="dt" sz="half" idx="10"/>
          </p:nvPr>
        </p:nvSpPr>
        <p:spPr/>
        <p:txBody>
          <a:bodyPr/>
          <a:lstStyle/>
          <a:p>
            <a:fld id="{90E09F09-59B3-489E-8070-C50CD83CC364}" type="datetimeFigureOut">
              <a:rPr lang="en-US" smtClean="0"/>
              <a:t>5/17/2025</a:t>
            </a:fld>
            <a:endParaRPr lang="en-US"/>
          </a:p>
        </p:txBody>
      </p:sp>
      <p:sp>
        <p:nvSpPr>
          <p:cNvPr id="6" name="Footer Placeholder 5">
            <a:extLst>
              <a:ext uri="{FF2B5EF4-FFF2-40B4-BE49-F238E27FC236}">
                <a16:creationId xmlns:a16="http://schemas.microsoft.com/office/drawing/2014/main" id="{1E9807FD-E0AF-8961-F864-B6CB93E645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6493FB-0F2C-2AEC-3F0F-DCDC849605E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228679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0BB92-0B4A-4459-2307-CB85CDEEAF67}"/>
              </a:ext>
            </a:extLst>
          </p:cNvPr>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CAD220-A626-4AD7-EEDB-7297C0A2F8B6}"/>
              </a:ext>
            </a:extLst>
          </p:cNvPr>
          <p:cNvSpPr>
            <a:spLocks noGrp="1"/>
          </p:cNvSpPr>
          <p:nvPr>
            <p:ph type="body" idx="1"/>
          </p:nvPr>
        </p:nvSpPr>
        <p:spPr>
          <a:xfrm>
            <a:off x="839790" y="1681163"/>
            <a:ext cx="5157787" cy="823912"/>
          </a:xfrm>
        </p:spPr>
        <p:txBody>
          <a:bodyPr anchor="b"/>
          <a:lstStyle>
            <a:lvl1pPr marL="0" indent="0">
              <a:buNone/>
              <a:defRPr sz="2400" b="1"/>
            </a:lvl1pPr>
            <a:lvl2pPr marL="457170" indent="0">
              <a:buNone/>
              <a:defRPr sz="2000" b="1"/>
            </a:lvl2pPr>
            <a:lvl3pPr marL="914341" indent="0">
              <a:buNone/>
              <a:defRPr sz="1800" b="1"/>
            </a:lvl3pPr>
            <a:lvl4pPr marL="1371511" indent="0">
              <a:buNone/>
              <a:defRPr sz="1600" b="1"/>
            </a:lvl4pPr>
            <a:lvl5pPr marL="1828681" indent="0">
              <a:buNone/>
              <a:defRPr sz="1600" b="1"/>
            </a:lvl5pPr>
            <a:lvl6pPr marL="2285851" indent="0">
              <a:buNone/>
              <a:defRPr sz="1600" b="1"/>
            </a:lvl6pPr>
            <a:lvl7pPr marL="2743022" indent="0">
              <a:buNone/>
              <a:defRPr sz="1600" b="1"/>
            </a:lvl7pPr>
            <a:lvl8pPr marL="3200192" indent="0">
              <a:buNone/>
              <a:defRPr sz="1600" b="1"/>
            </a:lvl8pPr>
            <a:lvl9pPr marL="3657362"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3054B2-E284-C60C-CFFF-435AAD9F8FCF}"/>
              </a:ext>
            </a:extLst>
          </p:cNvPr>
          <p:cNvSpPr>
            <a:spLocks noGrp="1"/>
          </p:cNvSpPr>
          <p:nvPr>
            <p:ph sz="half" idx="2"/>
          </p:nvPr>
        </p:nvSpPr>
        <p:spPr>
          <a:xfrm>
            <a:off x="839790"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457D66-B664-9076-336E-597882CE982D}"/>
              </a:ext>
            </a:extLst>
          </p:cNvPr>
          <p:cNvSpPr>
            <a:spLocks noGrp="1"/>
          </p:cNvSpPr>
          <p:nvPr>
            <p:ph type="body" sz="quarter" idx="3"/>
          </p:nvPr>
        </p:nvSpPr>
        <p:spPr>
          <a:xfrm>
            <a:off x="6172202" y="1681163"/>
            <a:ext cx="5183188" cy="823912"/>
          </a:xfrm>
        </p:spPr>
        <p:txBody>
          <a:bodyPr anchor="b"/>
          <a:lstStyle>
            <a:lvl1pPr marL="0" indent="0">
              <a:buNone/>
              <a:defRPr sz="2400" b="1"/>
            </a:lvl1pPr>
            <a:lvl2pPr marL="457170" indent="0">
              <a:buNone/>
              <a:defRPr sz="2000" b="1"/>
            </a:lvl2pPr>
            <a:lvl3pPr marL="914341" indent="0">
              <a:buNone/>
              <a:defRPr sz="1800" b="1"/>
            </a:lvl3pPr>
            <a:lvl4pPr marL="1371511" indent="0">
              <a:buNone/>
              <a:defRPr sz="1600" b="1"/>
            </a:lvl4pPr>
            <a:lvl5pPr marL="1828681" indent="0">
              <a:buNone/>
              <a:defRPr sz="1600" b="1"/>
            </a:lvl5pPr>
            <a:lvl6pPr marL="2285851" indent="0">
              <a:buNone/>
              <a:defRPr sz="1600" b="1"/>
            </a:lvl6pPr>
            <a:lvl7pPr marL="2743022" indent="0">
              <a:buNone/>
              <a:defRPr sz="1600" b="1"/>
            </a:lvl7pPr>
            <a:lvl8pPr marL="3200192" indent="0">
              <a:buNone/>
              <a:defRPr sz="1600" b="1"/>
            </a:lvl8pPr>
            <a:lvl9pPr marL="3657362"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BD92D0-1AD4-036D-7E6D-5D9C58525088}"/>
              </a:ext>
            </a:extLst>
          </p:cNvPr>
          <p:cNvSpPr>
            <a:spLocks noGrp="1"/>
          </p:cNvSpPr>
          <p:nvPr>
            <p:ph sz="quarter" idx="4"/>
          </p:nvPr>
        </p:nvSpPr>
        <p:spPr>
          <a:xfrm>
            <a:off x="6172202"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A2BDA72-8887-E2A7-D70F-A3B84CBCF264}"/>
              </a:ext>
            </a:extLst>
          </p:cNvPr>
          <p:cNvSpPr>
            <a:spLocks noGrp="1"/>
          </p:cNvSpPr>
          <p:nvPr>
            <p:ph type="dt" sz="half" idx="10"/>
          </p:nvPr>
        </p:nvSpPr>
        <p:spPr/>
        <p:txBody>
          <a:bodyPr/>
          <a:lstStyle/>
          <a:p>
            <a:fld id="{90E09F09-59B3-489E-8070-C50CD83CC364}" type="datetimeFigureOut">
              <a:rPr lang="en-US" smtClean="0"/>
              <a:t>5/17/2025</a:t>
            </a:fld>
            <a:endParaRPr lang="en-US"/>
          </a:p>
        </p:txBody>
      </p:sp>
      <p:sp>
        <p:nvSpPr>
          <p:cNvPr id="8" name="Footer Placeholder 7">
            <a:extLst>
              <a:ext uri="{FF2B5EF4-FFF2-40B4-BE49-F238E27FC236}">
                <a16:creationId xmlns:a16="http://schemas.microsoft.com/office/drawing/2014/main" id="{EBC463FF-63FE-411E-820E-90AFA9D48AB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DC1345-2487-8CD8-C7BE-750607621782}"/>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06346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FC71C-ECDC-4E0B-035B-14BA1FB764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665225A-A95D-E532-DD6F-7D5B67EC3AE3}"/>
              </a:ext>
            </a:extLst>
          </p:cNvPr>
          <p:cNvSpPr>
            <a:spLocks noGrp="1"/>
          </p:cNvSpPr>
          <p:nvPr>
            <p:ph type="dt" sz="half" idx="10"/>
          </p:nvPr>
        </p:nvSpPr>
        <p:spPr/>
        <p:txBody>
          <a:bodyPr/>
          <a:lstStyle/>
          <a:p>
            <a:fld id="{90E09F09-59B3-489E-8070-C50CD83CC364}" type="datetimeFigureOut">
              <a:rPr lang="en-US" smtClean="0"/>
              <a:t>5/17/2025</a:t>
            </a:fld>
            <a:endParaRPr lang="en-US"/>
          </a:p>
        </p:txBody>
      </p:sp>
      <p:sp>
        <p:nvSpPr>
          <p:cNvPr id="4" name="Footer Placeholder 3">
            <a:extLst>
              <a:ext uri="{FF2B5EF4-FFF2-40B4-BE49-F238E27FC236}">
                <a16:creationId xmlns:a16="http://schemas.microsoft.com/office/drawing/2014/main" id="{930F1EB7-DD64-A56E-D65C-08AFA0830C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8B374C-8FB3-3858-EBF8-26A22DFBF9B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3563237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35E991-EAE9-63A9-9D01-8633888FD980}"/>
              </a:ext>
            </a:extLst>
          </p:cNvPr>
          <p:cNvSpPr>
            <a:spLocks noGrp="1"/>
          </p:cNvSpPr>
          <p:nvPr>
            <p:ph type="dt" sz="half" idx="10"/>
          </p:nvPr>
        </p:nvSpPr>
        <p:spPr/>
        <p:txBody>
          <a:bodyPr/>
          <a:lstStyle/>
          <a:p>
            <a:fld id="{90E09F09-59B3-489E-8070-C50CD83CC364}" type="datetimeFigureOut">
              <a:rPr lang="en-US" smtClean="0"/>
              <a:t>5/17/2025</a:t>
            </a:fld>
            <a:endParaRPr lang="en-US"/>
          </a:p>
        </p:txBody>
      </p:sp>
      <p:sp>
        <p:nvSpPr>
          <p:cNvPr id="3" name="Footer Placeholder 2">
            <a:extLst>
              <a:ext uri="{FF2B5EF4-FFF2-40B4-BE49-F238E27FC236}">
                <a16:creationId xmlns:a16="http://schemas.microsoft.com/office/drawing/2014/main" id="{39E2FA4C-0A8A-81D2-F176-2209C7E869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4C79BB-39F1-DC4B-DF1C-895B06489BF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26703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3FC58-C7CB-DA18-8EAC-E77CDAB6AD24}"/>
              </a:ext>
            </a:extLst>
          </p:cNvPr>
          <p:cNvSpPr>
            <a:spLocks noGrp="1"/>
          </p:cNvSpPr>
          <p:nvPr>
            <p:ph type="title"/>
          </p:nvPr>
        </p:nvSpPr>
        <p:spPr>
          <a:xfrm>
            <a:off x="839789"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351F3F-B32E-02F1-F395-AB64EB6247C2}"/>
              </a:ext>
            </a:extLst>
          </p:cNvPr>
          <p:cNvSpPr>
            <a:spLocks noGrp="1"/>
          </p:cNvSpPr>
          <p:nvPr>
            <p:ph idx="1"/>
          </p:nvPr>
        </p:nvSpPr>
        <p:spPr>
          <a:xfrm>
            <a:off x="5183188" y="98743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ECF226-9817-20FB-7E62-461AE41CB9F7}"/>
              </a:ext>
            </a:extLst>
          </p:cNvPr>
          <p:cNvSpPr>
            <a:spLocks noGrp="1"/>
          </p:cNvSpPr>
          <p:nvPr>
            <p:ph type="body" sz="half" idx="2"/>
          </p:nvPr>
        </p:nvSpPr>
        <p:spPr>
          <a:xfrm>
            <a:off x="839789" y="2057400"/>
            <a:ext cx="3932237" cy="3811588"/>
          </a:xfrm>
        </p:spPr>
        <p:txBody>
          <a:bodyPr/>
          <a:lstStyle>
            <a:lvl1pPr marL="0" indent="0">
              <a:buNone/>
              <a:defRPr sz="1600"/>
            </a:lvl1pPr>
            <a:lvl2pPr marL="457170" indent="0">
              <a:buNone/>
              <a:defRPr sz="1400"/>
            </a:lvl2pPr>
            <a:lvl3pPr marL="914341" indent="0">
              <a:buNone/>
              <a:defRPr sz="1200"/>
            </a:lvl3pPr>
            <a:lvl4pPr marL="1371511" indent="0">
              <a:buNone/>
              <a:defRPr sz="1000"/>
            </a:lvl4pPr>
            <a:lvl5pPr marL="1828681" indent="0">
              <a:buNone/>
              <a:defRPr sz="1000"/>
            </a:lvl5pPr>
            <a:lvl6pPr marL="2285851" indent="0">
              <a:buNone/>
              <a:defRPr sz="1000"/>
            </a:lvl6pPr>
            <a:lvl7pPr marL="2743022" indent="0">
              <a:buNone/>
              <a:defRPr sz="1000"/>
            </a:lvl7pPr>
            <a:lvl8pPr marL="3200192" indent="0">
              <a:buNone/>
              <a:defRPr sz="1000"/>
            </a:lvl8pPr>
            <a:lvl9pPr marL="3657362"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A8364A-C3DD-B9FA-29B2-FB6F3FAD6430}"/>
              </a:ext>
            </a:extLst>
          </p:cNvPr>
          <p:cNvSpPr>
            <a:spLocks noGrp="1"/>
          </p:cNvSpPr>
          <p:nvPr>
            <p:ph type="dt" sz="half" idx="10"/>
          </p:nvPr>
        </p:nvSpPr>
        <p:spPr/>
        <p:txBody>
          <a:bodyPr/>
          <a:lstStyle/>
          <a:p>
            <a:fld id="{90E09F09-59B3-489E-8070-C50CD83CC364}" type="datetimeFigureOut">
              <a:rPr lang="en-US" smtClean="0"/>
              <a:t>5/17/2025</a:t>
            </a:fld>
            <a:endParaRPr lang="en-US"/>
          </a:p>
        </p:txBody>
      </p:sp>
      <p:sp>
        <p:nvSpPr>
          <p:cNvPr id="6" name="Footer Placeholder 5">
            <a:extLst>
              <a:ext uri="{FF2B5EF4-FFF2-40B4-BE49-F238E27FC236}">
                <a16:creationId xmlns:a16="http://schemas.microsoft.com/office/drawing/2014/main" id="{E66BB917-862C-00A6-5DB4-ABC4386F59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9BDBA3-CA6A-25EE-42A7-EC7044ED101E}"/>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2181895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980A4-EF5C-C09F-705A-FE0586E3BEFB}"/>
              </a:ext>
            </a:extLst>
          </p:cNvPr>
          <p:cNvSpPr>
            <a:spLocks noGrp="1"/>
          </p:cNvSpPr>
          <p:nvPr>
            <p:ph type="title"/>
          </p:nvPr>
        </p:nvSpPr>
        <p:spPr>
          <a:xfrm>
            <a:off x="839789"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29B3D25-C201-26FE-B4D5-FC2B1298ECDB}"/>
              </a:ext>
            </a:extLst>
          </p:cNvPr>
          <p:cNvSpPr>
            <a:spLocks noGrp="1"/>
          </p:cNvSpPr>
          <p:nvPr>
            <p:ph type="pic" idx="1"/>
          </p:nvPr>
        </p:nvSpPr>
        <p:spPr>
          <a:xfrm>
            <a:off x="5183188" y="987431"/>
            <a:ext cx="6172200" cy="4873625"/>
          </a:xfrm>
        </p:spPr>
        <p:txBody>
          <a:bodyPr/>
          <a:lstStyle>
            <a:lvl1pPr marL="0" indent="0">
              <a:buNone/>
              <a:defRPr sz="3200"/>
            </a:lvl1pPr>
            <a:lvl2pPr marL="457170" indent="0">
              <a:buNone/>
              <a:defRPr sz="2800"/>
            </a:lvl2pPr>
            <a:lvl3pPr marL="914341" indent="0">
              <a:buNone/>
              <a:defRPr sz="2400"/>
            </a:lvl3pPr>
            <a:lvl4pPr marL="1371511" indent="0">
              <a:buNone/>
              <a:defRPr sz="2000"/>
            </a:lvl4pPr>
            <a:lvl5pPr marL="1828681" indent="0">
              <a:buNone/>
              <a:defRPr sz="2000"/>
            </a:lvl5pPr>
            <a:lvl6pPr marL="2285851" indent="0">
              <a:buNone/>
              <a:defRPr sz="2000"/>
            </a:lvl6pPr>
            <a:lvl7pPr marL="2743022" indent="0">
              <a:buNone/>
              <a:defRPr sz="2000"/>
            </a:lvl7pPr>
            <a:lvl8pPr marL="3200192" indent="0">
              <a:buNone/>
              <a:defRPr sz="2000"/>
            </a:lvl8pPr>
            <a:lvl9pPr marL="3657362" indent="0">
              <a:buNone/>
              <a:defRPr sz="2000"/>
            </a:lvl9pPr>
          </a:lstStyle>
          <a:p>
            <a:endParaRPr lang="en-US"/>
          </a:p>
        </p:txBody>
      </p:sp>
      <p:sp>
        <p:nvSpPr>
          <p:cNvPr id="4" name="Text Placeholder 3">
            <a:extLst>
              <a:ext uri="{FF2B5EF4-FFF2-40B4-BE49-F238E27FC236}">
                <a16:creationId xmlns:a16="http://schemas.microsoft.com/office/drawing/2014/main" id="{6F283C74-C571-FF1D-5151-36B2443F7187}"/>
              </a:ext>
            </a:extLst>
          </p:cNvPr>
          <p:cNvSpPr>
            <a:spLocks noGrp="1"/>
          </p:cNvSpPr>
          <p:nvPr>
            <p:ph type="body" sz="half" idx="2"/>
          </p:nvPr>
        </p:nvSpPr>
        <p:spPr>
          <a:xfrm>
            <a:off x="839789" y="2057400"/>
            <a:ext cx="3932237" cy="3811588"/>
          </a:xfrm>
        </p:spPr>
        <p:txBody>
          <a:bodyPr/>
          <a:lstStyle>
            <a:lvl1pPr marL="0" indent="0">
              <a:buNone/>
              <a:defRPr sz="1600"/>
            </a:lvl1pPr>
            <a:lvl2pPr marL="457170" indent="0">
              <a:buNone/>
              <a:defRPr sz="1400"/>
            </a:lvl2pPr>
            <a:lvl3pPr marL="914341" indent="0">
              <a:buNone/>
              <a:defRPr sz="1200"/>
            </a:lvl3pPr>
            <a:lvl4pPr marL="1371511" indent="0">
              <a:buNone/>
              <a:defRPr sz="1000"/>
            </a:lvl4pPr>
            <a:lvl5pPr marL="1828681" indent="0">
              <a:buNone/>
              <a:defRPr sz="1000"/>
            </a:lvl5pPr>
            <a:lvl6pPr marL="2285851" indent="0">
              <a:buNone/>
              <a:defRPr sz="1000"/>
            </a:lvl6pPr>
            <a:lvl7pPr marL="2743022" indent="0">
              <a:buNone/>
              <a:defRPr sz="1000"/>
            </a:lvl7pPr>
            <a:lvl8pPr marL="3200192" indent="0">
              <a:buNone/>
              <a:defRPr sz="1000"/>
            </a:lvl8pPr>
            <a:lvl9pPr marL="3657362"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4B2BDC-2992-C7BD-6C63-8AC200524A36}"/>
              </a:ext>
            </a:extLst>
          </p:cNvPr>
          <p:cNvSpPr>
            <a:spLocks noGrp="1"/>
          </p:cNvSpPr>
          <p:nvPr>
            <p:ph type="dt" sz="half" idx="10"/>
          </p:nvPr>
        </p:nvSpPr>
        <p:spPr/>
        <p:txBody>
          <a:bodyPr/>
          <a:lstStyle/>
          <a:p>
            <a:fld id="{90E09F09-59B3-489E-8070-C50CD83CC364}" type="datetimeFigureOut">
              <a:rPr lang="en-US" smtClean="0"/>
              <a:t>5/17/2025</a:t>
            </a:fld>
            <a:endParaRPr lang="en-US"/>
          </a:p>
        </p:txBody>
      </p:sp>
      <p:sp>
        <p:nvSpPr>
          <p:cNvPr id="6" name="Footer Placeholder 5">
            <a:extLst>
              <a:ext uri="{FF2B5EF4-FFF2-40B4-BE49-F238E27FC236}">
                <a16:creationId xmlns:a16="http://schemas.microsoft.com/office/drawing/2014/main" id="{E485DD9E-76CC-CB4D-D27E-67EEA3FA96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FF54F1-71B6-6AF2-65B4-ABB249D696BF}"/>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523304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AA5F9E-D0E2-06E6-5BBA-ED33E5B158C3}"/>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E71F33-6D35-FF6F-AB7C-4E8EB9880D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EABCB7-21D8-9DAF-B59B-25D902AE28F4}"/>
              </a:ext>
            </a:extLst>
          </p:cNvPr>
          <p:cNvSpPr>
            <a:spLocks noGrp="1"/>
          </p:cNvSpPr>
          <p:nvPr>
            <p:ph type="dt" sz="half" idx="2"/>
          </p:nvPr>
        </p:nvSpPr>
        <p:spPr>
          <a:xfrm>
            <a:off x="838200" y="6356356"/>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0E09F09-59B3-489E-8070-C50CD83CC364}" type="datetimeFigureOut">
              <a:rPr lang="en-US" smtClean="0"/>
              <a:t>5/17/2025</a:t>
            </a:fld>
            <a:endParaRPr lang="en-US"/>
          </a:p>
        </p:txBody>
      </p:sp>
      <p:sp>
        <p:nvSpPr>
          <p:cNvPr id="5" name="Footer Placeholder 4">
            <a:extLst>
              <a:ext uri="{FF2B5EF4-FFF2-40B4-BE49-F238E27FC236}">
                <a16:creationId xmlns:a16="http://schemas.microsoft.com/office/drawing/2014/main" id="{696C322A-E287-F097-A6D5-EFB9616E0A1E}"/>
              </a:ext>
            </a:extLst>
          </p:cNvPr>
          <p:cNvSpPr>
            <a:spLocks noGrp="1"/>
          </p:cNvSpPr>
          <p:nvPr>
            <p:ph type="ftr" sz="quarter" idx="3"/>
          </p:nvPr>
        </p:nvSpPr>
        <p:spPr>
          <a:xfrm>
            <a:off x="4038600" y="6356356"/>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0C23976-799C-A377-4815-94AB941CAB2E}"/>
              </a:ext>
            </a:extLst>
          </p:cNvPr>
          <p:cNvSpPr>
            <a:spLocks noGrp="1"/>
          </p:cNvSpPr>
          <p:nvPr>
            <p:ph type="sldNum" sz="quarter" idx="4"/>
          </p:nvPr>
        </p:nvSpPr>
        <p:spPr>
          <a:xfrm>
            <a:off x="8610600" y="6356356"/>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0803649-8F28-4ADE-8A7F-AF0847E9D09B}" type="slidenum">
              <a:rPr lang="en-US" smtClean="0"/>
              <a:t>‹#›</a:t>
            </a:fld>
            <a:endParaRPr lang="en-US"/>
          </a:p>
        </p:txBody>
      </p:sp>
    </p:spTree>
    <p:extLst>
      <p:ext uri="{BB962C8B-B14F-4D97-AF65-F5344CB8AC3E}">
        <p14:creationId xmlns:p14="http://schemas.microsoft.com/office/powerpoint/2010/main" val="4216301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4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85" indent="-228585" algn="l" defTabSz="914341"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55" indent="-228585" algn="l" defTabSz="91434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26" indent="-228585" algn="l" defTabSz="91434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96" indent="-228585" algn="l" defTabSz="91434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66" indent="-228585" algn="l" defTabSz="91434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37" indent="-228585" algn="l" defTabSz="91434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07" indent="-228585" algn="l" defTabSz="91434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77" indent="-228585" algn="l" defTabSz="91434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47" indent="-228585" algn="l" defTabSz="91434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41" rtl="0" eaLnBrk="1" latinLnBrk="0" hangingPunct="1">
        <a:defRPr sz="1800" kern="1200">
          <a:solidFill>
            <a:schemeClr val="tx1"/>
          </a:solidFill>
          <a:latin typeface="+mn-lt"/>
          <a:ea typeface="+mn-ea"/>
          <a:cs typeface="+mn-cs"/>
        </a:defRPr>
      </a:lvl1pPr>
      <a:lvl2pPr marL="457170" algn="l" defTabSz="914341" rtl="0" eaLnBrk="1" latinLnBrk="0" hangingPunct="1">
        <a:defRPr sz="1800" kern="1200">
          <a:solidFill>
            <a:schemeClr val="tx1"/>
          </a:solidFill>
          <a:latin typeface="+mn-lt"/>
          <a:ea typeface="+mn-ea"/>
          <a:cs typeface="+mn-cs"/>
        </a:defRPr>
      </a:lvl2pPr>
      <a:lvl3pPr marL="914341" algn="l" defTabSz="914341" rtl="0" eaLnBrk="1" latinLnBrk="0" hangingPunct="1">
        <a:defRPr sz="1800" kern="1200">
          <a:solidFill>
            <a:schemeClr val="tx1"/>
          </a:solidFill>
          <a:latin typeface="+mn-lt"/>
          <a:ea typeface="+mn-ea"/>
          <a:cs typeface="+mn-cs"/>
        </a:defRPr>
      </a:lvl3pPr>
      <a:lvl4pPr marL="1371511" algn="l" defTabSz="914341" rtl="0" eaLnBrk="1" latinLnBrk="0" hangingPunct="1">
        <a:defRPr sz="1800" kern="1200">
          <a:solidFill>
            <a:schemeClr val="tx1"/>
          </a:solidFill>
          <a:latin typeface="+mn-lt"/>
          <a:ea typeface="+mn-ea"/>
          <a:cs typeface="+mn-cs"/>
        </a:defRPr>
      </a:lvl4pPr>
      <a:lvl5pPr marL="1828681" algn="l" defTabSz="914341" rtl="0" eaLnBrk="1" latinLnBrk="0" hangingPunct="1">
        <a:defRPr sz="1800" kern="1200">
          <a:solidFill>
            <a:schemeClr val="tx1"/>
          </a:solidFill>
          <a:latin typeface="+mn-lt"/>
          <a:ea typeface="+mn-ea"/>
          <a:cs typeface="+mn-cs"/>
        </a:defRPr>
      </a:lvl5pPr>
      <a:lvl6pPr marL="2285851" algn="l" defTabSz="914341" rtl="0" eaLnBrk="1" latinLnBrk="0" hangingPunct="1">
        <a:defRPr sz="1800" kern="1200">
          <a:solidFill>
            <a:schemeClr val="tx1"/>
          </a:solidFill>
          <a:latin typeface="+mn-lt"/>
          <a:ea typeface="+mn-ea"/>
          <a:cs typeface="+mn-cs"/>
        </a:defRPr>
      </a:lvl6pPr>
      <a:lvl7pPr marL="2743022" algn="l" defTabSz="914341" rtl="0" eaLnBrk="1" latinLnBrk="0" hangingPunct="1">
        <a:defRPr sz="1800" kern="1200">
          <a:solidFill>
            <a:schemeClr val="tx1"/>
          </a:solidFill>
          <a:latin typeface="+mn-lt"/>
          <a:ea typeface="+mn-ea"/>
          <a:cs typeface="+mn-cs"/>
        </a:defRPr>
      </a:lvl7pPr>
      <a:lvl8pPr marL="3200192" algn="l" defTabSz="914341" rtl="0" eaLnBrk="1" latinLnBrk="0" hangingPunct="1">
        <a:defRPr sz="1800" kern="1200">
          <a:solidFill>
            <a:schemeClr val="tx1"/>
          </a:solidFill>
          <a:latin typeface="+mn-lt"/>
          <a:ea typeface="+mn-ea"/>
          <a:cs typeface="+mn-cs"/>
        </a:defRPr>
      </a:lvl8pPr>
      <a:lvl9pPr marL="3657362" algn="l" defTabSz="91434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smartsheet.com/content/dmaic-templates" TargetMode="External"/><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www.smartsheet.com/content/dmaic-templates"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2" name="TextBox 1">
            <a:extLst>
              <a:ext uri="{FF2B5EF4-FFF2-40B4-BE49-F238E27FC236}">
                <a16:creationId xmlns:a16="http://schemas.microsoft.com/office/drawing/2014/main" id="{EDC4AD65-1A1A-5D38-30AC-4EF78B2D8807}"/>
              </a:ext>
            </a:extLst>
          </p:cNvPr>
          <p:cNvSpPr txBox="1"/>
          <p:nvPr/>
        </p:nvSpPr>
        <p:spPr>
          <a:xfrm>
            <a:off x="346310" y="1735260"/>
            <a:ext cx="5813485" cy="4703595"/>
          </a:xfrm>
          <a:prstGeom prst="rect">
            <a:avLst/>
          </a:prstGeom>
          <a:noFill/>
        </p:spPr>
        <p:txBody>
          <a:bodyPr wrap="square" rtlCol="0">
            <a:spAutoFit/>
          </a:bodyPr>
          <a:lstStyle/>
          <a:p>
            <a:pPr rtl="0">
              <a:lnSpc>
                <a:spcPct val="150000"/>
              </a:lnSpc>
              <a:spcAft>
                <a:spcPts val="1200"/>
              </a:spcAft>
            </a:pPr>
            <a:r>
              <a:rPr lang="fr-FR" sz="1500" b="1" dirty="0">
                <a:solidFill>
                  <a:srgbClr val="000000"/>
                </a:solidFill>
                <a:latin typeface="Century Gothic" panose="020B0502020202020204" pitchFamily="34" charset="0"/>
              </a:rPr>
              <a:t>Quand utiliser ce modèle ?</a:t>
            </a:r>
            <a:br>
              <a:rPr lang="en-US" sz="1500" b="1" dirty="0">
                <a:solidFill>
                  <a:srgbClr val="000000"/>
                </a:solidFill>
                <a:latin typeface="Century Gothic" panose="020B0502020202020204" pitchFamily="34" charset="0"/>
              </a:rPr>
            </a:br>
            <a:r>
              <a:rPr lang="fr-FR" sz="1500" dirty="0">
                <a:solidFill>
                  <a:srgbClr val="000000"/>
                </a:solidFill>
                <a:latin typeface="Century Gothic" panose="020B0502020202020204" pitchFamily="34" charset="0"/>
              </a:rPr>
              <a:t>Créez un rapport DMAIC complet avec ce modèle de présentation. Utilisez le modèle tout au long d’un projet DMAIC, en particulier lors des jalons clés, pour présenter les progrès, les conclusions et les résultats aux parties prenantes.</a:t>
            </a:r>
          </a:p>
          <a:p>
            <a:pPr rtl="0">
              <a:lnSpc>
                <a:spcPct val="150000"/>
              </a:lnSpc>
              <a:spcAft>
                <a:spcPts val="1200"/>
              </a:spcAft>
            </a:pPr>
            <a:r>
              <a:rPr lang="fr-FR" sz="1500" b="1" dirty="0">
                <a:solidFill>
                  <a:srgbClr val="000000"/>
                </a:solidFill>
                <a:latin typeface="Century Gothic" panose="020B0502020202020204" pitchFamily="34" charset="0"/>
              </a:rPr>
              <a:t>Caractéristiques notables du modèle : </a:t>
            </a:r>
            <a:br>
              <a:rPr lang="en-US" sz="1500" b="1" dirty="0">
                <a:solidFill>
                  <a:srgbClr val="000000"/>
                </a:solidFill>
                <a:latin typeface="Century Gothic" panose="020B0502020202020204" pitchFamily="34" charset="0"/>
              </a:rPr>
            </a:br>
            <a:r>
              <a:rPr lang="fr-FR" sz="1500" dirty="0">
                <a:solidFill>
                  <a:srgbClr val="000000"/>
                </a:solidFill>
                <a:latin typeface="Century Gothic" panose="020B0502020202020204" pitchFamily="34" charset="0"/>
              </a:rPr>
              <a:t>Ce modèle fournit des diapositives pour chaque phase DMAIC, notamment une charte de projet, un diagramme SIPOC, des données de référence, une analyse des causes profondes et des plans d’amélioration. Des éléments visuels tels que des cartes de processus et des diagrammes en arête de poisson aident les utilisateurs à organiser et à communiquer efficacement les données.</a:t>
            </a:r>
          </a:p>
        </p:txBody>
      </p:sp>
      <p:sp>
        <p:nvSpPr>
          <p:cNvPr id="91" name="Google Shape;91;p13"/>
          <p:cNvSpPr txBox="1"/>
          <p:nvPr/>
        </p:nvSpPr>
        <p:spPr>
          <a:xfrm>
            <a:off x="361547" y="258508"/>
            <a:ext cx="10816816" cy="830966"/>
          </a:xfrm>
          <a:prstGeom prst="rect">
            <a:avLst/>
          </a:prstGeom>
          <a:noFill/>
          <a:ln>
            <a:noFill/>
          </a:ln>
        </p:spPr>
        <p:txBody>
          <a:bodyPr spcFirstLastPara="1" wrap="square" lIns="91425" tIns="91425" rIns="91425" bIns="91425" anchor="t" anchorCtr="0">
            <a:spAutoFit/>
          </a:bodyPr>
          <a:lstStyle/>
          <a:p>
            <a:pPr rtl="0"/>
            <a:r>
              <a:rPr lang="fr-FR" sz="4200" b="1" dirty="0">
                <a:solidFill>
                  <a:srgbClr val="011033"/>
                </a:solidFill>
                <a:latin typeface="Century Gothic"/>
                <a:ea typeface="Century Gothic"/>
                <a:cs typeface="Century Gothic"/>
                <a:sym typeface="Century Gothic"/>
              </a:rPr>
              <a:t>Modèle de présentation DMAIC</a:t>
            </a:r>
          </a:p>
        </p:txBody>
      </p:sp>
      <p:pic>
        <p:nvPicPr>
          <p:cNvPr id="4" name="Picture 3">
            <a:extLst>
              <a:ext uri="{FF2B5EF4-FFF2-40B4-BE49-F238E27FC236}">
                <a16:creationId xmlns:a16="http://schemas.microsoft.com/office/drawing/2014/main" id="{F9449984-6191-421D-F595-F42C08469DEF}"/>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6329127" y="2541863"/>
            <a:ext cx="5301544" cy="2894556"/>
          </a:xfrm>
          <a:prstGeom prst="rect">
            <a:avLst/>
          </a:prstGeom>
          <a:effectLst>
            <a:outerShdw blurRad="63500" dist="38100" dir="9300000" sx="102000" sy="102000" algn="ctr" rotWithShape="0">
              <a:prstClr val="black">
                <a:alpha val="40000"/>
              </a:prstClr>
            </a:outerShdw>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7516343A-54B1-29FF-3B9B-E176EC107B7C}"/>
              </a:ext>
            </a:extLst>
          </p:cNvPr>
          <p:cNvGraphicFramePr>
            <a:graphicFrameLocks noGrp="1"/>
          </p:cNvGraphicFramePr>
          <p:nvPr>
            <p:ph idx="1"/>
            <p:extLst>
              <p:ext uri="{D42A27DB-BD31-4B8C-83A1-F6EECF244321}">
                <p14:modId xmlns:p14="http://schemas.microsoft.com/office/powerpoint/2010/main" val="462681703"/>
              </p:ext>
            </p:extLst>
          </p:nvPr>
        </p:nvGraphicFramePr>
        <p:xfrm>
          <a:off x="6339281" y="1330069"/>
          <a:ext cx="5257800" cy="4499863"/>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1">
            <a:extLst>
              <a:ext uri="{FF2B5EF4-FFF2-40B4-BE49-F238E27FC236}">
                <a16:creationId xmlns:a16="http://schemas.microsoft.com/office/drawing/2014/main" id="{A3E7B307-AD87-C68A-2343-3582A7112800}"/>
              </a:ext>
            </a:extLst>
          </p:cNvPr>
          <p:cNvSpPr>
            <a:spLocks noGrp="1"/>
          </p:cNvSpPr>
          <p:nvPr>
            <p:ph type="title"/>
          </p:nvPr>
        </p:nvSpPr>
        <p:spPr>
          <a:xfrm>
            <a:off x="1646422" y="0"/>
            <a:ext cx="8899158" cy="990600"/>
          </a:xfrm>
        </p:spPr>
        <p:txBody>
          <a:bodyPr>
            <a:normAutofit/>
          </a:bodyPr>
          <a:lstStyle/>
          <a:p>
            <a:pPr algn="ctr" rtl="0"/>
            <a:r>
              <a:rPr lang="fr-FR" sz="4000" b="1" dirty="0">
                <a:latin typeface="Century Gothic" panose="020B0502020202020204" pitchFamily="34" charset="0"/>
              </a:rPr>
              <a:t>Résultats de l’étude de gage R&amp;R</a:t>
            </a:r>
            <a:br>
              <a:rPr lang="en-US" sz="4000" b="1" dirty="0">
                <a:latin typeface="Century Gothic" panose="020B0502020202020204" pitchFamily="34" charset="0"/>
              </a:rPr>
            </a:br>
            <a:r>
              <a:rPr kumimoji="0" lang="fr-FR" sz="1400" b="0" i="1" u="none" strike="noStrike" cap="none" normalizeH="0" baseline="0" dirty="0">
                <a:ln>
                  <a:noFill/>
                </a:ln>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Analyse de la variation du système de mesure</a:t>
            </a:r>
          </a:p>
        </p:txBody>
      </p:sp>
      <p:graphicFrame>
        <p:nvGraphicFramePr>
          <p:cNvPr id="5" name="Content Placeholder 3">
            <a:extLst>
              <a:ext uri="{FF2B5EF4-FFF2-40B4-BE49-F238E27FC236}">
                <a16:creationId xmlns:a16="http://schemas.microsoft.com/office/drawing/2014/main" id="{5962303B-6E11-8FD3-DD96-AE620DD092FE}"/>
              </a:ext>
            </a:extLst>
          </p:cNvPr>
          <p:cNvGraphicFramePr>
            <a:graphicFrameLocks/>
          </p:cNvGraphicFramePr>
          <p:nvPr>
            <p:extLst>
              <p:ext uri="{D42A27DB-BD31-4B8C-83A1-F6EECF244321}">
                <p14:modId xmlns:p14="http://schemas.microsoft.com/office/powerpoint/2010/main" val="3708285130"/>
              </p:ext>
            </p:extLst>
          </p:nvPr>
        </p:nvGraphicFramePr>
        <p:xfrm>
          <a:off x="715511" y="2790156"/>
          <a:ext cx="4804446" cy="1579691"/>
        </p:xfrm>
        <a:graphic>
          <a:graphicData uri="http://schemas.openxmlformats.org/drawingml/2006/table">
            <a:tbl>
              <a:tblPr firstRow="1" firstCol="1" bandRow="1">
                <a:tableStyleId>{5C22544A-7EE6-4342-B048-85BDC9FD1C3A}</a:tableStyleId>
              </a:tblPr>
              <a:tblGrid>
                <a:gridCol w="1616881">
                  <a:extLst>
                    <a:ext uri="{9D8B030D-6E8A-4147-A177-3AD203B41FA5}">
                      <a16:colId xmlns:a16="http://schemas.microsoft.com/office/drawing/2014/main" val="3075524001"/>
                    </a:ext>
                  </a:extLst>
                </a:gridCol>
                <a:gridCol w="1586083">
                  <a:extLst>
                    <a:ext uri="{9D8B030D-6E8A-4147-A177-3AD203B41FA5}">
                      <a16:colId xmlns:a16="http://schemas.microsoft.com/office/drawing/2014/main" val="2622290149"/>
                    </a:ext>
                  </a:extLst>
                </a:gridCol>
                <a:gridCol w="1601482">
                  <a:extLst>
                    <a:ext uri="{9D8B030D-6E8A-4147-A177-3AD203B41FA5}">
                      <a16:colId xmlns:a16="http://schemas.microsoft.com/office/drawing/2014/main" val="2965770521"/>
                    </a:ext>
                  </a:extLst>
                </a:gridCol>
              </a:tblGrid>
              <a:tr h="0">
                <a:tc>
                  <a:txBody>
                    <a:bodyPr/>
                    <a:lstStyle/>
                    <a:p>
                      <a:pPr marL="0" marR="0" algn="ctr" rtl="0">
                        <a:lnSpc>
                          <a:spcPct val="115000"/>
                        </a:lnSpc>
                        <a:spcBef>
                          <a:spcPts val="0"/>
                        </a:spcBef>
                        <a:spcAft>
                          <a:spcPts val="0"/>
                        </a:spcAft>
                      </a:pPr>
                      <a:r>
                        <a:rPr lang="fr-FR" sz="1200" kern="0">
                          <a:solidFill>
                            <a:sysClr val="windowText" lastClr="000000"/>
                          </a:solidFill>
                          <a:effectLst/>
                          <a:latin typeface="Century Gothic" panose="020B0502020202020204" pitchFamily="34" charset="0"/>
                        </a:rPr>
                        <a:t>Source de variation</a:t>
                      </a:r>
                    </a:p>
                  </a:txBody>
                  <a:tcPr marL="63500" marR="63500" marT="63500" marB="63500">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marL="0" marR="0" algn="ctr" rtl="0">
                        <a:lnSpc>
                          <a:spcPct val="115000"/>
                        </a:lnSpc>
                        <a:spcBef>
                          <a:spcPts val="0"/>
                        </a:spcBef>
                        <a:spcAft>
                          <a:spcPts val="0"/>
                        </a:spcAft>
                      </a:pPr>
                      <a:r>
                        <a:rPr lang="fr-FR" sz="1200" kern="0" dirty="0">
                          <a:solidFill>
                            <a:sysClr val="windowText" lastClr="000000"/>
                          </a:solidFill>
                          <a:effectLst/>
                          <a:latin typeface="Century Gothic" panose="020B0502020202020204" pitchFamily="34" charset="0"/>
                        </a:rPr>
                        <a:t>Pourcentage </a:t>
                      </a:r>
                      <a:br>
                        <a:rPr lang="fr-FR" sz="1200" kern="0" dirty="0">
                          <a:solidFill>
                            <a:sysClr val="windowText" lastClr="000000"/>
                          </a:solidFill>
                          <a:effectLst/>
                          <a:latin typeface="Century Gothic" panose="020B0502020202020204" pitchFamily="34" charset="0"/>
                        </a:rPr>
                      </a:br>
                      <a:r>
                        <a:rPr lang="fr-FR" sz="1200" kern="0" dirty="0">
                          <a:solidFill>
                            <a:sysClr val="windowText" lastClr="000000"/>
                          </a:solidFill>
                          <a:effectLst/>
                          <a:latin typeface="Century Gothic" panose="020B0502020202020204" pitchFamily="34" charset="0"/>
                        </a:rPr>
                        <a:t>de variation</a:t>
                      </a:r>
                    </a:p>
                  </a:txBody>
                  <a:tcPr marL="63500" marR="63500" marT="63500" marB="63500">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marL="0" marR="0" algn="ctr" rtl="0">
                        <a:lnSpc>
                          <a:spcPct val="115000"/>
                        </a:lnSpc>
                        <a:spcBef>
                          <a:spcPts val="0"/>
                        </a:spcBef>
                        <a:spcAft>
                          <a:spcPts val="0"/>
                        </a:spcAft>
                      </a:pPr>
                      <a:r>
                        <a:rPr lang="fr-FR" sz="1200" kern="0">
                          <a:solidFill>
                            <a:sysClr val="windowText" lastClr="000000"/>
                          </a:solidFill>
                          <a:effectLst/>
                          <a:latin typeface="Century Gothic" panose="020B0502020202020204" pitchFamily="34" charset="0"/>
                        </a:rPr>
                        <a:t>Interprétation</a:t>
                      </a:r>
                    </a:p>
                  </a:txBody>
                  <a:tcPr marL="63500" marR="63500" marT="63500" marB="63500">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2230541507"/>
                  </a:ext>
                </a:extLst>
              </a:tr>
              <a:tr h="0">
                <a:tc>
                  <a:txBody>
                    <a:bodyPr/>
                    <a:lstStyle/>
                    <a:p>
                      <a:pPr marL="0" marR="0" rtl="0">
                        <a:lnSpc>
                          <a:spcPct val="115000"/>
                        </a:lnSpc>
                        <a:spcBef>
                          <a:spcPts val="0"/>
                        </a:spcBef>
                        <a:spcAft>
                          <a:spcPts val="0"/>
                        </a:spcAft>
                      </a:pPr>
                      <a:r>
                        <a:rPr lang="fr-FR" sz="1200" b="0" kern="0">
                          <a:solidFill>
                            <a:sysClr val="windowText" lastClr="000000"/>
                          </a:solidFill>
                          <a:effectLst/>
                          <a:latin typeface="Century Gothic" panose="020B0502020202020204" pitchFamily="34" charset="0"/>
                        </a:rPr>
                        <a:t>Répétabilité</a:t>
                      </a:r>
                    </a:p>
                  </a:txBody>
                  <a:tcPr marL="63500" marR="63500" marT="63500" marB="63500">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A0D468"/>
                    </a:solidFill>
                  </a:tcPr>
                </a:tc>
                <a:tc>
                  <a:txBody>
                    <a:bodyPr/>
                    <a:lstStyle/>
                    <a:p>
                      <a:pPr algn="ctr">
                        <a:lnSpc>
                          <a:spcPct val="115000"/>
                        </a:lnSpc>
                      </a:pPr>
                      <a:endParaRPr lang="en-US" sz="1400" kern="100" dirty="0">
                        <a:effectLst/>
                        <a:latin typeface="Century Gothic" panose="020B0502020202020204" pitchFamily="34" charset="0"/>
                      </a:endParaRPr>
                    </a:p>
                  </a:txBody>
                  <a:tcPr marL="63500" marR="63500" marT="63500" marB="6350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lnSpc>
                          <a:spcPct val="115000"/>
                        </a:lnSpc>
                      </a:pPr>
                      <a:endParaRPr lang="en-US" sz="1400" kern="100">
                        <a:effectLst/>
                        <a:latin typeface="Century Gothic" panose="020B0502020202020204" pitchFamily="34" charset="0"/>
                      </a:endParaRPr>
                    </a:p>
                  </a:txBody>
                  <a:tcPr marL="63500" marR="63500" marT="63500" marB="6350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804118401"/>
                  </a:ext>
                </a:extLst>
              </a:tr>
              <a:tr h="0">
                <a:tc>
                  <a:txBody>
                    <a:bodyPr/>
                    <a:lstStyle/>
                    <a:p>
                      <a:pPr marL="0" marR="0" rtl="0">
                        <a:lnSpc>
                          <a:spcPct val="115000"/>
                        </a:lnSpc>
                        <a:spcBef>
                          <a:spcPts val="0"/>
                        </a:spcBef>
                        <a:spcAft>
                          <a:spcPts val="0"/>
                        </a:spcAft>
                      </a:pPr>
                      <a:r>
                        <a:rPr lang="fr-FR" sz="1200" b="0" kern="0">
                          <a:solidFill>
                            <a:sysClr val="windowText" lastClr="000000"/>
                          </a:solidFill>
                          <a:effectLst/>
                          <a:latin typeface="Century Gothic" panose="020B0502020202020204" pitchFamily="34" charset="0"/>
                        </a:rPr>
                        <a:t>Reproductibilité </a:t>
                      </a:r>
                    </a:p>
                  </a:txBody>
                  <a:tcPr marL="63500" marR="63500" marT="63500" marB="63500">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FCE54"/>
                    </a:solidFill>
                  </a:tcPr>
                </a:tc>
                <a:tc>
                  <a:txBody>
                    <a:bodyPr/>
                    <a:lstStyle/>
                    <a:p>
                      <a:pPr algn="ctr">
                        <a:lnSpc>
                          <a:spcPct val="115000"/>
                        </a:lnSpc>
                      </a:pPr>
                      <a:endParaRPr lang="en-US" sz="1400" kern="100" dirty="0">
                        <a:effectLst/>
                        <a:latin typeface="Century Gothic" panose="020B0502020202020204" pitchFamily="34" charset="0"/>
                      </a:endParaRPr>
                    </a:p>
                  </a:txBody>
                  <a:tcPr marL="63500" marR="63500" marT="63500" marB="6350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lnSpc>
                          <a:spcPct val="115000"/>
                        </a:lnSpc>
                      </a:pPr>
                      <a:endParaRPr lang="en-US" sz="1400" kern="100" dirty="0">
                        <a:effectLst/>
                        <a:latin typeface="Century Gothic" panose="020B0502020202020204" pitchFamily="34" charset="0"/>
                      </a:endParaRPr>
                    </a:p>
                  </a:txBody>
                  <a:tcPr marL="63500" marR="63500" marT="63500" marB="6350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547514558"/>
                  </a:ext>
                </a:extLst>
              </a:tr>
              <a:tr h="0">
                <a:tc>
                  <a:txBody>
                    <a:bodyPr/>
                    <a:lstStyle/>
                    <a:p>
                      <a:pPr marL="0" marR="0" rtl="0">
                        <a:lnSpc>
                          <a:spcPct val="115000"/>
                        </a:lnSpc>
                        <a:spcBef>
                          <a:spcPts val="0"/>
                        </a:spcBef>
                        <a:spcAft>
                          <a:spcPts val="0"/>
                        </a:spcAft>
                      </a:pPr>
                      <a:r>
                        <a:rPr lang="fr-FR" sz="1200" b="0" kern="0">
                          <a:solidFill>
                            <a:sysClr val="windowText" lastClr="000000"/>
                          </a:solidFill>
                          <a:effectLst/>
                          <a:latin typeface="Century Gothic" panose="020B0502020202020204" pitchFamily="34" charset="0"/>
                        </a:rPr>
                        <a:t>De partie à partie</a:t>
                      </a:r>
                    </a:p>
                  </a:txBody>
                  <a:tcPr marL="63500" marR="63500" marT="63500" marB="63500">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D4AFB9"/>
                    </a:solidFill>
                  </a:tcPr>
                </a:tc>
                <a:tc>
                  <a:txBody>
                    <a:bodyPr/>
                    <a:lstStyle/>
                    <a:p>
                      <a:pPr algn="ctr">
                        <a:lnSpc>
                          <a:spcPct val="115000"/>
                        </a:lnSpc>
                      </a:pPr>
                      <a:endParaRPr lang="en-US" sz="1400" kern="100">
                        <a:effectLst/>
                        <a:latin typeface="Century Gothic" panose="020B0502020202020204" pitchFamily="34" charset="0"/>
                      </a:endParaRPr>
                    </a:p>
                  </a:txBody>
                  <a:tcPr marL="63500" marR="63500" marT="63500" marB="6350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lnSpc>
                          <a:spcPct val="115000"/>
                        </a:lnSpc>
                      </a:pPr>
                      <a:endParaRPr lang="en-US" sz="1400" kern="100" dirty="0">
                        <a:effectLst/>
                        <a:latin typeface="Century Gothic" panose="020B0502020202020204" pitchFamily="34" charset="0"/>
                      </a:endParaRPr>
                    </a:p>
                  </a:txBody>
                  <a:tcPr marL="63500" marR="63500" marT="63500" marB="6350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676215311"/>
                  </a:ext>
                </a:extLst>
              </a:tr>
            </a:tbl>
          </a:graphicData>
        </a:graphic>
      </p:graphicFrame>
    </p:spTree>
    <p:extLst>
      <p:ext uri="{BB962C8B-B14F-4D97-AF65-F5344CB8AC3E}">
        <p14:creationId xmlns:p14="http://schemas.microsoft.com/office/powerpoint/2010/main" val="3477973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0283BD60-2BC8-F9F9-562F-E05CFA28EAD2}"/>
              </a:ext>
            </a:extLst>
          </p:cNvPr>
          <p:cNvGrpSpPr/>
          <p:nvPr/>
        </p:nvGrpSpPr>
        <p:grpSpPr>
          <a:xfrm>
            <a:off x="2587668" y="1685837"/>
            <a:ext cx="7016665" cy="3486330"/>
            <a:chOff x="3013927" y="1775925"/>
            <a:chExt cx="7016663" cy="3486328"/>
          </a:xfrm>
        </p:grpSpPr>
        <p:sp>
          <p:nvSpPr>
            <p:cNvPr id="38" name="TextBox 37">
              <a:extLst>
                <a:ext uri="{FF2B5EF4-FFF2-40B4-BE49-F238E27FC236}">
                  <a16:creationId xmlns:a16="http://schemas.microsoft.com/office/drawing/2014/main" id="{AA4C8D8F-13AF-B75F-BBC0-DE949D79AFD7}"/>
                </a:ext>
              </a:extLst>
            </p:cNvPr>
            <p:cNvSpPr txBox="1"/>
            <p:nvPr/>
          </p:nvSpPr>
          <p:spPr>
            <a:xfrm>
              <a:off x="3013927" y="4061925"/>
              <a:ext cx="7016663" cy="1200328"/>
            </a:xfrm>
            <a:prstGeom prst="rect">
              <a:avLst/>
            </a:prstGeom>
            <a:noFill/>
          </p:spPr>
          <p:txBody>
            <a:bodyPr wrap="none" rtlCol="0">
              <a:spAutoFit/>
            </a:bodyPr>
            <a:lstStyle/>
            <a:p>
              <a:pPr algn="ctr" rtl="0"/>
              <a:r>
                <a:rPr lang="fr-FR" sz="7200" b="1" dirty="0">
                  <a:latin typeface="Century Gothic" panose="020B0502020202020204" pitchFamily="34" charset="0"/>
                </a:rPr>
                <a:t>Phase Analyser</a:t>
              </a:r>
            </a:p>
          </p:txBody>
        </p:sp>
        <p:pic>
          <p:nvPicPr>
            <p:cNvPr id="3" name="Graphic 2" descr="Tête avec engrenages à remplissage uni">
              <a:extLst>
                <a:ext uri="{FF2B5EF4-FFF2-40B4-BE49-F238E27FC236}">
                  <a16:creationId xmlns:a16="http://schemas.microsoft.com/office/drawing/2014/main" id="{76624223-EC76-4509-D99C-2955D6E3DE2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264784" y="1775925"/>
              <a:ext cx="2286000" cy="2286000"/>
            </a:xfrm>
            <a:prstGeom prst="rect">
              <a:avLst/>
            </a:prstGeom>
          </p:spPr>
        </p:pic>
      </p:grpSp>
    </p:spTree>
    <p:extLst>
      <p:ext uri="{BB962C8B-B14F-4D97-AF65-F5344CB8AC3E}">
        <p14:creationId xmlns:p14="http://schemas.microsoft.com/office/powerpoint/2010/main" val="488280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B8BCCF0-54B6-04C5-BB2A-E39C22C499C7}"/>
              </a:ext>
            </a:extLst>
          </p:cNvPr>
          <p:cNvPicPr>
            <a:picLocks noChangeAspect="1"/>
          </p:cNvPicPr>
          <p:nvPr/>
        </p:nvPicPr>
        <p:blipFill>
          <a:blip r:embed="rId2">
            <a:extLst>
              <a:ext uri="{28A0092B-C50C-407E-A947-70E740481C1C}">
                <a14:useLocalDpi xmlns:a14="http://schemas.microsoft.com/office/drawing/2010/main" val="0"/>
              </a:ext>
            </a:extLst>
          </a:blip>
          <a:srcRect l="22" r="22"/>
          <a:stretch/>
        </p:blipFill>
        <p:spPr>
          <a:xfrm>
            <a:off x="966000" y="1398353"/>
            <a:ext cx="10260000" cy="4061294"/>
          </a:xfrm>
          <a:prstGeom prst="rect">
            <a:avLst/>
          </a:prstGeom>
        </p:spPr>
      </p:pic>
      <p:sp>
        <p:nvSpPr>
          <p:cNvPr id="6" name="Title 1">
            <a:extLst>
              <a:ext uri="{FF2B5EF4-FFF2-40B4-BE49-F238E27FC236}">
                <a16:creationId xmlns:a16="http://schemas.microsoft.com/office/drawing/2014/main" id="{063FB02C-691B-A6D9-E0A8-4C4F83D3BD8D}"/>
              </a:ext>
            </a:extLst>
          </p:cNvPr>
          <p:cNvSpPr>
            <a:spLocks noGrp="1"/>
          </p:cNvSpPr>
          <p:nvPr>
            <p:ph type="title"/>
          </p:nvPr>
        </p:nvSpPr>
        <p:spPr>
          <a:xfrm>
            <a:off x="2650926" y="0"/>
            <a:ext cx="6890148" cy="990600"/>
          </a:xfrm>
        </p:spPr>
        <p:txBody>
          <a:bodyPr>
            <a:normAutofit/>
          </a:bodyPr>
          <a:lstStyle/>
          <a:p>
            <a:pPr algn="ctr" rtl="0"/>
            <a:r>
              <a:rPr lang="fr-FR" b="1" dirty="0">
                <a:latin typeface="Century Gothic" panose="020B0502020202020204" pitchFamily="34" charset="0"/>
              </a:rPr>
              <a:t>Diagramme de Pareto</a:t>
            </a:r>
            <a:br>
              <a:rPr lang="en-US" sz="4000" b="1" dirty="0">
                <a:latin typeface="Century Gothic" panose="020B0502020202020204" pitchFamily="34" charset="0"/>
              </a:rPr>
            </a:br>
            <a:r>
              <a:rPr lang="fr-FR" sz="1400" i="1"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Visuel montrant les facteurs les plus significatifs contribuant au problème</a:t>
            </a:r>
          </a:p>
        </p:txBody>
      </p:sp>
      <p:sp>
        <p:nvSpPr>
          <p:cNvPr id="7" name="TextBox 6">
            <a:extLst>
              <a:ext uri="{FF2B5EF4-FFF2-40B4-BE49-F238E27FC236}">
                <a16:creationId xmlns:a16="http://schemas.microsoft.com/office/drawing/2014/main" id="{CDF9FE8F-963B-77B8-B08C-F7DC6792EBE5}"/>
              </a:ext>
            </a:extLst>
          </p:cNvPr>
          <p:cNvSpPr txBox="1"/>
          <p:nvPr/>
        </p:nvSpPr>
        <p:spPr>
          <a:xfrm>
            <a:off x="0" y="5867400"/>
            <a:ext cx="12192000" cy="338554"/>
          </a:xfrm>
          <a:prstGeom prst="rect">
            <a:avLst/>
          </a:prstGeom>
          <a:noFill/>
        </p:spPr>
        <p:txBody>
          <a:bodyPr wrap="square" rtlCol="0">
            <a:spAutoFit/>
          </a:bodyPr>
          <a:lstStyle/>
          <a:p>
            <a:pPr algn="ctr" rtl="0"/>
            <a:r>
              <a:rPr lang="fr-FR" sz="1600" b="1" dirty="0">
                <a:latin typeface="Century Gothic" panose="020B0502020202020204" pitchFamily="34" charset="0"/>
              </a:rPr>
              <a:t>Pour utiliser et personnaliser ce diagramme, référez-vous au </a:t>
            </a:r>
            <a:r>
              <a:rPr lang="fr-FR" sz="1600" b="1" dirty="0">
                <a:latin typeface="Century Gothic" panose="020B0502020202020204" pitchFamily="34" charset="0"/>
                <a:hlinkClick r:id="rId3"/>
              </a:rPr>
              <a:t>modèle de diagramme de Pareto DMAIC</a:t>
            </a:r>
            <a:r>
              <a:rPr lang="fr-FR" sz="1600" b="1" dirty="0">
                <a:latin typeface="Century Gothic" panose="020B0502020202020204" pitchFamily="34" charset="0"/>
              </a:rPr>
              <a:t>.</a:t>
            </a:r>
          </a:p>
        </p:txBody>
      </p:sp>
    </p:spTree>
    <p:extLst>
      <p:ext uri="{BB962C8B-B14F-4D97-AF65-F5344CB8AC3E}">
        <p14:creationId xmlns:p14="http://schemas.microsoft.com/office/powerpoint/2010/main" val="3353664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013638EC-6EC7-69B6-3DE4-6D343E4E4998}"/>
              </a:ext>
            </a:extLst>
          </p:cNvPr>
          <p:cNvGrpSpPr/>
          <p:nvPr/>
        </p:nvGrpSpPr>
        <p:grpSpPr>
          <a:xfrm>
            <a:off x="0" y="990600"/>
            <a:ext cx="11205713" cy="5566087"/>
            <a:chOff x="-774849" y="298472"/>
            <a:chExt cx="12545281" cy="6259140"/>
          </a:xfrm>
        </p:grpSpPr>
        <p:sp>
          <p:nvSpPr>
            <p:cNvPr id="50" name="Rounded Rectangle 49">
              <a:extLst>
                <a:ext uri="{FF2B5EF4-FFF2-40B4-BE49-F238E27FC236}">
                  <a16:creationId xmlns:a16="http://schemas.microsoft.com/office/drawing/2014/main" id="{94AD5568-9B71-5A1F-EC5F-900CA4FBA0B1}"/>
                </a:ext>
              </a:extLst>
            </p:cNvPr>
            <p:cNvSpPr/>
            <p:nvPr/>
          </p:nvSpPr>
          <p:spPr>
            <a:xfrm>
              <a:off x="6628074" y="5894354"/>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Century Gothic" panose="020B0502020202020204" pitchFamily="34" charset="0"/>
              </a:endParaRPr>
            </a:p>
          </p:txBody>
        </p:sp>
        <p:sp>
          <p:nvSpPr>
            <p:cNvPr id="51" name="Rounded Rectangle 50">
              <a:extLst>
                <a:ext uri="{FF2B5EF4-FFF2-40B4-BE49-F238E27FC236}">
                  <a16:creationId xmlns:a16="http://schemas.microsoft.com/office/drawing/2014/main" id="{D4AF3CF3-B1FC-AA42-1F51-9075AA3BBB0D}"/>
                </a:ext>
              </a:extLst>
            </p:cNvPr>
            <p:cNvSpPr/>
            <p:nvPr/>
          </p:nvSpPr>
          <p:spPr>
            <a:xfrm>
              <a:off x="3455848" y="5894354"/>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Century Gothic" panose="020B0502020202020204" pitchFamily="34" charset="0"/>
              </a:endParaRPr>
            </a:p>
          </p:txBody>
        </p:sp>
        <p:sp>
          <p:nvSpPr>
            <p:cNvPr id="52" name="Rounded Rectangle 51">
              <a:extLst>
                <a:ext uri="{FF2B5EF4-FFF2-40B4-BE49-F238E27FC236}">
                  <a16:creationId xmlns:a16="http://schemas.microsoft.com/office/drawing/2014/main" id="{609D9F56-016F-2173-33B6-940547BDCBF6}"/>
                </a:ext>
              </a:extLst>
            </p:cNvPr>
            <p:cNvSpPr/>
            <p:nvPr/>
          </p:nvSpPr>
          <p:spPr>
            <a:xfrm>
              <a:off x="283624" y="5894354"/>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Century Gothic" panose="020B0502020202020204" pitchFamily="34" charset="0"/>
              </a:endParaRPr>
            </a:p>
          </p:txBody>
        </p:sp>
        <p:sp>
          <p:nvSpPr>
            <p:cNvPr id="2" name="Rounded Rectangle 1">
              <a:extLst>
                <a:ext uri="{FF2B5EF4-FFF2-40B4-BE49-F238E27FC236}">
                  <a16:creationId xmlns:a16="http://schemas.microsoft.com/office/drawing/2014/main" id="{A98AC425-58B2-924D-B31F-C5242E906AD2}"/>
                </a:ext>
              </a:extLst>
            </p:cNvPr>
            <p:cNvSpPr/>
            <p:nvPr/>
          </p:nvSpPr>
          <p:spPr>
            <a:xfrm>
              <a:off x="6628074" y="450872"/>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Century Gothic" panose="020B0502020202020204" pitchFamily="34" charset="0"/>
              </a:endParaRPr>
            </a:p>
          </p:txBody>
        </p:sp>
        <p:sp>
          <p:nvSpPr>
            <p:cNvPr id="18" name="Rounded Rectangle 17">
              <a:extLst>
                <a:ext uri="{FF2B5EF4-FFF2-40B4-BE49-F238E27FC236}">
                  <a16:creationId xmlns:a16="http://schemas.microsoft.com/office/drawing/2014/main" id="{B85FD8F0-FEA1-1C70-6195-1837BB7A7D2E}"/>
                </a:ext>
              </a:extLst>
            </p:cNvPr>
            <p:cNvSpPr/>
            <p:nvPr/>
          </p:nvSpPr>
          <p:spPr>
            <a:xfrm>
              <a:off x="3455848" y="450872"/>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Century Gothic" panose="020B0502020202020204" pitchFamily="34" charset="0"/>
              </a:endParaRPr>
            </a:p>
          </p:txBody>
        </p:sp>
        <p:sp>
          <p:nvSpPr>
            <p:cNvPr id="32" name="Rounded Rectangle 31">
              <a:extLst>
                <a:ext uri="{FF2B5EF4-FFF2-40B4-BE49-F238E27FC236}">
                  <a16:creationId xmlns:a16="http://schemas.microsoft.com/office/drawing/2014/main" id="{E8A3D416-6277-4E99-3A35-A1E2F19A156F}"/>
                </a:ext>
              </a:extLst>
            </p:cNvPr>
            <p:cNvSpPr/>
            <p:nvPr/>
          </p:nvSpPr>
          <p:spPr>
            <a:xfrm>
              <a:off x="283624" y="450872"/>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Century Gothic" panose="020B0502020202020204" pitchFamily="34" charset="0"/>
              </a:endParaRPr>
            </a:p>
          </p:txBody>
        </p:sp>
        <p:cxnSp>
          <p:nvCxnSpPr>
            <p:cNvPr id="82" name="Straight Connector 81">
              <a:extLst>
                <a:ext uri="{FF2B5EF4-FFF2-40B4-BE49-F238E27FC236}">
                  <a16:creationId xmlns:a16="http://schemas.microsoft.com/office/drawing/2014/main" id="{3E3777FC-9770-BF58-09B8-D81CD5106C7D}"/>
                </a:ext>
              </a:extLst>
            </p:cNvPr>
            <p:cNvCxnSpPr/>
            <p:nvPr/>
          </p:nvCxnSpPr>
          <p:spPr>
            <a:xfrm flipV="1">
              <a:off x="8563889" y="3662164"/>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E35E6780-DCEC-6B7B-775E-DF939074BB19}"/>
                </a:ext>
              </a:extLst>
            </p:cNvPr>
            <p:cNvCxnSpPr>
              <a:cxnSpLocks/>
            </p:cNvCxnSpPr>
            <p:nvPr/>
          </p:nvCxnSpPr>
          <p:spPr>
            <a:xfrm>
              <a:off x="8569678" y="879676"/>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0FB1894B-0EA3-9B20-E08D-1E513206FC98}"/>
                </a:ext>
              </a:extLst>
            </p:cNvPr>
            <p:cNvCxnSpPr>
              <a:cxnSpLocks/>
            </p:cNvCxnSpPr>
            <p:nvPr/>
          </p:nvCxnSpPr>
          <p:spPr>
            <a:xfrm>
              <a:off x="5397452" y="881210"/>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67210A83-5CAB-F204-B685-59396D886903}"/>
                </a:ext>
              </a:extLst>
            </p:cNvPr>
            <p:cNvCxnSpPr>
              <a:cxnSpLocks/>
            </p:cNvCxnSpPr>
            <p:nvPr/>
          </p:nvCxnSpPr>
          <p:spPr>
            <a:xfrm>
              <a:off x="2194853" y="879676"/>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F9D092A-0C8D-48F1-40B4-6AC9DF53FEC1}"/>
                </a:ext>
              </a:extLst>
            </p:cNvPr>
            <p:cNvCxnSpPr/>
            <p:nvPr/>
          </p:nvCxnSpPr>
          <p:spPr>
            <a:xfrm flipV="1">
              <a:off x="5391663" y="3660630"/>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3B4D86E6-9BD4-83D9-BC42-4769FD581DD0}"/>
                </a:ext>
              </a:extLst>
            </p:cNvPr>
            <p:cNvCxnSpPr/>
            <p:nvPr/>
          </p:nvCxnSpPr>
          <p:spPr>
            <a:xfrm flipV="1">
              <a:off x="2189064" y="3662164"/>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7B6859D5-09CB-6BBA-3ABC-C3F978496DEF}"/>
                </a:ext>
              </a:extLst>
            </p:cNvPr>
            <p:cNvSpPr/>
            <p:nvPr/>
          </p:nvSpPr>
          <p:spPr>
            <a:xfrm>
              <a:off x="1213337" y="3313659"/>
              <a:ext cx="9970319" cy="214902"/>
            </a:xfrm>
            <a:prstGeom prst="roundRect">
              <a:avLst>
                <a:gd name="adj" fmla="val 50000"/>
              </a:avLst>
            </a:prstGeom>
            <a:gradFill>
              <a:gsLst>
                <a:gs pos="35000">
                  <a:schemeClr val="tx1">
                    <a:lumMod val="65000"/>
                    <a:lumOff val="35000"/>
                  </a:schemeClr>
                </a:gs>
                <a:gs pos="0">
                  <a:schemeClr val="bg2">
                    <a:lumMod val="75000"/>
                  </a:schemeClr>
                </a:gs>
                <a:gs pos="89000">
                  <a:schemeClr val="bg2">
                    <a:lumMod val="10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Century Gothic" panose="020B0502020202020204" pitchFamily="34" charset="0"/>
              </a:endParaRPr>
            </a:p>
          </p:txBody>
        </p:sp>
        <p:sp>
          <p:nvSpPr>
            <p:cNvPr id="134" name="Right Triangle 133">
              <a:extLst>
                <a:ext uri="{FF2B5EF4-FFF2-40B4-BE49-F238E27FC236}">
                  <a16:creationId xmlns:a16="http://schemas.microsoft.com/office/drawing/2014/main" id="{8AF392FB-000D-3094-6972-9ADD72A12DDF}"/>
                </a:ext>
              </a:extLst>
            </p:cNvPr>
            <p:cNvSpPr/>
            <p:nvPr/>
          </p:nvSpPr>
          <p:spPr>
            <a:xfrm rot="13500000">
              <a:off x="-771896" y="2447802"/>
              <a:ext cx="1985223" cy="1991129"/>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4237" h="1779515">
                  <a:moveTo>
                    <a:pt x="85143" y="1689094"/>
                  </a:moveTo>
                  <a:cubicBezTo>
                    <a:pt x="344795" y="1122385"/>
                    <a:pt x="-200130" y="877563"/>
                    <a:pt x="85143" y="0"/>
                  </a:cubicBezTo>
                  <a:cubicBezTo>
                    <a:pt x="298084" y="377082"/>
                    <a:pt x="723822" y="459520"/>
                    <a:pt x="723966" y="1131246"/>
                  </a:cubicBezTo>
                  <a:cubicBezTo>
                    <a:pt x="1188640" y="1088027"/>
                    <a:pt x="1424147" y="1503145"/>
                    <a:pt x="1774237" y="1689094"/>
                  </a:cubicBezTo>
                  <a:cubicBezTo>
                    <a:pt x="1079542" y="1937794"/>
                    <a:pt x="961876" y="1583052"/>
                    <a:pt x="85143" y="1689094"/>
                  </a:cubicBezTo>
                  <a:close/>
                </a:path>
              </a:pathLst>
            </a:custGeom>
            <a:gradFill>
              <a:gsLst>
                <a:gs pos="18000">
                  <a:schemeClr val="bg2">
                    <a:lumMod val="25000"/>
                  </a:schemeClr>
                </a:gs>
                <a:gs pos="80000">
                  <a:schemeClr val="bg2">
                    <a:lumMod val="75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Century Gothic" panose="020B0502020202020204" pitchFamily="34" charset="0"/>
              </a:endParaRPr>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433859" y="2186711"/>
              <a:ext cx="2336573" cy="2373825"/>
              <a:chOff x="9905048" y="2422210"/>
              <a:chExt cx="1966453" cy="1997804"/>
            </a:xfrm>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9889373" y="2437885"/>
                <a:ext cx="1997804" cy="1966453"/>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1814" h="2866120">
                    <a:moveTo>
                      <a:pt x="471664" y="2458802"/>
                    </a:moveTo>
                    <a:cubicBezTo>
                      <a:pt x="357166" y="2385749"/>
                      <a:pt x="174730" y="2490822"/>
                      <a:pt x="105824" y="2542641"/>
                    </a:cubicBezTo>
                    <a:cubicBezTo>
                      <a:pt x="-202440" y="2050465"/>
                      <a:pt x="201909" y="618068"/>
                      <a:pt x="813604" y="0"/>
                    </a:cubicBezTo>
                    <a:cubicBezTo>
                      <a:pt x="1404208" y="1243400"/>
                      <a:pt x="1761671" y="1495172"/>
                      <a:pt x="2911814" y="2098210"/>
                    </a:cubicBezTo>
                    <a:cubicBezTo>
                      <a:pt x="2183022" y="2806416"/>
                      <a:pt x="887096" y="2965922"/>
                      <a:pt x="376268" y="2813085"/>
                    </a:cubicBezTo>
                    <a:cubicBezTo>
                      <a:pt x="452956" y="2694443"/>
                      <a:pt x="495139" y="2601251"/>
                      <a:pt x="471664" y="2458802"/>
                    </a:cubicBezTo>
                    <a:close/>
                  </a:path>
                </a:pathLst>
              </a:custGeom>
              <a:gradFill>
                <a:gsLst>
                  <a:gs pos="96000">
                    <a:schemeClr val="bg2">
                      <a:lumMod val="25000"/>
                    </a:schemeClr>
                  </a:gs>
                  <a:gs pos="33000">
                    <a:schemeClr val="bg2">
                      <a:lumMod val="10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dirty="0">
                  <a:latin typeface="Century Gothic" panose="020B0502020202020204" pitchFamily="34" charset="0"/>
                </a:endParaRPr>
              </a:p>
            </p:txBody>
          </p:sp>
          <p:sp>
            <p:nvSpPr>
              <p:cNvPr id="136" name="Oval 135">
                <a:extLst>
                  <a:ext uri="{FF2B5EF4-FFF2-40B4-BE49-F238E27FC236}">
                    <a16:creationId xmlns:a16="http://schemas.microsoft.com/office/drawing/2014/main" id="{3F4B6089-947F-BA44-6244-0DBC3998FC7A}"/>
                  </a:ext>
                </a:extLst>
              </p:cNvPr>
              <p:cNvSpPr/>
              <p:nvPr/>
            </p:nvSpPr>
            <p:spPr>
              <a:xfrm>
                <a:off x="10961141" y="2945608"/>
                <a:ext cx="285226" cy="28522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Century Gothic" panose="020B0502020202020204" pitchFamily="34" charset="0"/>
                </a:endParaRPr>
              </a:p>
            </p:txBody>
          </p:sp>
        </p:grpSp>
        <p:sp>
          <p:nvSpPr>
            <p:cNvPr id="45" name="Rounded Rectangle 44">
              <a:extLst>
                <a:ext uri="{FF2B5EF4-FFF2-40B4-BE49-F238E27FC236}">
                  <a16:creationId xmlns:a16="http://schemas.microsoft.com/office/drawing/2014/main" id="{51F1A4AE-7731-B4D5-4E6B-E970799ED27C}"/>
                </a:ext>
              </a:extLst>
            </p:cNvPr>
            <p:cNvSpPr/>
            <p:nvPr/>
          </p:nvSpPr>
          <p:spPr>
            <a:xfrm>
              <a:off x="6506496" y="298472"/>
              <a:ext cx="2963119" cy="509286"/>
            </a:xfrm>
            <a:prstGeom prst="roundRect">
              <a:avLst>
                <a:gd name="adj" fmla="val 50000"/>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Century Gothic" panose="020B0502020202020204" pitchFamily="34" charset="0"/>
              </a:endParaRPr>
            </a:p>
          </p:txBody>
        </p:sp>
        <p:sp>
          <p:nvSpPr>
            <p:cNvPr id="42" name="Rounded Rectangle 41">
              <a:extLst>
                <a:ext uri="{FF2B5EF4-FFF2-40B4-BE49-F238E27FC236}">
                  <a16:creationId xmlns:a16="http://schemas.microsoft.com/office/drawing/2014/main" id="{6F10979A-941C-9B54-650F-BB83575B7D57}"/>
                </a:ext>
              </a:extLst>
            </p:cNvPr>
            <p:cNvSpPr/>
            <p:nvPr/>
          </p:nvSpPr>
          <p:spPr>
            <a:xfrm>
              <a:off x="3334270" y="298472"/>
              <a:ext cx="2963119" cy="509286"/>
            </a:xfrm>
            <a:prstGeom prst="roundRect">
              <a:avLst>
                <a:gd name="adj" fmla="val 50000"/>
              </a:avLst>
            </a:prstGeom>
            <a:solidFill>
              <a:srgbClr val="FFCE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Century Gothic" panose="020B0502020202020204" pitchFamily="34" charset="0"/>
              </a:endParaRPr>
            </a:p>
          </p:txBody>
        </p:sp>
        <p:sp>
          <p:nvSpPr>
            <p:cNvPr id="34" name="Rounded Rectangle 33">
              <a:extLst>
                <a:ext uri="{FF2B5EF4-FFF2-40B4-BE49-F238E27FC236}">
                  <a16:creationId xmlns:a16="http://schemas.microsoft.com/office/drawing/2014/main" id="{62DB82EC-ED07-32E9-768D-4ADA67D46C20}"/>
                </a:ext>
              </a:extLst>
            </p:cNvPr>
            <p:cNvSpPr/>
            <p:nvPr/>
          </p:nvSpPr>
          <p:spPr>
            <a:xfrm>
              <a:off x="162046" y="298472"/>
              <a:ext cx="2963119" cy="509286"/>
            </a:xfrm>
            <a:prstGeom prst="roundRect">
              <a:avLst>
                <a:gd name="adj" fmla="val 50000"/>
              </a:avLst>
            </a:prstGeom>
            <a:solidFill>
              <a:srgbClr val="D4AFB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Century Gothic" panose="020B0502020202020204" pitchFamily="34" charset="0"/>
              </a:endParaRPr>
            </a:p>
          </p:txBody>
        </p:sp>
        <p:sp>
          <p:nvSpPr>
            <p:cNvPr id="38" name="Rounded Rectangle 37">
              <a:extLst>
                <a:ext uri="{FF2B5EF4-FFF2-40B4-BE49-F238E27FC236}">
                  <a16:creationId xmlns:a16="http://schemas.microsoft.com/office/drawing/2014/main" id="{1B559353-1AEE-4A06-D3F2-38D4986FC1EA}"/>
                </a:ext>
              </a:extLst>
            </p:cNvPr>
            <p:cNvSpPr/>
            <p:nvPr/>
          </p:nvSpPr>
          <p:spPr>
            <a:xfrm flipV="1">
              <a:off x="162045" y="6048327"/>
              <a:ext cx="2963119" cy="509285"/>
            </a:xfrm>
            <a:prstGeom prst="roundRect">
              <a:avLst>
                <a:gd name="adj" fmla="val 50000"/>
              </a:avLst>
            </a:prstGeom>
            <a:solidFill>
              <a:srgbClr val="7EC4C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Century Gothic" panose="020B0502020202020204" pitchFamily="34" charset="0"/>
              </a:endParaRPr>
            </a:p>
          </p:txBody>
        </p:sp>
        <p:sp>
          <p:nvSpPr>
            <p:cNvPr id="39" name="Rounded Rectangle 38">
              <a:extLst>
                <a:ext uri="{FF2B5EF4-FFF2-40B4-BE49-F238E27FC236}">
                  <a16:creationId xmlns:a16="http://schemas.microsoft.com/office/drawing/2014/main" id="{6FA3427B-E334-30AF-C6F7-841836E05147}"/>
                </a:ext>
              </a:extLst>
            </p:cNvPr>
            <p:cNvSpPr/>
            <p:nvPr/>
          </p:nvSpPr>
          <p:spPr>
            <a:xfrm flipV="1">
              <a:off x="3334270" y="6039968"/>
              <a:ext cx="2963119" cy="509286"/>
            </a:xfrm>
            <a:prstGeom prst="roundRect">
              <a:avLst>
                <a:gd name="adj" fmla="val 50000"/>
              </a:avLst>
            </a:prstGeom>
            <a:solidFill>
              <a:srgbClr val="FDEDD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Century Gothic" panose="020B0502020202020204" pitchFamily="34" charset="0"/>
              </a:endParaRPr>
            </a:p>
          </p:txBody>
        </p:sp>
        <p:sp>
          <p:nvSpPr>
            <p:cNvPr id="40" name="Rounded Rectangle 39">
              <a:extLst>
                <a:ext uri="{FF2B5EF4-FFF2-40B4-BE49-F238E27FC236}">
                  <a16:creationId xmlns:a16="http://schemas.microsoft.com/office/drawing/2014/main" id="{F32B9A55-2FBC-D031-DA6A-8485F0201CD5}"/>
                </a:ext>
              </a:extLst>
            </p:cNvPr>
            <p:cNvSpPr/>
            <p:nvPr/>
          </p:nvSpPr>
          <p:spPr>
            <a:xfrm flipV="1">
              <a:off x="6506494" y="6039968"/>
              <a:ext cx="2963119" cy="509286"/>
            </a:xfrm>
            <a:prstGeom prst="roundRect">
              <a:avLst>
                <a:gd name="adj" fmla="val 50000"/>
              </a:avLst>
            </a:prstGeom>
            <a:solidFill>
              <a:srgbClr val="D1CFE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Century Gothic" panose="020B0502020202020204" pitchFamily="34" charset="0"/>
              </a:endParaRPr>
            </a:p>
          </p:txBody>
        </p:sp>
        <p:sp>
          <p:nvSpPr>
            <p:cNvPr id="55" name="TextBox 54">
              <a:extLst>
                <a:ext uri="{FF2B5EF4-FFF2-40B4-BE49-F238E27FC236}">
                  <a16:creationId xmlns:a16="http://schemas.microsoft.com/office/drawing/2014/main" id="{8C7BD71A-2412-3957-C52F-4260353E64C3}"/>
                </a:ext>
              </a:extLst>
            </p:cNvPr>
            <p:cNvSpPr txBox="1"/>
            <p:nvPr/>
          </p:nvSpPr>
          <p:spPr>
            <a:xfrm>
              <a:off x="6538324" y="1176199"/>
              <a:ext cx="2278025" cy="242270"/>
            </a:xfrm>
            <a:prstGeom prst="rect">
              <a:avLst/>
            </a:prstGeom>
            <a:noFill/>
          </p:spPr>
          <p:txBody>
            <a:bodyPr wrap="square" lIns="0" tIns="0" rIns="91440" bIns="0" rtlCol="0">
              <a:spAutoFit/>
            </a:bodyPr>
            <a:lstStyle/>
            <a:p>
              <a:pPr algn="r" rtl="0"/>
              <a:r>
                <a:rPr lang="fr-FR" sz="1400">
                  <a:latin typeface="Century Gothic" panose="020B0502020202020204" pitchFamily="34" charset="0"/>
                </a:rPr>
                <a:t>Texte</a:t>
              </a:r>
            </a:p>
          </p:txBody>
        </p:sp>
        <p:sp>
          <p:nvSpPr>
            <p:cNvPr id="56" name="TextBox 55">
              <a:extLst>
                <a:ext uri="{FF2B5EF4-FFF2-40B4-BE49-F238E27FC236}">
                  <a16:creationId xmlns:a16="http://schemas.microsoft.com/office/drawing/2014/main" id="{4C29924B-0EED-4458-F042-7533CB0C16C2}"/>
                </a:ext>
              </a:extLst>
            </p:cNvPr>
            <p:cNvSpPr txBox="1"/>
            <p:nvPr/>
          </p:nvSpPr>
          <p:spPr>
            <a:xfrm>
              <a:off x="7248717" y="1863319"/>
              <a:ext cx="2278025" cy="242270"/>
            </a:xfrm>
            <a:prstGeom prst="rect">
              <a:avLst/>
            </a:prstGeom>
            <a:noFill/>
          </p:spPr>
          <p:txBody>
            <a:bodyPr wrap="square" lIns="0" tIns="0" rIns="91440" bIns="0" rtlCol="0">
              <a:spAutoFit/>
            </a:bodyPr>
            <a:lstStyle/>
            <a:p>
              <a:pPr algn="r" rtl="0"/>
              <a:r>
                <a:rPr lang="fr-FR" sz="1400">
                  <a:latin typeface="Century Gothic" panose="020B0502020202020204" pitchFamily="34" charset="0"/>
                </a:rPr>
                <a:t>Texte</a:t>
              </a:r>
            </a:p>
          </p:txBody>
        </p:sp>
        <p:sp>
          <p:nvSpPr>
            <p:cNvPr id="58" name="TextBox 57">
              <a:extLst>
                <a:ext uri="{FF2B5EF4-FFF2-40B4-BE49-F238E27FC236}">
                  <a16:creationId xmlns:a16="http://schemas.microsoft.com/office/drawing/2014/main" id="{D0DAB3E5-7504-9A6D-4E14-3607870C11EB}"/>
                </a:ext>
              </a:extLst>
            </p:cNvPr>
            <p:cNvSpPr txBox="1"/>
            <p:nvPr/>
          </p:nvSpPr>
          <p:spPr>
            <a:xfrm>
              <a:off x="7956704" y="2579492"/>
              <a:ext cx="2278025" cy="242270"/>
            </a:xfrm>
            <a:prstGeom prst="rect">
              <a:avLst/>
            </a:prstGeom>
            <a:noFill/>
          </p:spPr>
          <p:txBody>
            <a:bodyPr wrap="square" lIns="0" tIns="0" rIns="91440" bIns="0" rtlCol="0">
              <a:spAutoFit/>
            </a:bodyPr>
            <a:lstStyle/>
            <a:p>
              <a:pPr algn="r" rtl="0"/>
              <a:r>
                <a:rPr lang="fr-FR" sz="1400">
                  <a:latin typeface="Century Gothic" panose="020B0502020202020204" pitchFamily="34" charset="0"/>
                </a:rPr>
                <a:t>Texte</a:t>
              </a:r>
            </a:p>
          </p:txBody>
        </p:sp>
        <p:sp>
          <p:nvSpPr>
            <p:cNvPr id="37" name="TextBox 36">
              <a:extLst>
                <a:ext uri="{FF2B5EF4-FFF2-40B4-BE49-F238E27FC236}">
                  <a16:creationId xmlns:a16="http://schemas.microsoft.com/office/drawing/2014/main" id="{8B67434E-2833-5FC7-9A7C-6D46C02CC30C}"/>
                </a:ext>
              </a:extLst>
            </p:cNvPr>
            <p:cNvSpPr txBox="1"/>
            <p:nvPr/>
          </p:nvSpPr>
          <p:spPr>
            <a:xfrm>
              <a:off x="295608" y="383838"/>
              <a:ext cx="2696900" cy="346099"/>
            </a:xfrm>
            <a:prstGeom prst="rect">
              <a:avLst/>
            </a:prstGeom>
            <a:noFill/>
          </p:spPr>
          <p:txBody>
            <a:bodyPr wrap="square" lIns="0" tIns="0" rIns="0" bIns="0" rtlCol="0">
              <a:spAutoFit/>
            </a:bodyPr>
            <a:lstStyle/>
            <a:p>
              <a:pPr rtl="0"/>
              <a:r>
                <a:rPr lang="fr-FR" sz="2000">
                  <a:latin typeface="Century Gothic" panose="020B0502020202020204" pitchFamily="34" charset="0"/>
                </a:rPr>
                <a:t>TEXTE</a:t>
              </a:r>
            </a:p>
          </p:txBody>
        </p:sp>
        <p:sp>
          <p:nvSpPr>
            <p:cNvPr id="43" name="TextBox 42">
              <a:extLst>
                <a:ext uri="{FF2B5EF4-FFF2-40B4-BE49-F238E27FC236}">
                  <a16:creationId xmlns:a16="http://schemas.microsoft.com/office/drawing/2014/main" id="{5133449A-446C-6F9C-C1B7-C0FFF70C83BB}"/>
                </a:ext>
              </a:extLst>
            </p:cNvPr>
            <p:cNvSpPr txBox="1"/>
            <p:nvPr/>
          </p:nvSpPr>
          <p:spPr>
            <a:xfrm>
              <a:off x="3467831" y="383838"/>
              <a:ext cx="2696901" cy="346099"/>
            </a:xfrm>
            <a:prstGeom prst="rect">
              <a:avLst/>
            </a:prstGeom>
            <a:noFill/>
          </p:spPr>
          <p:txBody>
            <a:bodyPr wrap="square" lIns="0" tIns="0" rIns="0" bIns="0" rtlCol="0">
              <a:spAutoFit/>
            </a:bodyPr>
            <a:lstStyle/>
            <a:p>
              <a:pPr rtl="0"/>
              <a:r>
                <a:rPr lang="fr-FR" sz="2000">
                  <a:latin typeface="Century Gothic" panose="020B0502020202020204" pitchFamily="34" charset="0"/>
                </a:rPr>
                <a:t>TEXTE</a:t>
              </a:r>
            </a:p>
          </p:txBody>
        </p:sp>
        <p:sp>
          <p:nvSpPr>
            <p:cNvPr id="46" name="TextBox 45">
              <a:extLst>
                <a:ext uri="{FF2B5EF4-FFF2-40B4-BE49-F238E27FC236}">
                  <a16:creationId xmlns:a16="http://schemas.microsoft.com/office/drawing/2014/main" id="{86304543-D712-4F30-9300-CCB3F3456E84}"/>
                </a:ext>
              </a:extLst>
            </p:cNvPr>
            <p:cNvSpPr txBox="1"/>
            <p:nvPr/>
          </p:nvSpPr>
          <p:spPr>
            <a:xfrm>
              <a:off x="6640056" y="383838"/>
              <a:ext cx="2696901" cy="346099"/>
            </a:xfrm>
            <a:prstGeom prst="rect">
              <a:avLst/>
            </a:prstGeom>
            <a:noFill/>
          </p:spPr>
          <p:txBody>
            <a:bodyPr wrap="square" lIns="0" tIns="0" rIns="0" bIns="0" rtlCol="0">
              <a:spAutoFit/>
            </a:bodyPr>
            <a:lstStyle/>
            <a:p>
              <a:pPr rtl="0"/>
              <a:r>
                <a:rPr lang="fr-FR" sz="2000">
                  <a:latin typeface="Century Gothic" panose="020B0502020202020204" pitchFamily="34" charset="0"/>
                </a:rPr>
                <a:t>TEXTE</a:t>
              </a:r>
            </a:p>
          </p:txBody>
        </p:sp>
        <p:sp>
          <p:nvSpPr>
            <p:cNvPr id="41" name="TextBox 40">
              <a:extLst>
                <a:ext uri="{FF2B5EF4-FFF2-40B4-BE49-F238E27FC236}">
                  <a16:creationId xmlns:a16="http://schemas.microsoft.com/office/drawing/2014/main" id="{97FD14BA-8341-4F57-F499-D472EA1B0A84}"/>
                </a:ext>
              </a:extLst>
            </p:cNvPr>
            <p:cNvSpPr txBox="1"/>
            <p:nvPr/>
          </p:nvSpPr>
          <p:spPr>
            <a:xfrm>
              <a:off x="295606" y="6125334"/>
              <a:ext cx="2696901" cy="346099"/>
            </a:xfrm>
            <a:prstGeom prst="rect">
              <a:avLst/>
            </a:prstGeom>
            <a:noFill/>
          </p:spPr>
          <p:txBody>
            <a:bodyPr wrap="square" lIns="0" tIns="0" rIns="0" bIns="0" rtlCol="0">
              <a:spAutoFit/>
            </a:bodyPr>
            <a:lstStyle/>
            <a:p>
              <a:pPr rtl="0"/>
              <a:r>
                <a:rPr lang="fr-FR" sz="2000">
                  <a:latin typeface="Century Gothic" panose="020B0502020202020204" pitchFamily="34" charset="0"/>
                </a:rPr>
                <a:t>TEXTE</a:t>
              </a:r>
            </a:p>
          </p:txBody>
        </p:sp>
        <p:sp>
          <p:nvSpPr>
            <p:cNvPr id="44" name="TextBox 43">
              <a:extLst>
                <a:ext uri="{FF2B5EF4-FFF2-40B4-BE49-F238E27FC236}">
                  <a16:creationId xmlns:a16="http://schemas.microsoft.com/office/drawing/2014/main" id="{1871F2F7-9F41-3352-4133-E656E307304E}"/>
                </a:ext>
              </a:extLst>
            </p:cNvPr>
            <p:cNvSpPr txBox="1"/>
            <p:nvPr/>
          </p:nvSpPr>
          <p:spPr>
            <a:xfrm>
              <a:off x="3467831" y="6125334"/>
              <a:ext cx="2696901" cy="346099"/>
            </a:xfrm>
            <a:prstGeom prst="rect">
              <a:avLst/>
            </a:prstGeom>
            <a:noFill/>
          </p:spPr>
          <p:txBody>
            <a:bodyPr wrap="square" lIns="0" tIns="0" rIns="0" bIns="0" rtlCol="0">
              <a:spAutoFit/>
            </a:bodyPr>
            <a:lstStyle/>
            <a:p>
              <a:pPr rtl="0"/>
              <a:r>
                <a:rPr lang="fr-FR" sz="2000">
                  <a:latin typeface="Century Gothic" panose="020B0502020202020204" pitchFamily="34" charset="0"/>
                </a:rPr>
                <a:t>TEXTE</a:t>
              </a:r>
            </a:p>
          </p:txBody>
        </p:sp>
        <p:sp>
          <p:nvSpPr>
            <p:cNvPr id="47" name="TextBox 46">
              <a:extLst>
                <a:ext uri="{FF2B5EF4-FFF2-40B4-BE49-F238E27FC236}">
                  <a16:creationId xmlns:a16="http://schemas.microsoft.com/office/drawing/2014/main" id="{71A5D1F6-0555-0C2B-165D-3CC88B0F9AC9}"/>
                </a:ext>
              </a:extLst>
            </p:cNvPr>
            <p:cNvSpPr txBox="1"/>
            <p:nvPr/>
          </p:nvSpPr>
          <p:spPr>
            <a:xfrm>
              <a:off x="6640056" y="6125334"/>
              <a:ext cx="2696901" cy="346099"/>
            </a:xfrm>
            <a:prstGeom prst="rect">
              <a:avLst/>
            </a:prstGeom>
            <a:noFill/>
          </p:spPr>
          <p:txBody>
            <a:bodyPr wrap="square" lIns="0" tIns="0" rIns="0" bIns="0" rtlCol="0">
              <a:spAutoFit/>
            </a:bodyPr>
            <a:lstStyle/>
            <a:p>
              <a:pPr rtl="0"/>
              <a:r>
                <a:rPr lang="fr-FR" sz="2000">
                  <a:latin typeface="Century Gothic" panose="020B0502020202020204" pitchFamily="34" charset="0"/>
                </a:rPr>
                <a:t>TEXTE</a:t>
              </a:r>
            </a:p>
          </p:txBody>
        </p:sp>
        <p:sp>
          <p:nvSpPr>
            <p:cNvPr id="70" name="TextBox 69">
              <a:extLst>
                <a:ext uri="{FF2B5EF4-FFF2-40B4-BE49-F238E27FC236}">
                  <a16:creationId xmlns:a16="http://schemas.microsoft.com/office/drawing/2014/main" id="{A3A18558-2690-884A-3199-47858BFDDAFF}"/>
                </a:ext>
              </a:extLst>
            </p:cNvPr>
            <p:cNvSpPr txBox="1"/>
            <p:nvPr/>
          </p:nvSpPr>
          <p:spPr>
            <a:xfrm>
              <a:off x="3366098" y="1177733"/>
              <a:ext cx="2278025" cy="242270"/>
            </a:xfrm>
            <a:prstGeom prst="rect">
              <a:avLst/>
            </a:prstGeom>
            <a:noFill/>
          </p:spPr>
          <p:txBody>
            <a:bodyPr wrap="square" lIns="0" tIns="0" rIns="91440" bIns="0" rtlCol="0">
              <a:spAutoFit/>
            </a:bodyPr>
            <a:lstStyle/>
            <a:p>
              <a:pPr algn="r" rtl="0"/>
              <a:r>
                <a:rPr lang="fr-FR" sz="1400">
                  <a:latin typeface="Century Gothic" panose="020B0502020202020204" pitchFamily="34" charset="0"/>
                </a:rPr>
                <a:t>Texte</a:t>
              </a:r>
            </a:p>
          </p:txBody>
        </p:sp>
        <p:sp>
          <p:nvSpPr>
            <p:cNvPr id="71" name="TextBox 70">
              <a:extLst>
                <a:ext uri="{FF2B5EF4-FFF2-40B4-BE49-F238E27FC236}">
                  <a16:creationId xmlns:a16="http://schemas.microsoft.com/office/drawing/2014/main" id="{D5725808-7267-5A3C-69B8-7384F5C4ADCD}"/>
                </a:ext>
              </a:extLst>
            </p:cNvPr>
            <p:cNvSpPr txBox="1"/>
            <p:nvPr/>
          </p:nvSpPr>
          <p:spPr>
            <a:xfrm>
              <a:off x="4076492" y="1864853"/>
              <a:ext cx="2278025" cy="242270"/>
            </a:xfrm>
            <a:prstGeom prst="rect">
              <a:avLst/>
            </a:prstGeom>
            <a:noFill/>
          </p:spPr>
          <p:txBody>
            <a:bodyPr wrap="square" lIns="0" tIns="0" rIns="91440" bIns="0" rtlCol="0">
              <a:spAutoFit/>
            </a:bodyPr>
            <a:lstStyle/>
            <a:p>
              <a:pPr algn="r" rtl="0"/>
              <a:r>
                <a:rPr lang="fr-FR" sz="1400">
                  <a:latin typeface="Century Gothic" panose="020B0502020202020204" pitchFamily="34" charset="0"/>
                </a:rPr>
                <a:t>Texte</a:t>
              </a:r>
            </a:p>
          </p:txBody>
        </p:sp>
        <p:sp>
          <p:nvSpPr>
            <p:cNvPr id="72" name="TextBox 71">
              <a:extLst>
                <a:ext uri="{FF2B5EF4-FFF2-40B4-BE49-F238E27FC236}">
                  <a16:creationId xmlns:a16="http://schemas.microsoft.com/office/drawing/2014/main" id="{76E49127-AC1B-311F-3A81-070189FD1A62}"/>
                </a:ext>
              </a:extLst>
            </p:cNvPr>
            <p:cNvSpPr txBox="1"/>
            <p:nvPr/>
          </p:nvSpPr>
          <p:spPr>
            <a:xfrm>
              <a:off x="4784478" y="2581025"/>
              <a:ext cx="2278025" cy="242270"/>
            </a:xfrm>
            <a:prstGeom prst="rect">
              <a:avLst/>
            </a:prstGeom>
            <a:noFill/>
          </p:spPr>
          <p:txBody>
            <a:bodyPr wrap="square" lIns="0" tIns="0" rIns="91440" bIns="0" rtlCol="0">
              <a:spAutoFit/>
            </a:bodyPr>
            <a:lstStyle/>
            <a:p>
              <a:pPr algn="r" rtl="0"/>
              <a:r>
                <a:rPr lang="fr-FR" sz="1400">
                  <a:latin typeface="Century Gothic" panose="020B0502020202020204" pitchFamily="34" charset="0"/>
                </a:rPr>
                <a:t>Texte</a:t>
              </a:r>
            </a:p>
          </p:txBody>
        </p:sp>
        <p:sp>
          <p:nvSpPr>
            <p:cNvPr id="77" name="TextBox 76">
              <a:extLst>
                <a:ext uri="{FF2B5EF4-FFF2-40B4-BE49-F238E27FC236}">
                  <a16:creationId xmlns:a16="http://schemas.microsoft.com/office/drawing/2014/main" id="{EF35F95C-CF2B-DCD3-0808-38AA745DCE8F}"/>
                </a:ext>
              </a:extLst>
            </p:cNvPr>
            <p:cNvSpPr txBox="1"/>
            <p:nvPr/>
          </p:nvSpPr>
          <p:spPr>
            <a:xfrm>
              <a:off x="163498" y="1176199"/>
              <a:ext cx="2278025" cy="242270"/>
            </a:xfrm>
            <a:prstGeom prst="rect">
              <a:avLst/>
            </a:prstGeom>
            <a:noFill/>
          </p:spPr>
          <p:txBody>
            <a:bodyPr wrap="square" lIns="0" tIns="0" rIns="91440" bIns="0" rtlCol="0">
              <a:spAutoFit/>
            </a:bodyPr>
            <a:lstStyle/>
            <a:p>
              <a:pPr algn="r" rtl="0"/>
              <a:r>
                <a:rPr lang="fr-FR" sz="1400">
                  <a:latin typeface="Century Gothic" panose="020B0502020202020204" pitchFamily="34" charset="0"/>
                </a:rPr>
                <a:t>Texte</a:t>
              </a:r>
            </a:p>
          </p:txBody>
        </p:sp>
        <p:sp>
          <p:nvSpPr>
            <p:cNvPr id="78" name="TextBox 77">
              <a:extLst>
                <a:ext uri="{FF2B5EF4-FFF2-40B4-BE49-F238E27FC236}">
                  <a16:creationId xmlns:a16="http://schemas.microsoft.com/office/drawing/2014/main" id="{CB1200BB-8112-1900-F861-59A9A1EEE78C}"/>
                </a:ext>
              </a:extLst>
            </p:cNvPr>
            <p:cNvSpPr txBox="1"/>
            <p:nvPr/>
          </p:nvSpPr>
          <p:spPr>
            <a:xfrm>
              <a:off x="873892" y="1863319"/>
              <a:ext cx="2278025" cy="242270"/>
            </a:xfrm>
            <a:prstGeom prst="rect">
              <a:avLst/>
            </a:prstGeom>
            <a:noFill/>
          </p:spPr>
          <p:txBody>
            <a:bodyPr wrap="square" lIns="0" tIns="0" rIns="91440" bIns="0" rtlCol="0">
              <a:spAutoFit/>
            </a:bodyPr>
            <a:lstStyle/>
            <a:p>
              <a:pPr algn="r" rtl="0"/>
              <a:r>
                <a:rPr lang="fr-FR" sz="1400">
                  <a:latin typeface="Century Gothic" panose="020B0502020202020204" pitchFamily="34" charset="0"/>
                </a:rPr>
                <a:t>Texte</a:t>
              </a:r>
            </a:p>
          </p:txBody>
        </p:sp>
        <p:sp>
          <p:nvSpPr>
            <p:cNvPr id="79" name="TextBox 78">
              <a:extLst>
                <a:ext uri="{FF2B5EF4-FFF2-40B4-BE49-F238E27FC236}">
                  <a16:creationId xmlns:a16="http://schemas.microsoft.com/office/drawing/2014/main" id="{996A07B3-319B-FDC4-E939-BB5AAD107B42}"/>
                </a:ext>
              </a:extLst>
            </p:cNvPr>
            <p:cNvSpPr txBox="1"/>
            <p:nvPr/>
          </p:nvSpPr>
          <p:spPr>
            <a:xfrm>
              <a:off x="1581879" y="2579492"/>
              <a:ext cx="2278025" cy="242270"/>
            </a:xfrm>
            <a:prstGeom prst="rect">
              <a:avLst/>
            </a:prstGeom>
            <a:noFill/>
          </p:spPr>
          <p:txBody>
            <a:bodyPr wrap="square" lIns="0" tIns="0" rIns="91440" bIns="0" rtlCol="0">
              <a:spAutoFit/>
            </a:bodyPr>
            <a:lstStyle/>
            <a:p>
              <a:pPr algn="r" rtl="0"/>
              <a:r>
                <a:rPr lang="fr-FR" sz="1400">
                  <a:latin typeface="Century Gothic" panose="020B0502020202020204" pitchFamily="34" charset="0"/>
                </a:rPr>
                <a:t>Texte</a:t>
              </a:r>
            </a:p>
          </p:txBody>
        </p:sp>
        <p:sp>
          <p:nvSpPr>
            <p:cNvPr id="86" name="TextBox 85">
              <a:extLst>
                <a:ext uri="{FF2B5EF4-FFF2-40B4-BE49-F238E27FC236}">
                  <a16:creationId xmlns:a16="http://schemas.microsoft.com/office/drawing/2014/main" id="{AABCC653-5E0D-1548-A5E0-000A3CC364A3}"/>
                </a:ext>
              </a:extLst>
            </p:cNvPr>
            <p:cNvSpPr txBox="1"/>
            <p:nvPr/>
          </p:nvSpPr>
          <p:spPr>
            <a:xfrm rot="10800000" flipV="1">
              <a:off x="6532534" y="5436333"/>
              <a:ext cx="2278025" cy="242270"/>
            </a:xfrm>
            <a:prstGeom prst="rect">
              <a:avLst/>
            </a:prstGeom>
            <a:noFill/>
          </p:spPr>
          <p:txBody>
            <a:bodyPr wrap="square" lIns="0" tIns="0" rIns="91440" bIns="0" rtlCol="0">
              <a:spAutoFit/>
            </a:bodyPr>
            <a:lstStyle/>
            <a:p>
              <a:pPr algn="r" rtl="0"/>
              <a:r>
                <a:rPr lang="fr-FR" sz="1400">
                  <a:latin typeface="Century Gothic" panose="020B0502020202020204" pitchFamily="34" charset="0"/>
                </a:rPr>
                <a:t>Texte</a:t>
              </a:r>
            </a:p>
          </p:txBody>
        </p:sp>
        <p:sp>
          <p:nvSpPr>
            <p:cNvPr id="87" name="TextBox 86">
              <a:extLst>
                <a:ext uri="{FF2B5EF4-FFF2-40B4-BE49-F238E27FC236}">
                  <a16:creationId xmlns:a16="http://schemas.microsoft.com/office/drawing/2014/main" id="{1D4F84B0-1D1B-E4CA-CA21-25C43B291C0C}"/>
                </a:ext>
              </a:extLst>
            </p:cNvPr>
            <p:cNvSpPr txBox="1"/>
            <p:nvPr/>
          </p:nvSpPr>
          <p:spPr>
            <a:xfrm rot="10800000" flipV="1">
              <a:off x="7242929" y="4749212"/>
              <a:ext cx="2278025" cy="242270"/>
            </a:xfrm>
            <a:prstGeom prst="rect">
              <a:avLst/>
            </a:prstGeom>
            <a:noFill/>
          </p:spPr>
          <p:txBody>
            <a:bodyPr wrap="square" lIns="0" tIns="0" rIns="91440" bIns="0" rtlCol="0">
              <a:spAutoFit/>
            </a:bodyPr>
            <a:lstStyle/>
            <a:p>
              <a:pPr algn="r" rtl="0"/>
              <a:r>
                <a:rPr lang="fr-FR" sz="1400">
                  <a:latin typeface="Century Gothic" panose="020B0502020202020204" pitchFamily="34" charset="0"/>
                </a:rPr>
                <a:t>Texte</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7950915" y="4033040"/>
              <a:ext cx="2278025" cy="242270"/>
            </a:xfrm>
            <a:prstGeom prst="rect">
              <a:avLst/>
            </a:prstGeom>
            <a:noFill/>
          </p:spPr>
          <p:txBody>
            <a:bodyPr wrap="square" lIns="0" tIns="0" rIns="91440" bIns="0" rtlCol="0">
              <a:spAutoFit/>
            </a:bodyPr>
            <a:lstStyle/>
            <a:p>
              <a:pPr algn="r" rtl="0"/>
              <a:r>
                <a:rPr lang="fr-FR" sz="1400">
                  <a:latin typeface="Century Gothic" panose="020B0502020202020204" pitchFamily="34" charset="0"/>
                </a:rPr>
                <a:t>Texte</a:t>
              </a:r>
            </a:p>
          </p:txBody>
        </p:sp>
        <p:sp>
          <p:nvSpPr>
            <p:cNvPr id="93" name="TextBox 92">
              <a:extLst>
                <a:ext uri="{FF2B5EF4-FFF2-40B4-BE49-F238E27FC236}">
                  <a16:creationId xmlns:a16="http://schemas.microsoft.com/office/drawing/2014/main" id="{258D869E-E066-6C0E-5DD2-98482F016054}"/>
                </a:ext>
              </a:extLst>
            </p:cNvPr>
            <p:cNvSpPr txBox="1"/>
            <p:nvPr/>
          </p:nvSpPr>
          <p:spPr>
            <a:xfrm rot="10800000" flipV="1">
              <a:off x="3360308" y="5434799"/>
              <a:ext cx="2278025" cy="242270"/>
            </a:xfrm>
            <a:prstGeom prst="rect">
              <a:avLst/>
            </a:prstGeom>
            <a:noFill/>
          </p:spPr>
          <p:txBody>
            <a:bodyPr wrap="square" lIns="0" tIns="0" rIns="91440" bIns="0" rtlCol="0">
              <a:spAutoFit/>
            </a:bodyPr>
            <a:lstStyle/>
            <a:p>
              <a:pPr algn="r" rtl="0"/>
              <a:r>
                <a:rPr lang="fr-FR" sz="1400">
                  <a:latin typeface="Century Gothic" panose="020B0502020202020204" pitchFamily="34" charset="0"/>
                </a:rPr>
                <a:t>Texte</a:t>
              </a:r>
            </a:p>
          </p:txBody>
        </p:sp>
        <p:sp>
          <p:nvSpPr>
            <p:cNvPr id="94" name="TextBox 93">
              <a:extLst>
                <a:ext uri="{FF2B5EF4-FFF2-40B4-BE49-F238E27FC236}">
                  <a16:creationId xmlns:a16="http://schemas.microsoft.com/office/drawing/2014/main" id="{3589DB05-2E29-AA0A-C783-4451014399A7}"/>
                </a:ext>
              </a:extLst>
            </p:cNvPr>
            <p:cNvSpPr txBox="1"/>
            <p:nvPr/>
          </p:nvSpPr>
          <p:spPr>
            <a:xfrm rot="10800000" flipV="1">
              <a:off x="4070702" y="4747679"/>
              <a:ext cx="2278025" cy="242270"/>
            </a:xfrm>
            <a:prstGeom prst="rect">
              <a:avLst/>
            </a:prstGeom>
            <a:noFill/>
          </p:spPr>
          <p:txBody>
            <a:bodyPr wrap="square" lIns="0" tIns="0" rIns="91440" bIns="0" rtlCol="0">
              <a:spAutoFit/>
            </a:bodyPr>
            <a:lstStyle/>
            <a:p>
              <a:pPr algn="r" rtl="0"/>
              <a:r>
                <a:rPr lang="fr-FR" sz="1400">
                  <a:latin typeface="Century Gothic" panose="020B0502020202020204" pitchFamily="34" charset="0"/>
                </a:rPr>
                <a:t>Texte</a:t>
              </a:r>
            </a:p>
          </p:txBody>
        </p:sp>
        <p:sp>
          <p:nvSpPr>
            <p:cNvPr id="95" name="TextBox 94">
              <a:extLst>
                <a:ext uri="{FF2B5EF4-FFF2-40B4-BE49-F238E27FC236}">
                  <a16:creationId xmlns:a16="http://schemas.microsoft.com/office/drawing/2014/main" id="{A3AB1D6C-823F-D800-1546-2E95F29A457E}"/>
                </a:ext>
              </a:extLst>
            </p:cNvPr>
            <p:cNvSpPr txBox="1"/>
            <p:nvPr/>
          </p:nvSpPr>
          <p:spPr>
            <a:xfrm rot="10800000" flipV="1">
              <a:off x="4778689" y="4031506"/>
              <a:ext cx="2278025" cy="242270"/>
            </a:xfrm>
            <a:prstGeom prst="rect">
              <a:avLst/>
            </a:prstGeom>
            <a:noFill/>
          </p:spPr>
          <p:txBody>
            <a:bodyPr wrap="square" lIns="0" tIns="0" rIns="91440" bIns="0" rtlCol="0">
              <a:spAutoFit/>
            </a:bodyPr>
            <a:lstStyle/>
            <a:p>
              <a:pPr algn="r" rtl="0"/>
              <a:r>
                <a:rPr lang="fr-FR" sz="1400">
                  <a:latin typeface="Century Gothic" panose="020B0502020202020204" pitchFamily="34" charset="0"/>
                </a:rPr>
                <a:t>Texte</a:t>
              </a:r>
            </a:p>
          </p:txBody>
        </p:sp>
        <p:sp>
          <p:nvSpPr>
            <p:cNvPr id="100" name="TextBox 99">
              <a:extLst>
                <a:ext uri="{FF2B5EF4-FFF2-40B4-BE49-F238E27FC236}">
                  <a16:creationId xmlns:a16="http://schemas.microsoft.com/office/drawing/2014/main" id="{D4ECA409-E72F-9CBC-F272-61E8D9C63875}"/>
                </a:ext>
              </a:extLst>
            </p:cNvPr>
            <p:cNvSpPr txBox="1"/>
            <p:nvPr/>
          </p:nvSpPr>
          <p:spPr>
            <a:xfrm rot="10800000" flipV="1">
              <a:off x="157710" y="5436333"/>
              <a:ext cx="2278025" cy="242270"/>
            </a:xfrm>
            <a:prstGeom prst="rect">
              <a:avLst/>
            </a:prstGeom>
            <a:noFill/>
          </p:spPr>
          <p:txBody>
            <a:bodyPr wrap="square" lIns="0" tIns="0" rIns="91440" bIns="0" rtlCol="0">
              <a:spAutoFit/>
            </a:bodyPr>
            <a:lstStyle/>
            <a:p>
              <a:pPr algn="r" rtl="0"/>
              <a:r>
                <a:rPr lang="fr-FR" sz="1400">
                  <a:latin typeface="Century Gothic" panose="020B0502020202020204" pitchFamily="34" charset="0"/>
                </a:rPr>
                <a:t>Texte</a:t>
              </a:r>
            </a:p>
          </p:txBody>
        </p:sp>
        <p:sp>
          <p:nvSpPr>
            <p:cNvPr id="101" name="TextBox 100">
              <a:extLst>
                <a:ext uri="{FF2B5EF4-FFF2-40B4-BE49-F238E27FC236}">
                  <a16:creationId xmlns:a16="http://schemas.microsoft.com/office/drawing/2014/main" id="{BAF9985C-792B-0459-A44B-A98C2E2AC010}"/>
                </a:ext>
              </a:extLst>
            </p:cNvPr>
            <p:cNvSpPr txBox="1"/>
            <p:nvPr/>
          </p:nvSpPr>
          <p:spPr>
            <a:xfrm rot="10800000" flipV="1">
              <a:off x="868103" y="4749212"/>
              <a:ext cx="2278025" cy="242270"/>
            </a:xfrm>
            <a:prstGeom prst="rect">
              <a:avLst/>
            </a:prstGeom>
            <a:noFill/>
          </p:spPr>
          <p:txBody>
            <a:bodyPr wrap="square" lIns="0" tIns="0" rIns="91440" bIns="0" rtlCol="0">
              <a:spAutoFit/>
            </a:bodyPr>
            <a:lstStyle/>
            <a:p>
              <a:pPr algn="r" rtl="0"/>
              <a:r>
                <a:rPr lang="fr-FR" sz="1400">
                  <a:latin typeface="Century Gothic" panose="020B0502020202020204" pitchFamily="34" charset="0"/>
                </a:rPr>
                <a:t>Texte</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1576090" y="4031506"/>
              <a:ext cx="2278025" cy="242270"/>
            </a:xfrm>
            <a:prstGeom prst="rect">
              <a:avLst/>
            </a:prstGeom>
            <a:noFill/>
          </p:spPr>
          <p:txBody>
            <a:bodyPr wrap="square" lIns="0" tIns="0" rIns="91440" bIns="0" rtlCol="0">
              <a:spAutoFit/>
            </a:bodyPr>
            <a:lstStyle/>
            <a:p>
              <a:pPr algn="r" rtl="0"/>
              <a:r>
                <a:rPr lang="fr-FR" sz="1400">
                  <a:latin typeface="Century Gothic" panose="020B0502020202020204" pitchFamily="34" charset="0"/>
                </a:rPr>
                <a:t>Texte</a:t>
              </a:r>
            </a:p>
          </p:txBody>
        </p:sp>
      </p:grpSp>
      <p:sp>
        <p:nvSpPr>
          <p:cNvPr id="3" name="Title 1">
            <a:extLst>
              <a:ext uri="{FF2B5EF4-FFF2-40B4-BE49-F238E27FC236}">
                <a16:creationId xmlns:a16="http://schemas.microsoft.com/office/drawing/2014/main" id="{F47A508A-E506-6952-D559-4877352497A3}"/>
              </a:ext>
            </a:extLst>
          </p:cNvPr>
          <p:cNvSpPr txBox="1">
            <a:spLocks/>
          </p:cNvSpPr>
          <p:nvPr/>
        </p:nvSpPr>
        <p:spPr>
          <a:xfrm>
            <a:off x="1414074" y="0"/>
            <a:ext cx="9363854" cy="990600"/>
          </a:xfrm>
          <a:prstGeom prst="rect">
            <a:avLst/>
          </a:prstGeom>
        </p:spPr>
        <p:txBody>
          <a:bodyPr anchor="ctr">
            <a:normAutofit/>
          </a:bodyPr>
          <a:lstStyle>
            <a:lvl1pPr algn="l" defTabSz="914341" rtl="0" eaLnBrk="1" latinLnBrk="0" hangingPunct="1">
              <a:lnSpc>
                <a:spcPct val="90000"/>
              </a:lnSpc>
              <a:spcBef>
                <a:spcPct val="0"/>
              </a:spcBef>
              <a:buNone/>
              <a:defRPr sz="4400" kern="1200">
                <a:solidFill>
                  <a:schemeClr val="tx1"/>
                </a:solidFill>
                <a:latin typeface="+mj-lt"/>
                <a:ea typeface="+mj-ea"/>
                <a:cs typeface="+mj-cs"/>
              </a:defRPr>
            </a:lvl1pPr>
          </a:lstStyle>
          <a:p>
            <a:pPr algn="ctr" rtl="0"/>
            <a:r>
              <a:rPr lang="fr-FR" sz="4000" b="1" dirty="0">
                <a:latin typeface="Century Gothic" panose="020B0502020202020204" pitchFamily="34" charset="0"/>
              </a:rPr>
              <a:t>Diagramme en arête de poisson</a:t>
            </a:r>
          </a:p>
        </p:txBody>
      </p:sp>
    </p:spTree>
    <p:extLst>
      <p:ext uri="{BB962C8B-B14F-4D97-AF65-F5344CB8AC3E}">
        <p14:creationId xmlns:p14="http://schemas.microsoft.com/office/powerpoint/2010/main" val="80464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74DAEA9-AE22-D7E2-2BCA-5EAD82D3056A}"/>
              </a:ext>
            </a:extLst>
          </p:cNvPr>
          <p:cNvSpPr>
            <a:spLocks noGrp="1"/>
          </p:cNvSpPr>
          <p:nvPr>
            <p:ph type="title"/>
          </p:nvPr>
        </p:nvSpPr>
        <p:spPr>
          <a:xfrm>
            <a:off x="2493364" y="1"/>
            <a:ext cx="7205272" cy="990600"/>
          </a:xfrm>
        </p:spPr>
        <p:txBody>
          <a:bodyPr>
            <a:normAutofit/>
          </a:bodyPr>
          <a:lstStyle/>
          <a:p>
            <a:pPr algn="ctr" rtl="0"/>
            <a:r>
              <a:rPr lang="fr-FR" sz="4000" b="1" dirty="0">
                <a:latin typeface="Century Gothic" panose="020B0502020202020204" pitchFamily="34" charset="0"/>
              </a:rPr>
              <a:t>Diagramme du processus</a:t>
            </a:r>
            <a:br>
              <a:rPr lang="en-US" b="1" dirty="0">
                <a:latin typeface="Century Gothic" panose="020B0502020202020204" pitchFamily="34" charset="0"/>
              </a:rPr>
            </a:br>
            <a:r>
              <a:rPr lang="fr-FR" sz="1400" i="1" kern="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Vue d’ensemble du flux de processus actuel</a:t>
            </a:r>
          </a:p>
        </p:txBody>
      </p:sp>
      <p:graphicFrame>
        <p:nvGraphicFramePr>
          <p:cNvPr id="6" name="Table 5">
            <a:extLst>
              <a:ext uri="{FF2B5EF4-FFF2-40B4-BE49-F238E27FC236}">
                <a16:creationId xmlns:a16="http://schemas.microsoft.com/office/drawing/2014/main" id="{F17B0CDC-B56E-2D22-51C4-78A46F795688}"/>
              </a:ext>
            </a:extLst>
          </p:cNvPr>
          <p:cNvGraphicFramePr>
            <a:graphicFrameLocks noGrp="1"/>
          </p:cNvGraphicFramePr>
          <p:nvPr>
            <p:extLst>
              <p:ext uri="{D42A27DB-BD31-4B8C-83A1-F6EECF244321}">
                <p14:modId xmlns:p14="http://schemas.microsoft.com/office/powerpoint/2010/main" val="4154520317"/>
              </p:ext>
            </p:extLst>
          </p:nvPr>
        </p:nvGraphicFramePr>
        <p:xfrm>
          <a:off x="721453" y="1192442"/>
          <a:ext cx="10947633" cy="5244905"/>
        </p:xfrm>
        <a:graphic>
          <a:graphicData uri="http://schemas.openxmlformats.org/drawingml/2006/table">
            <a:tbl>
              <a:tblPr firstRow="1" bandRow="1">
                <a:tableStyleId>{5C22544A-7EE6-4342-B048-85BDC9FD1C3A}</a:tableStyleId>
              </a:tblPr>
              <a:tblGrid>
                <a:gridCol w="10947633">
                  <a:extLst>
                    <a:ext uri="{9D8B030D-6E8A-4147-A177-3AD203B41FA5}">
                      <a16:colId xmlns:a16="http://schemas.microsoft.com/office/drawing/2014/main" val="1659455668"/>
                    </a:ext>
                  </a:extLst>
                </a:gridCol>
              </a:tblGrid>
              <a:tr h="1048981">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D4AFB9">
                        <a:alpha val="89804"/>
                      </a:srgbClr>
                    </a:solidFill>
                  </a:tcPr>
                </a:tc>
                <a:extLst>
                  <a:ext uri="{0D108BD9-81ED-4DB2-BD59-A6C34878D82A}">
                    <a16:rowId xmlns:a16="http://schemas.microsoft.com/office/drawing/2014/main" val="2176967288"/>
                  </a:ext>
                </a:extLst>
              </a:tr>
              <a:tr h="1048981">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rgbClr val="D1CFE2">
                        <a:alpha val="89804"/>
                      </a:srgbClr>
                    </a:solidFill>
                  </a:tcPr>
                </a:tc>
                <a:extLst>
                  <a:ext uri="{0D108BD9-81ED-4DB2-BD59-A6C34878D82A}">
                    <a16:rowId xmlns:a16="http://schemas.microsoft.com/office/drawing/2014/main" val="1536297261"/>
                  </a:ext>
                </a:extLst>
              </a:tr>
              <a:tr h="1048981">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5">
                        <a:lumMod val="40000"/>
                        <a:lumOff val="60000"/>
                        <a:alpha val="89804"/>
                      </a:schemeClr>
                    </a:solidFill>
                  </a:tcPr>
                </a:tc>
                <a:extLst>
                  <a:ext uri="{0D108BD9-81ED-4DB2-BD59-A6C34878D82A}">
                    <a16:rowId xmlns:a16="http://schemas.microsoft.com/office/drawing/2014/main" val="1460201265"/>
                  </a:ext>
                </a:extLst>
              </a:tr>
              <a:tr h="1048981">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7EC4CF">
                        <a:alpha val="89804"/>
                      </a:srgbClr>
                    </a:solidFill>
                  </a:tcPr>
                </a:tc>
                <a:extLst>
                  <a:ext uri="{0D108BD9-81ED-4DB2-BD59-A6C34878D82A}">
                    <a16:rowId xmlns:a16="http://schemas.microsoft.com/office/drawing/2014/main" val="3902556499"/>
                  </a:ext>
                </a:extLst>
              </a:tr>
              <a:tr h="1048981">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DAEAF6">
                        <a:alpha val="89804"/>
                      </a:srgbClr>
                    </a:solidFill>
                  </a:tcPr>
                </a:tc>
                <a:extLst>
                  <a:ext uri="{0D108BD9-81ED-4DB2-BD59-A6C34878D82A}">
                    <a16:rowId xmlns:a16="http://schemas.microsoft.com/office/drawing/2014/main" val="1608540713"/>
                  </a:ext>
                </a:extLst>
              </a:tr>
            </a:tbl>
          </a:graphicData>
        </a:graphic>
      </p:graphicFrame>
      <p:sp>
        <p:nvSpPr>
          <p:cNvPr id="7" name="Rectangle: Rounded Corners 6">
            <a:extLst>
              <a:ext uri="{FF2B5EF4-FFF2-40B4-BE49-F238E27FC236}">
                <a16:creationId xmlns:a16="http://schemas.microsoft.com/office/drawing/2014/main" id="{62E57B91-C72D-4083-9764-0A5C29C04DA5}"/>
              </a:ext>
            </a:extLst>
          </p:cNvPr>
          <p:cNvSpPr/>
          <p:nvPr/>
        </p:nvSpPr>
        <p:spPr>
          <a:xfrm>
            <a:off x="1291904" y="1308966"/>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1100" b="1">
                <a:solidFill>
                  <a:schemeClr val="tx1"/>
                </a:solidFill>
                <a:latin typeface="Century Gothic" panose="020B0502020202020204" pitchFamily="34" charset="0"/>
              </a:rPr>
              <a:t>Texte</a:t>
            </a:r>
          </a:p>
        </p:txBody>
      </p:sp>
      <p:grpSp>
        <p:nvGrpSpPr>
          <p:cNvPr id="13" name="Group 12">
            <a:extLst>
              <a:ext uri="{FF2B5EF4-FFF2-40B4-BE49-F238E27FC236}">
                <a16:creationId xmlns:a16="http://schemas.microsoft.com/office/drawing/2014/main" id="{525BA87A-84CC-A77D-8895-9D7E4A440863}"/>
              </a:ext>
            </a:extLst>
          </p:cNvPr>
          <p:cNvGrpSpPr/>
          <p:nvPr/>
        </p:nvGrpSpPr>
        <p:grpSpPr>
          <a:xfrm>
            <a:off x="370190" y="1356182"/>
            <a:ext cx="702524" cy="4900240"/>
            <a:chOff x="370190" y="1356182"/>
            <a:chExt cx="702524" cy="4900240"/>
          </a:xfrm>
        </p:grpSpPr>
        <p:sp>
          <p:nvSpPr>
            <p:cNvPr id="8" name="Rectangle: Rounded Corners 3">
              <a:extLst>
                <a:ext uri="{FF2B5EF4-FFF2-40B4-BE49-F238E27FC236}">
                  <a16:creationId xmlns:a16="http://schemas.microsoft.com/office/drawing/2014/main" id="{2AF16876-EFE3-B90E-EF5D-259710B3F017}"/>
                </a:ext>
              </a:extLst>
            </p:cNvPr>
            <p:cNvSpPr>
              <a:spLocks noChangeAspect="1"/>
            </p:cNvSpPr>
            <p:nvPr/>
          </p:nvSpPr>
          <p:spPr>
            <a:xfrm>
              <a:off x="370190" y="1356182"/>
              <a:ext cx="702523" cy="702523"/>
            </a:xfrm>
            <a:prstGeom prst="ellipse">
              <a:avLst/>
            </a:prstGeom>
            <a:solidFill>
              <a:srgbClr val="D4AFB9"/>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rtl="0">
                <a:lnSpc>
                  <a:spcPct val="115000"/>
                </a:lnSpc>
                <a:spcBef>
                  <a:spcPts val="0"/>
                </a:spcBef>
                <a:spcAft>
                  <a:spcPts val="0"/>
                </a:spcAft>
              </a:pPr>
              <a:r>
                <a:rPr lang="fr-FR" sz="3600" b="1" kern="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D</a:t>
              </a:r>
            </a:p>
          </p:txBody>
        </p:sp>
        <p:sp>
          <p:nvSpPr>
            <p:cNvPr id="9" name="Rectangle: Rounded Corners 8">
              <a:extLst>
                <a:ext uri="{FF2B5EF4-FFF2-40B4-BE49-F238E27FC236}">
                  <a16:creationId xmlns:a16="http://schemas.microsoft.com/office/drawing/2014/main" id="{21AB4191-75D9-E210-888E-7126E85E57DE}"/>
                </a:ext>
              </a:extLst>
            </p:cNvPr>
            <p:cNvSpPr>
              <a:spLocks noChangeAspect="1"/>
            </p:cNvSpPr>
            <p:nvPr/>
          </p:nvSpPr>
          <p:spPr>
            <a:xfrm>
              <a:off x="370191" y="2420437"/>
              <a:ext cx="702523" cy="702523"/>
            </a:xfrm>
            <a:prstGeom prst="ellipse">
              <a:avLst/>
            </a:prstGeom>
            <a:solidFill>
              <a:srgbClr val="D1CFE2"/>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rtl="0">
                <a:lnSpc>
                  <a:spcPct val="115000"/>
                </a:lnSpc>
                <a:spcBef>
                  <a:spcPts val="0"/>
                </a:spcBef>
                <a:spcAft>
                  <a:spcPts val="0"/>
                </a:spcAft>
              </a:pPr>
              <a:r>
                <a:rPr lang="fr-FR" sz="3600" b="1" kern="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M</a:t>
              </a:r>
            </a:p>
          </p:txBody>
        </p:sp>
        <p:sp>
          <p:nvSpPr>
            <p:cNvPr id="10" name="Rectangle: Rounded Corners 10">
              <a:extLst>
                <a:ext uri="{FF2B5EF4-FFF2-40B4-BE49-F238E27FC236}">
                  <a16:creationId xmlns:a16="http://schemas.microsoft.com/office/drawing/2014/main" id="{92483A45-A356-223E-EC0F-C9B815B9A19D}"/>
                </a:ext>
              </a:extLst>
            </p:cNvPr>
            <p:cNvSpPr>
              <a:spLocks noChangeAspect="1"/>
            </p:cNvSpPr>
            <p:nvPr/>
          </p:nvSpPr>
          <p:spPr>
            <a:xfrm>
              <a:off x="370191" y="3463632"/>
              <a:ext cx="702523" cy="702523"/>
            </a:xfrm>
            <a:prstGeom prst="ellipse">
              <a:avLst/>
            </a:prstGeom>
            <a:solidFill>
              <a:schemeClr val="accent5">
                <a:lumMod val="40000"/>
                <a:lumOff val="60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rtl="0">
                <a:lnSpc>
                  <a:spcPct val="115000"/>
                </a:lnSpc>
                <a:spcBef>
                  <a:spcPts val="0"/>
                </a:spcBef>
                <a:spcAft>
                  <a:spcPts val="0"/>
                </a:spcAft>
              </a:pPr>
              <a:r>
                <a:rPr lang="fr-FR" sz="3600" b="1" kern="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A</a:t>
              </a:r>
            </a:p>
          </p:txBody>
        </p:sp>
        <p:sp>
          <p:nvSpPr>
            <p:cNvPr id="11" name="Rectangle: Rounded Corners 11">
              <a:extLst>
                <a:ext uri="{FF2B5EF4-FFF2-40B4-BE49-F238E27FC236}">
                  <a16:creationId xmlns:a16="http://schemas.microsoft.com/office/drawing/2014/main" id="{1C4BEBD3-5983-A0C3-8C41-9C084755781E}"/>
                </a:ext>
              </a:extLst>
            </p:cNvPr>
            <p:cNvSpPr>
              <a:spLocks noChangeAspect="1"/>
            </p:cNvSpPr>
            <p:nvPr/>
          </p:nvSpPr>
          <p:spPr>
            <a:xfrm>
              <a:off x="370190" y="4506827"/>
              <a:ext cx="702523" cy="702523"/>
            </a:xfrm>
            <a:prstGeom prst="ellipse">
              <a:avLst/>
            </a:prstGeom>
            <a:solidFill>
              <a:srgbClr val="7EC4CF"/>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rtl="0">
                <a:lnSpc>
                  <a:spcPct val="115000"/>
                </a:lnSpc>
                <a:spcBef>
                  <a:spcPts val="0"/>
                </a:spcBef>
                <a:spcAft>
                  <a:spcPts val="0"/>
                </a:spcAft>
              </a:pPr>
              <a:r>
                <a:rPr lang="fr-FR" sz="3600" b="1" kern="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I</a:t>
              </a:r>
            </a:p>
          </p:txBody>
        </p:sp>
        <p:sp>
          <p:nvSpPr>
            <p:cNvPr id="12" name="Rectangle: Rounded Corners 12">
              <a:extLst>
                <a:ext uri="{FF2B5EF4-FFF2-40B4-BE49-F238E27FC236}">
                  <a16:creationId xmlns:a16="http://schemas.microsoft.com/office/drawing/2014/main" id="{487CC4FF-BD84-3A19-1490-A06797EAF91B}"/>
                </a:ext>
              </a:extLst>
            </p:cNvPr>
            <p:cNvSpPr>
              <a:spLocks noChangeAspect="1"/>
            </p:cNvSpPr>
            <p:nvPr/>
          </p:nvSpPr>
          <p:spPr>
            <a:xfrm>
              <a:off x="370190" y="5553899"/>
              <a:ext cx="702523" cy="702523"/>
            </a:xfrm>
            <a:prstGeom prst="ellipse">
              <a:avLst/>
            </a:prstGeom>
            <a:solidFill>
              <a:srgbClr val="DAEAF6"/>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rtl="0">
                <a:lnSpc>
                  <a:spcPct val="115000"/>
                </a:lnSpc>
                <a:spcBef>
                  <a:spcPts val="0"/>
                </a:spcBef>
                <a:spcAft>
                  <a:spcPts val="0"/>
                </a:spcAft>
              </a:pPr>
              <a:r>
                <a:rPr lang="fr-FR" sz="3600" b="1" kern="0">
                  <a:solidFill>
                    <a:schemeClr val="tx1">
                      <a:lumMod val="75000"/>
                      <a:lumOff val="25000"/>
                    </a:schemeClr>
                  </a:solidFill>
                  <a:latin typeface="Century Gothic" panose="020B0502020202020204" pitchFamily="34" charset="0"/>
                  <a:ea typeface="Times New Roman" panose="02020603050405020304" pitchFamily="18" charset="0"/>
                  <a:cs typeface="Times New Roman" panose="02020603050405020304" pitchFamily="18" charset="0"/>
                </a:rPr>
                <a:t>C</a:t>
              </a:r>
            </a:p>
          </p:txBody>
        </p:sp>
      </p:grpSp>
      <p:sp>
        <p:nvSpPr>
          <p:cNvPr id="14" name="Rectangle: Rounded Corners 13">
            <a:extLst>
              <a:ext uri="{FF2B5EF4-FFF2-40B4-BE49-F238E27FC236}">
                <a16:creationId xmlns:a16="http://schemas.microsoft.com/office/drawing/2014/main" id="{358459A1-FC9F-B724-745F-570DF81C12A5}"/>
              </a:ext>
            </a:extLst>
          </p:cNvPr>
          <p:cNvSpPr/>
          <p:nvPr/>
        </p:nvSpPr>
        <p:spPr>
          <a:xfrm>
            <a:off x="2623432" y="2373221"/>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1100" b="1">
                <a:solidFill>
                  <a:schemeClr val="tx1"/>
                </a:solidFill>
                <a:latin typeface="Century Gothic" panose="020B0502020202020204" pitchFamily="34" charset="0"/>
              </a:rPr>
              <a:t>Texte</a:t>
            </a:r>
          </a:p>
        </p:txBody>
      </p:sp>
      <p:sp>
        <p:nvSpPr>
          <p:cNvPr id="15" name="Rectangle: Rounded Corners 14">
            <a:extLst>
              <a:ext uri="{FF2B5EF4-FFF2-40B4-BE49-F238E27FC236}">
                <a16:creationId xmlns:a16="http://schemas.microsoft.com/office/drawing/2014/main" id="{549D8C83-3B84-CEBF-ED80-A3731F2464B8}"/>
              </a:ext>
            </a:extLst>
          </p:cNvPr>
          <p:cNvSpPr/>
          <p:nvPr/>
        </p:nvSpPr>
        <p:spPr>
          <a:xfrm>
            <a:off x="3799449" y="2373221"/>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1100" b="1">
                <a:solidFill>
                  <a:schemeClr val="tx1"/>
                </a:solidFill>
                <a:latin typeface="Century Gothic" panose="020B0502020202020204" pitchFamily="34" charset="0"/>
              </a:rPr>
              <a:t>Texte</a:t>
            </a:r>
          </a:p>
        </p:txBody>
      </p:sp>
      <p:sp>
        <p:nvSpPr>
          <p:cNvPr id="16" name="Rectangle: Rounded Corners 15">
            <a:extLst>
              <a:ext uri="{FF2B5EF4-FFF2-40B4-BE49-F238E27FC236}">
                <a16:creationId xmlns:a16="http://schemas.microsoft.com/office/drawing/2014/main" id="{673523DE-6E0F-B842-D507-65239ADE0A45}"/>
              </a:ext>
            </a:extLst>
          </p:cNvPr>
          <p:cNvSpPr/>
          <p:nvPr/>
        </p:nvSpPr>
        <p:spPr>
          <a:xfrm>
            <a:off x="5075656" y="2373221"/>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1100" b="1">
                <a:solidFill>
                  <a:schemeClr val="tx1"/>
                </a:solidFill>
                <a:latin typeface="Century Gothic" panose="020B0502020202020204" pitchFamily="34" charset="0"/>
              </a:rPr>
              <a:t>Texte</a:t>
            </a:r>
          </a:p>
        </p:txBody>
      </p:sp>
      <p:sp>
        <p:nvSpPr>
          <p:cNvPr id="17" name="Rectangle: Rounded Corners 16">
            <a:extLst>
              <a:ext uri="{FF2B5EF4-FFF2-40B4-BE49-F238E27FC236}">
                <a16:creationId xmlns:a16="http://schemas.microsoft.com/office/drawing/2014/main" id="{DD937948-BFB7-2839-2267-46DF50227751}"/>
              </a:ext>
            </a:extLst>
          </p:cNvPr>
          <p:cNvSpPr/>
          <p:nvPr/>
        </p:nvSpPr>
        <p:spPr>
          <a:xfrm>
            <a:off x="6351863" y="3416416"/>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1100" b="1">
                <a:solidFill>
                  <a:schemeClr val="tx1"/>
                </a:solidFill>
                <a:latin typeface="Century Gothic" panose="020B0502020202020204" pitchFamily="34" charset="0"/>
              </a:rPr>
              <a:t>Texte</a:t>
            </a:r>
          </a:p>
        </p:txBody>
      </p:sp>
      <p:sp>
        <p:nvSpPr>
          <p:cNvPr id="18" name="Rectangle: Rounded Corners 17">
            <a:extLst>
              <a:ext uri="{FF2B5EF4-FFF2-40B4-BE49-F238E27FC236}">
                <a16:creationId xmlns:a16="http://schemas.microsoft.com/office/drawing/2014/main" id="{CAD9C637-E040-BC82-DDB6-C57C9D84058A}"/>
              </a:ext>
            </a:extLst>
          </p:cNvPr>
          <p:cNvSpPr/>
          <p:nvPr/>
        </p:nvSpPr>
        <p:spPr>
          <a:xfrm>
            <a:off x="7636777" y="4459611"/>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1100" b="1">
                <a:solidFill>
                  <a:schemeClr val="tx1"/>
                </a:solidFill>
                <a:latin typeface="Century Gothic" panose="020B0502020202020204" pitchFamily="34" charset="0"/>
              </a:rPr>
              <a:t>Texte</a:t>
            </a:r>
          </a:p>
        </p:txBody>
      </p:sp>
      <p:sp>
        <p:nvSpPr>
          <p:cNvPr id="19" name="Rectangle: Rounded Corners 18">
            <a:extLst>
              <a:ext uri="{FF2B5EF4-FFF2-40B4-BE49-F238E27FC236}">
                <a16:creationId xmlns:a16="http://schemas.microsoft.com/office/drawing/2014/main" id="{9CC01C35-65F5-C239-1622-22DE0A02AA50}"/>
              </a:ext>
            </a:extLst>
          </p:cNvPr>
          <p:cNvSpPr/>
          <p:nvPr/>
        </p:nvSpPr>
        <p:spPr>
          <a:xfrm>
            <a:off x="10255541" y="5506683"/>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1100" b="1">
                <a:solidFill>
                  <a:schemeClr val="tx1"/>
                </a:solidFill>
                <a:latin typeface="Century Gothic" panose="020B0502020202020204" pitchFamily="34" charset="0"/>
              </a:rPr>
              <a:t>Texte</a:t>
            </a:r>
          </a:p>
        </p:txBody>
      </p:sp>
      <p:cxnSp>
        <p:nvCxnSpPr>
          <p:cNvPr id="24" name="Straight Arrow Connector 23">
            <a:extLst>
              <a:ext uri="{FF2B5EF4-FFF2-40B4-BE49-F238E27FC236}">
                <a16:creationId xmlns:a16="http://schemas.microsoft.com/office/drawing/2014/main" id="{66698153-F6AC-3B3A-99DD-C0D0F713A0FF}"/>
              </a:ext>
            </a:extLst>
          </p:cNvPr>
          <p:cNvCxnSpPr>
            <a:cxnSpLocks/>
            <a:stCxn id="14" idx="3"/>
            <a:endCxn id="15" idx="1"/>
          </p:cNvCxnSpPr>
          <p:nvPr/>
        </p:nvCxnSpPr>
        <p:spPr>
          <a:xfrm>
            <a:off x="3638500" y="2771698"/>
            <a:ext cx="160949"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2" name="Connector: Elbow 31">
            <a:extLst>
              <a:ext uri="{FF2B5EF4-FFF2-40B4-BE49-F238E27FC236}">
                <a16:creationId xmlns:a16="http://schemas.microsoft.com/office/drawing/2014/main" id="{D6418158-F877-4274-92F2-334DC14682D6}"/>
              </a:ext>
            </a:extLst>
          </p:cNvPr>
          <p:cNvCxnSpPr>
            <a:cxnSpLocks/>
            <a:stCxn id="16" idx="3"/>
            <a:endCxn id="17" idx="1"/>
          </p:cNvCxnSpPr>
          <p:nvPr/>
        </p:nvCxnSpPr>
        <p:spPr>
          <a:xfrm>
            <a:off x="6090724" y="2771698"/>
            <a:ext cx="261139" cy="1043195"/>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8" name="Connector: Elbow 37">
            <a:extLst>
              <a:ext uri="{FF2B5EF4-FFF2-40B4-BE49-F238E27FC236}">
                <a16:creationId xmlns:a16="http://schemas.microsoft.com/office/drawing/2014/main" id="{44AF0A99-3ADE-F815-646E-E7625F635D09}"/>
              </a:ext>
            </a:extLst>
          </p:cNvPr>
          <p:cNvCxnSpPr>
            <a:cxnSpLocks/>
            <a:stCxn id="17" idx="3"/>
            <a:endCxn id="18" idx="1"/>
          </p:cNvCxnSpPr>
          <p:nvPr/>
        </p:nvCxnSpPr>
        <p:spPr>
          <a:xfrm>
            <a:off x="7366931" y="3814893"/>
            <a:ext cx="269846" cy="1043195"/>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sp>
        <p:nvSpPr>
          <p:cNvPr id="41" name="Rectangle: Rounded Corners 40">
            <a:extLst>
              <a:ext uri="{FF2B5EF4-FFF2-40B4-BE49-F238E27FC236}">
                <a16:creationId xmlns:a16="http://schemas.microsoft.com/office/drawing/2014/main" id="{8F30A39F-21B5-0BEF-A3C7-FB5CED3CD08C}"/>
              </a:ext>
            </a:extLst>
          </p:cNvPr>
          <p:cNvSpPr/>
          <p:nvPr/>
        </p:nvSpPr>
        <p:spPr>
          <a:xfrm>
            <a:off x="9010474" y="3410456"/>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1100" b="1">
                <a:solidFill>
                  <a:schemeClr val="tx1"/>
                </a:solidFill>
                <a:latin typeface="Century Gothic" panose="020B0502020202020204" pitchFamily="34" charset="0"/>
              </a:rPr>
              <a:t>Texte</a:t>
            </a:r>
          </a:p>
        </p:txBody>
      </p:sp>
      <p:cxnSp>
        <p:nvCxnSpPr>
          <p:cNvPr id="43" name="Connector: Elbow 42">
            <a:extLst>
              <a:ext uri="{FF2B5EF4-FFF2-40B4-BE49-F238E27FC236}">
                <a16:creationId xmlns:a16="http://schemas.microsoft.com/office/drawing/2014/main" id="{0C212C1B-1497-8263-611E-2D8FD91BFAD1}"/>
              </a:ext>
            </a:extLst>
          </p:cNvPr>
          <p:cNvCxnSpPr>
            <a:cxnSpLocks/>
            <a:stCxn id="18" idx="3"/>
            <a:endCxn id="41" idx="1"/>
          </p:cNvCxnSpPr>
          <p:nvPr/>
        </p:nvCxnSpPr>
        <p:spPr>
          <a:xfrm flipV="1">
            <a:off x="8651845" y="3808933"/>
            <a:ext cx="358629" cy="1049155"/>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8" name="Connector: Elbow 47">
            <a:extLst>
              <a:ext uri="{FF2B5EF4-FFF2-40B4-BE49-F238E27FC236}">
                <a16:creationId xmlns:a16="http://schemas.microsoft.com/office/drawing/2014/main" id="{F3ADDA99-D58E-1598-3CBC-95ED935745EF}"/>
              </a:ext>
            </a:extLst>
          </p:cNvPr>
          <p:cNvCxnSpPr>
            <a:cxnSpLocks/>
            <a:stCxn id="41" idx="3"/>
            <a:endCxn id="19" idx="1"/>
          </p:cNvCxnSpPr>
          <p:nvPr/>
        </p:nvCxnSpPr>
        <p:spPr>
          <a:xfrm>
            <a:off x="10025542" y="3808933"/>
            <a:ext cx="229999" cy="2096227"/>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3" name="Connector: Elbow 32">
            <a:extLst>
              <a:ext uri="{FF2B5EF4-FFF2-40B4-BE49-F238E27FC236}">
                <a16:creationId xmlns:a16="http://schemas.microsoft.com/office/drawing/2014/main" id="{CE6FB742-A3CD-EF9A-76B4-ADAF04B1ED90}"/>
              </a:ext>
            </a:extLst>
          </p:cNvPr>
          <p:cNvCxnSpPr>
            <a:stCxn id="7" idx="3"/>
            <a:endCxn id="14" idx="1"/>
          </p:cNvCxnSpPr>
          <p:nvPr/>
        </p:nvCxnSpPr>
        <p:spPr>
          <a:xfrm>
            <a:off x="2306972" y="1707443"/>
            <a:ext cx="316460" cy="1064255"/>
          </a:xfrm>
          <a:prstGeom prst="bentConnector3">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5" name="Straight Arrow Connector 34">
            <a:extLst>
              <a:ext uri="{FF2B5EF4-FFF2-40B4-BE49-F238E27FC236}">
                <a16:creationId xmlns:a16="http://schemas.microsoft.com/office/drawing/2014/main" id="{159C8F5E-5B5D-2EB9-05CB-46C79E62D021}"/>
              </a:ext>
            </a:extLst>
          </p:cNvPr>
          <p:cNvCxnSpPr>
            <a:stCxn id="15" idx="3"/>
            <a:endCxn id="16" idx="1"/>
          </p:cNvCxnSpPr>
          <p:nvPr/>
        </p:nvCxnSpPr>
        <p:spPr>
          <a:xfrm>
            <a:off x="4814517" y="2771698"/>
            <a:ext cx="261139"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93571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BCF3B-299D-8C70-5F94-AD2230E1D5FB}"/>
              </a:ext>
            </a:extLst>
          </p:cNvPr>
          <p:cNvSpPr>
            <a:spLocks noGrp="1"/>
          </p:cNvSpPr>
          <p:nvPr>
            <p:ph type="title"/>
          </p:nvPr>
        </p:nvSpPr>
        <p:spPr>
          <a:xfrm>
            <a:off x="2133601" y="0"/>
            <a:ext cx="7924800" cy="990600"/>
          </a:xfrm>
        </p:spPr>
        <p:txBody>
          <a:bodyPr>
            <a:normAutofit/>
          </a:bodyPr>
          <a:lstStyle/>
          <a:p>
            <a:pPr algn="ctr" rtl="0"/>
            <a:r>
              <a:rPr lang="fr-FR" sz="4000" b="1" dirty="0">
                <a:latin typeface="Century Gothic" panose="020B0502020202020204" pitchFamily="34" charset="0"/>
              </a:rPr>
              <a:t>Confirmation des hypothèses</a:t>
            </a:r>
          </a:p>
        </p:txBody>
      </p:sp>
      <p:graphicFrame>
        <p:nvGraphicFramePr>
          <p:cNvPr id="11" name="Table 10">
            <a:extLst>
              <a:ext uri="{FF2B5EF4-FFF2-40B4-BE49-F238E27FC236}">
                <a16:creationId xmlns:a16="http://schemas.microsoft.com/office/drawing/2014/main" id="{8C926E7F-50E5-C98A-122F-838C39055480}"/>
              </a:ext>
            </a:extLst>
          </p:cNvPr>
          <p:cNvGraphicFramePr>
            <a:graphicFrameLocks noGrp="1"/>
          </p:cNvGraphicFramePr>
          <p:nvPr>
            <p:extLst>
              <p:ext uri="{D42A27DB-BD31-4B8C-83A1-F6EECF244321}">
                <p14:modId xmlns:p14="http://schemas.microsoft.com/office/powerpoint/2010/main" val="1724567331"/>
              </p:ext>
            </p:extLst>
          </p:nvPr>
        </p:nvGraphicFramePr>
        <p:xfrm>
          <a:off x="647700" y="1076325"/>
          <a:ext cx="10896600" cy="4966188"/>
        </p:xfrm>
        <a:graphic>
          <a:graphicData uri="http://schemas.openxmlformats.org/drawingml/2006/table">
            <a:tbl>
              <a:tblPr firstRow="1" firstCol="1" bandRow="1"/>
              <a:tblGrid>
                <a:gridCol w="2724150">
                  <a:extLst>
                    <a:ext uri="{9D8B030D-6E8A-4147-A177-3AD203B41FA5}">
                      <a16:colId xmlns:a16="http://schemas.microsoft.com/office/drawing/2014/main" val="506917477"/>
                    </a:ext>
                  </a:extLst>
                </a:gridCol>
                <a:gridCol w="2724150">
                  <a:extLst>
                    <a:ext uri="{9D8B030D-6E8A-4147-A177-3AD203B41FA5}">
                      <a16:colId xmlns:a16="http://schemas.microsoft.com/office/drawing/2014/main" val="32713809"/>
                    </a:ext>
                  </a:extLst>
                </a:gridCol>
                <a:gridCol w="2724150">
                  <a:extLst>
                    <a:ext uri="{9D8B030D-6E8A-4147-A177-3AD203B41FA5}">
                      <a16:colId xmlns:a16="http://schemas.microsoft.com/office/drawing/2014/main" val="2405124328"/>
                    </a:ext>
                  </a:extLst>
                </a:gridCol>
                <a:gridCol w="2724150">
                  <a:extLst>
                    <a:ext uri="{9D8B030D-6E8A-4147-A177-3AD203B41FA5}">
                      <a16:colId xmlns:a16="http://schemas.microsoft.com/office/drawing/2014/main" val="1003869103"/>
                    </a:ext>
                  </a:extLst>
                </a:gridCol>
              </a:tblGrid>
              <a:tr h="352425">
                <a:tc>
                  <a:txBody>
                    <a:bodyPr/>
                    <a:lstStyle/>
                    <a:p>
                      <a:pPr marL="0" marR="0" indent="0" algn="ctr" rtl="0">
                        <a:lnSpc>
                          <a:spcPct val="107000"/>
                        </a:lnSpc>
                        <a:spcBef>
                          <a:spcPts val="0"/>
                        </a:spcBef>
                        <a:spcAft>
                          <a:spcPts val="0"/>
                        </a:spcAft>
                        <a:buFont typeface="Arial" panose="020B0604020202020204" pitchFamily="34" charset="0"/>
                        <a:buNone/>
                      </a:pPr>
                      <a:r>
                        <a:rPr lang="fr-FR" sz="1400" b="1"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Cause profonde probable</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5">
                        <a:lumMod val="40000"/>
                        <a:lumOff val="60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Hypothèse</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5">
                        <a:lumMod val="40000"/>
                        <a:lumOff val="60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Vrai/Faux</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5">
                        <a:lumMod val="40000"/>
                        <a:lumOff val="60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Vérification</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978242182"/>
                  </a:ext>
                </a:extLst>
              </a:tr>
              <a:tr h="457325">
                <a:tc>
                  <a:txBody>
                    <a:bodyPr/>
                    <a:lstStyle/>
                    <a:p>
                      <a:pPr marL="0" marR="0" lvl="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06455147"/>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37213819"/>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648753273"/>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40372832"/>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05993485"/>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77880546"/>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7773497"/>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09813566"/>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62029694"/>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89199185"/>
                  </a:ext>
                </a:extLst>
              </a:tr>
            </a:tbl>
          </a:graphicData>
        </a:graphic>
      </p:graphicFrame>
    </p:spTree>
    <p:extLst>
      <p:ext uri="{BB962C8B-B14F-4D97-AF65-F5344CB8AC3E}">
        <p14:creationId xmlns:p14="http://schemas.microsoft.com/office/powerpoint/2010/main" val="3000211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5B75DEF7-3EED-88B3-293E-539B31C148B6}"/>
              </a:ext>
            </a:extLst>
          </p:cNvPr>
          <p:cNvGrpSpPr/>
          <p:nvPr/>
        </p:nvGrpSpPr>
        <p:grpSpPr>
          <a:xfrm>
            <a:off x="2356836" y="1670446"/>
            <a:ext cx="7478330" cy="3486330"/>
            <a:chOff x="2839817" y="1775925"/>
            <a:chExt cx="7478331" cy="3486328"/>
          </a:xfrm>
        </p:grpSpPr>
        <p:sp>
          <p:nvSpPr>
            <p:cNvPr id="38" name="TextBox 37">
              <a:extLst>
                <a:ext uri="{FF2B5EF4-FFF2-40B4-BE49-F238E27FC236}">
                  <a16:creationId xmlns:a16="http://schemas.microsoft.com/office/drawing/2014/main" id="{AA4C8D8F-13AF-B75F-BBC0-DE949D79AFD7}"/>
                </a:ext>
              </a:extLst>
            </p:cNvPr>
            <p:cNvSpPr txBox="1"/>
            <p:nvPr/>
          </p:nvSpPr>
          <p:spPr>
            <a:xfrm>
              <a:off x="2839817" y="4061925"/>
              <a:ext cx="7478331" cy="1200328"/>
            </a:xfrm>
            <a:prstGeom prst="rect">
              <a:avLst/>
            </a:prstGeom>
            <a:noFill/>
          </p:spPr>
          <p:txBody>
            <a:bodyPr wrap="none" rtlCol="0">
              <a:spAutoFit/>
            </a:bodyPr>
            <a:lstStyle/>
            <a:p>
              <a:pPr algn="ctr" rtl="0"/>
              <a:r>
                <a:rPr lang="fr-FR" sz="7200" b="1" dirty="0">
                  <a:latin typeface="Century Gothic" panose="020B0502020202020204" pitchFamily="34" charset="0"/>
                </a:rPr>
                <a:t>Phase Améliorer</a:t>
              </a:r>
            </a:p>
          </p:txBody>
        </p:sp>
        <p:pic>
          <p:nvPicPr>
            <p:cNvPr id="5" name="Graphic 4" descr="Cercle de flèches avec remplissage uni">
              <a:extLst>
                <a:ext uri="{FF2B5EF4-FFF2-40B4-BE49-F238E27FC236}">
                  <a16:creationId xmlns:a16="http://schemas.microsoft.com/office/drawing/2014/main" id="{DCA6D5C3-FA56-655B-8346-3052DE357CF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339324" y="1775925"/>
              <a:ext cx="2286000" cy="2286000"/>
            </a:xfrm>
            <a:prstGeom prst="rect">
              <a:avLst/>
            </a:prstGeom>
          </p:spPr>
        </p:pic>
      </p:grpSp>
    </p:spTree>
    <p:extLst>
      <p:ext uri="{BB962C8B-B14F-4D97-AF65-F5344CB8AC3E}">
        <p14:creationId xmlns:p14="http://schemas.microsoft.com/office/powerpoint/2010/main" val="3548787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BCF3B-299D-8C70-5F94-AD2230E1D5FB}"/>
              </a:ext>
            </a:extLst>
          </p:cNvPr>
          <p:cNvSpPr>
            <a:spLocks noGrp="1"/>
          </p:cNvSpPr>
          <p:nvPr>
            <p:ph type="title"/>
          </p:nvPr>
        </p:nvSpPr>
        <p:spPr>
          <a:xfrm>
            <a:off x="462198" y="0"/>
            <a:ext cx="11267606" cy="990600"/>
          </a:xfrm>
        </p:spPr>
        <p:txBody>
          <a:bodyPr>
            <a:normAutofit/>
          </a:bodyPr>
          <a:lstStyle/>
          <a:p>
            <a:pPr algn="ctr" rtl="0"/>
            <a:r>
              <a:rPr lang="fr-FR" sz="4000" b="1" dirty="0">
                <a:latin typeface="Century Gothic" panose="020B0502020202020204" pitchFamily="34" charset="0"/>
              </a:rPr>
              <a:t>Diagramme de hiérarchisation des solutions</a:t>
            </a:r>
            <a:br>
              <a:rPr lang="en-US" sz="4000" b="1" dirty="0">
                <a:latin typeface="Century Gothic" panose="020B0502020202020204" pitchFamily="34" charset="0"/>
              </a:rPr>
            </a:br>
            <a:r>
              <a:rPr lang="fr-FR" sz="1400" i="1" dirty="0">
                <a:latin typeface="Century Gothic" panose="020B0502020202020204" pitchFamily="34" charset="0"/>
              </a:rPr>
              <a:t>Chaque solution est classée selon son niveau de priorité sur une échelle de 1 à 5</a:t>
            </a:r>
          </a:p>
        </p:txBody>
      </p:sp>
      <p:graphicFrame>
        <p:nvGraphicFramePr>
          <p:cNvPr id="11" name="Table 10">
            <a:extLst>
              <a:ext uri="{FF2B5EF4-FFF2-40B4-BE49-F238E27FC236}">
                <a16:creationId xmlns:a16="http://schemas.microsoft.com/office/drawing/2014/main" id="{8C926E7F-50E5-C98A-122F-838C39055480}"/>
              </a:ext>
            </a:extLst>
          </p:cNvPr>
          <p:cNvGraphicFramePr>
            <a:graphicFrameLocks noGrp="1"/>
          </p:cNvGraphicFramePr>
          <p:nvPr>
            <p:extLst>
              <p:ext uri="{D42A27DB-BD31-4B8C-83A1-F6EECF244321}">
                <p14:modId xmlns:p14="http://schemas.microsoft.com/office/powerpoint/2010/main" val="2855528043"/>
              </p:ext>
            </p:extLst>
          </p:nvPr>
        </p:nvGraphicFramePr>
        <p:xfrm>
          <a:off x="647700" y="2373210"/>
          <a:ext cx="10896601" cy="3789539"/>
        </p:xfrm>
        <a:graphic>
          <a:graphicData uri="http://schemas.openxmlformats.org/drawingml/2006/table">
            <a:tbl>
              <a:tblPr firstRow="1" firstCol="1" bandRow="1"/>
              <a:tblGrid>
                <a:gridCol w="2800175">
                  <a:extLst>
                    <a:ext uri="{9D8B030D-6E8A-4147-A177-3AD203B41FA5}">
                      <a16:colId xmlns:a16="http://schemas.microsoft.com/office/drawing/2014/main" val="506917477"/>
                    </a:ext>
                  </a:extLst>
                </a:gridCol>
                <a:gridCol w="1078824">
                  <a:extLst>
                    <a:ext uri="{9D8B030D-6E8A-4147-A177-3AD203B41FA5}">
                      <a16:colId xmlns:a16="http://schemas.microsoft.com/office/drawing/2014/main" val="32713809"/>
                    </a:ext>
                  </a:extLst>
                </a:gridCol>
                <a:gridCol w="1078824">
                  <a:extLst>
                    <a:ext uri="{9D8B030D-6E8A-4147-A177-3AD203B41FA5}">
                      <a16:colId xmlns:a16="http://schemas.microsoft.com/office/drawing/2014/main" val="2873973094"/>
                    </a:ext>
                  </a:extLst>
                </a:gridCol>
                <a:gridCol w="1078824">
                  <a:extLst>
                    <a:ext uri="{9D8B030D-6E8A-4147-A177-3AD203B41FA5}">
                      <a16:colId xmlns:a16="http://schemas.microsoft.com/office/drawing/2014/main" val="3840539937"/>
                    </a:ext>
                  </a:extLst>
                </a:gridCol>
                <a:gridCol w="1078824">
                  <a:extLst>
                    <a:ext uri="{9D8B030D-6E8A-4147-A177-3AD203B41FA5}">
                      <a16:colId xmlns:a16="http://schemas.microsoft.com/office/drawing/2014/main" val="2320167541"/>
                    </a:ext>
                  </a:extLst>
                </a:gridCol>
                <a:gridCol w="1078824">
                  <a:extLst>
                    <a:ext uri="{9D8B030D-6E8A-4147-A177-3AD203B41FA5}">
                      <a16:colId xmlns:a16="http://schemas.microsoft.com/office/drawing/2014/main" val="2405124328"/>
                    </a:ext>
                  </a:extLst>
                </a:gridCol>
                <a:gridCol w="1157681">
                  <a:extLst>
                    <a:ext uri="{9D8B030D-6E8A-4147-A177-3AD203B41FA5}">
                      <a16:colId xmlns:a16="http://schemas.microsoft.com/office/drawing/2014/main" val="766795224"/>
                    </a:ext>
                  </a:extLst>
                </a:gridCol>
                <a:gridCol w="1544625">
                  <a:extLst>
                    <a:ext uri="{9D8B030D-6E8A-4147-A177-3AD203B41FA5}">
                      <a16:colId xmlns:a16="http://schemas.microsoft.com/office/drawing/2014/main" val="3723606990"/>
                    </a:ext>
                  </a:extLst>
                </a:gridCol>
              </a:tblGrid>
              <a:tr h="352425">
                <a:tc>
                  <a:txBody>
                    <a:bodyPr/>
                    <a:lstStyle/>
                    <a:p>
                      <a:pPr marL="0" marR="0" indent="0" algn="ctr" rtl="0">
                        <a:lnSpc>
                          <a:spcPct val="107000"/>
                        </a:lnSpc>
                        <a:spcBef>
                          <a:spcPts val="0"/>
                        </a:spcBef>
                        <a:spcAft>
                          <a:spcPts val="0"/>
                        </a:spcAft>
                        <a:buFont typeface="Arial" panose="020B0604020202020204" pitchFamily="34" charset="0"/>
                        <a:buNone/>
                      </a:pPr>
                      <a:r>
                        <a:rPr lang="fr-FR" sz="1400" b="1"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Description de la solution</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75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dirty="0">
                          <a:effectLst/>
                          <a:latin typeface="Century Gothic" panose="020B0502020202020204" pitchFamily="34" charset="0"/>
                          <a:ea typeface="Calibri" panose="020F0502020204030204" pitchFamily="34" charset="0"/>
                          <a:cs typeface="Times New Roman" panose="02020603050405020304" pitchFamily="18" charset="0"/>
                        </a:rPr>
                        <a:t>Critère 1</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75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dirty="0">
                          <a:effectLst/>
                          <a:latin typeface="Century Gothic" panose="020B0502020202020204" pitchFamily="34" charset="0"/>
                          <a:ea typeface="Calibri" panose="020F0502020204030204" pitchFamily="34" charset="0"/>
                          <a:cs typeface="Times New Roman" panose="02020603050405020304" pitchFamily="18" charset="0"/>
                        </a:rPr>
                        <a:t>Critère 2</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75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dirty="0">
                          <a:effectLst/>
                          <a:latin typeface="Century Gothic" panose="020B0502020202020204" pitchFamily="34" charset="0"/>
                          <a:ea typeface="Calibri" panose="020F0502020204030204" pitchFamily="34" charset="0"/>
                          <a:cs typeface="Times New Roman" panose="02020603050405020304" pitchFamily="18" charset="0"/>
                        </a:rPr>
                        <a:t>Critère 3</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75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dirty="0">
                          <a:effectLst/>
                          <a:latin typeface="Century Gothic" panose="020B0502020202020204" pitchFamily="34" charset="0"/>
                          <a:ea typeface="Calibri" panose="020F0502020204030204" pitchFamily="34" charset="0"/>
                          <a:cs typeface="Times New Roman" panose="02020603050405020304" pitchFamily="18" charset="0"/>
                        </a:rPr>
                        <a:t>Critère 4</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75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dirty="0">
                          <a:effectLst/>
                          <a:latin typeface="Century Gothic" panose="020B0502020202020204" pitchFamily="34" charset="0"/>
                          <a:ea typeface="Calibri" panose="020F0502020204030204" pitchFamily="34" charset="0"/>
                          <a:cs typeface="Times New Roman" panose="02020603050405020304" pitchFamily="18" charset="0"/>
                        </a:rPr>
                        <a:t>Critère 5</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75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dirty="0">
                          <a:effectLst/>
                          <a:latin typeface="Century Gothic" panose="020B0502020202020204" pitchFamily="34" charset="0"/>
                          <a:ea typeface="Calibri" panose="020F0502020204030204" pitchFamily="34" charset="0"/>
                          <a:cs typeface="Times New Roman" panose="02020603050405020304" pitchFamily="18" charset="0"/>
                        </a:rPr>
                        <a:t>Totaux</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75000"/>
                      </a:schemeClr>
                    </a:solidFill>
                  </a:tcPr>
                </a:tc>
                <a:tc>
                  <a:txBody>
                    <a:bodyPr/>
                    <a:lstStyle/>
                    <a:p>
                      <a:pPr marL="0" marR="0" indent="0" algn="ctr" rtl="0">
                        <a:lnSpc>
                          <a:spcPct val="95000"/>
                        </a:lnSpc>
                        <a:spcBef>
                          <a:spcPts val="0"/>
                        </a:spcBef>
                        <a:spcAft>
                          <a:spcPts val="0"/>
                        </a:spcAft>
                        <a:buFont typeface="Arial" panose="020B0604020202020204" pitchFamily="34" charset="0"/>
                        <a:buNone/>
                      </a:pPr>
                      <a:r>
                        <a:rPr lang="fr-FR" sz="1400" b="1" dirty="0">
                          <a:effectLst/>
                          <a:latin typeface="Century Gothic" panose="020B0502020202020204" pitchFamily="34" charset="0"/>
                          <a:ea typeface="Calibri" panose="020F0502020204030204" pitchFamily="34" charset="0"/>
                          <a:cs typeface="Times New Roman" panose="02020603050405020304" pitchFamily="18" charset="0"/>
                        </a:rPr>
                        <a:t>À mettre en œuvre</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978242182"/>
                  </a:ext>
                </a:extLst>
              </a:tr>
              <a:tr h="457325">
                <a:tc>
                  <a:txBody>
                    <a:bodyPr/>
                    <a:lstStyle/>
                    <a:p>
                      <a:pPr marL="0" marR="0" lvl="0" indent="0" rtl="0">
                        <a:lnSpc>
                          <a:spcPct val="107000"/>
                        </a:lnSpc>
                        <a:spcBef>
                          <a:spcPts val="0"/>
                        </a:spcBef>
                        <a:spcAft>
                          <a:spcPts val="0"/>
                        </a:spcAft>
                        <a:buFont typeface="Arial" panose="020B0604020202020204" pitchFamily="34" charset="0"/>
                        <a:buNone/>
                      </a:pPr>
                      <a:r>
                        <a:rPr lang="fr-FR" sz="1200" b="0" dirty="0">
                          <a:effectLst/>
                          <a:latin typeface="Century Gothic" panose="020B0502020202020204" pitchFamily="34" charset="0"/>
                          <a:ea typeface="Calibri" panose="020F0502020204030204" pitchFamily="34" charset="0"/>
                          <a:cs typeface="Times New Roman" panose="02020603050405020304" pitchFamily="18" charset="0"/>
                        </a:rPr>
                        <a:t>Texte</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dirty="0">
                          <a:effectLst/>
                          <a:latin typeface="Century Gothic" panose="020B0502020202020204" pitchFamily="34" charset="0"/>
                          <a:ea typeface="Calibri" panose="020F0502020204030204" pitchFamily="34" charset="0"/>
                          <a:cs typeface="Times New Roman" panose="02020603050405020304" pitchFamily="18" charset="0"/>
                        </a:rPr>
                        <a:t>4</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4FC1E8"/>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dirty="0">
                          <a:effectLst/>
                          <a:latin typeface="Century Gothic" panose="020B0502020202020204" pitchFamily="34" charset="0"/>
                          <a:ea typeface="Calibri" panose="020F0502020204030204" pitchFamily="34" charset="0"/>
                          <a:cs typeface="Times New Roman" panose="02020603050405020304" pitchFamily="18" charset="0"/>
                        </a:rPr>
                        <a:t>5</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D468"/>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dirty="0">
                          <a:effectLst/>
                          <a:latin typeface="Century Gothic" panose="020B0502020202020204" pitchFamily="34" charset="0"/>
                          <a:ea typeface="Calibri" panose="020F0502020204030204" pitchFamily="34" charset="0"/>
                          <a:cs typeface="Times New Roman" panose="02020603050405020304" pitchFamily="18" charset="0"/>
                        </a:rPr>
                        <a:t>3</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CE54"/>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3</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CE54"/>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4</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4FC1E8"/>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19</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0" kern="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OUI</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06455147"/>
                  </a:ext>
                </a:extLst>
              </a:tr>
              <a:tr h="457325">
                <a:tc>
                  <a:txBody>
                    <a:bodyPr/>
                    <a:lstStyle/>
                    <a:p>
                      <a:pPr marL="0" marR="0" indent="0" rtl="0">
                        <a:lnSpc>
                          <a:spcPct val="107000"/>
                        </a:lnSpc>
                        <a:spcBef>
                          <a:spcPts val="0"/>
                        </a:spcBef>
                        <a:spcAft>
                          <a:spcPts val="0"/>
                        </a:spcAft>
                        <a:buFont typeface="Arial" panose="020B0604020202020204" pitchFamily="34" charset="0"/>
                        <a:buNone/>
                      </a:pPr>
                      <a:r>
                        <a:rPr kumimoji="0" lang="fr-FR" sz="1200" b="0" i="0" u="none" strike="noStrike" kern="1200" cap="none" spc="0" normalizeH="0" baseline="0">
                          <a:ln>
                            <a:noFill/>
                          </a:ln>
                          <a:solidFill>
                            <a:prstClr val="black"/>
                          </a:solidFill>
                          <a:effectLst/>
                          <a:uLnTx/>
                          <a:uFillTx/>
                          <a:latin typeface="Century Gothic" panose="020B0502020202020204" pitchFamily="34" charset="0"/>
                          <a:ea typeface="Calibri" panose="020F0502020204030204" pitchFamily="34" charset="0"/>
                          <a:cs typeface="Times New Roman" panose="02020603050405020304" pitchFamily="18" charset="0"/>
                        </a:rPr>
                        <a:t>Texte</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4</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4FC1E8"/>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2</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2">
                        <a:lumMod val="40000"/>
                        <a:lumOff val="60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dirty="0">
                          <a:effectLst/>
                          <a:latin typeface="Century Gothic" panose="020B0502020202020204" pitchFamily="34" charset="0"/>
                          <a:ea typeface="Calibri" panose="020F0502020204030204" pitchFamily="34" charset="0"/>
                          <a:cs typeface="Times New Roman" panose="02020603050405020304" pitchFamily="18" charset="0"/>
                        </a:rPr>
                        <a:t>1</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05C4F"/>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2</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2">
                        <a:lumMod val="40000"/>
                        <a:lumOff val="60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2</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2">
                        <a:lumMod val="40000"/>
                        <a:lumOff val="60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11</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0" kern="12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NON</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37213819"/>
                  </a:ext>
                </a:extLst>
              </a:tr>
              <a:tr h="457325">
                <a:tc>
                  <a:txBody>
                    <a:bodyPr/>
                    <a:lstStyle/>
                    <a:p>
                      <a:pPr marL="0" marR="0" indent="0" rtl="0">
                        <a:lnSpc>
                          <a:spcPct val="107000"/>
                        </a:lnSpc>
                        <a:spcBef>
                          <a:spcPts val="0"/>
                        </a:spcBef>
                        <a:spcAft>
                          <a:spcPts val="0"/>
                        </a:spcAft>
                        <a:buFont typeface="Arial" panose="020B0604020202020204" pitchFamily="34" charset="0"/>
                        <a:buNone/>
                      </a:pPr>
                      <a:r>
                        <a:rPr kumimoji="0" lang="fr-FR" sz="1200" b="0" i="0" u="none" strike="noStrike" kern="1200" cap="none" spc="0" normalizeH="0" baseline="0">
                          <a:ln>
                            <a:noFill/>
                          </a:ln>
                          <a:solidFill>
                            <a:prstClr val="black"/>
                          </a:solidFill>
                          <a:effectLst/>
                          <a:uLnTx/>
                          <a:uFillTx/>
                          <a:latin typeface="Century Gothic" panose="020B0502020202020204" pitchFamily="34" charset="0"/>
                          <a:ea typeface="Calibri" panose="020F0502020204030204" pitchFamily="34" charset="0"/>
                          <a:cs typeface="Times New Roman" panose="02020603050405020304" pitchFamily="18" charset="0"/>
                        </a:rPr>
                        <a:t>Texte</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3</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CE54"/>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3</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CE54"/>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1</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05C4F"/>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dirty="0">
                          <a:effectLst/>
                          <a:latin typeface="Century Gothic" panose="020B0502020202020204" pitchFamily="34" charset="0"/>
                          <a:ea typeface="Calibri" panose="020F0502020204030204" pitchFamily="34" charset="0"/>
                          <a:cs typeface="Times New Roman" panose="02020603050405020304" pitchFamily="18" charset="0"/>
                        </a:rPr>
                        <a:t>4</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4FC1E8"/>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dirty="0">
                          <a:effectLst/>
                          <a:latin typeface="Century Gothic" panose="020B0502020202020204" pitchFamily="34" charset="0"/>
                          <a:ea typeface="Calibri" panose="020F0502020204030204" pitchFamily="34" charset="0"/>
                          <a:cs typeface="Times New Roman" panose="02020603050405020304" pitchFamily="18" charset="0"/>
                        </a:rPr>
                        <a:t>1</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05C4F"/>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12</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0" kern="12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OUI</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648753273"/>
                  </a:ext>
                </a:extLst>
              </a:tr>
              <a:tr h="457325">
                <a:tc>
                  <a:txBody>
                    <a:bodyPr/>
                    <a:lstStyle/>
                    <a:p>
                      <a:pPr marL="0" marR="0" indent="0" rtl="0">
                        <a:lnSpc>
                          <a:spcPct val="107000"/>
                        </a:lnSpc>
                        <a:spcBef>
                          <a:spcPts val="0"/>
                        </a:spcBef>
                        <a:spcAft>
                          <a:spcPts val="0"/>
                        </a:spcAft>
                        <a:buFont typeface="Arial" panose="020B0604020202020204" pitchFamily="34" charset="0"/>
                        <a:buNone/>
                      </a:pPr>
                      <a:r>
                        <a:rPr kumimoji="0" lang="fr-FR" sz="1200" b="0" i="0" u="none" strike="noStrike" kern="1200" cap="none" spc="0" normalizeH="0" baseline="0">
                          <a:ln>
                            <a:noFill/>
                          </a:ln>
                          <a:solidFill>
                            <a:prstClr val="black"/>
                          </a:solidFill>
                          <a:effectLst/>
                          <a:uLnTx/>
                          <a:uFillTx/>
                          <a:latin typeface="Century Gothic" panose="020B0502020202020204" pitchFamily="34" charset="0"/>
                          <a:ea typeface="Calibri" panose="020F0502020204030204" pitchFamily="34" charset="0"/>
                          <a:cs typeface="Times New Roman" panose="02020603050405020304" pitchFamily="18" charset="0"/>
                        </a:rPr>
                        <a:t>Texte</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3</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CE54"/>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3</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CE54"/>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5</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D468"/>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2</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2">
                        <a:lumMod val="40000"/>
                        <a:lumOff val="60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dirty="0">
                          <a:effectLst/>
                          <a:latin typeface="Century Gothic" panose="020B0502020202020204" pitchFamily="34" charset="0"/>
                          <a:ea typeface="Calibri" panose="020F0502020204030204" pitchFamily="34" charset="0"/>
                          <a:cs typeface="Times New Roman" panose="02020603050405020304" pitchFamily="18" charset="0"/>
                        </a:rPr>
                        <a:t>1</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05C4F"/>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dirty="0">
                          <a:effectLst/>
                          <a:latin typeface="Century Gothic" panose="020B0502020202020204" pitchFamily="34" charset="0"/>
                          <a:ea typeface="Calibri" panose="020F0502020204030204" pitchFamily="34" charset="0"/>
                          <a:cs typeface="Times New Roman" panose="02020603050405020304" pitchFamily="18" charset="0"/>
                        </a:rPr>
                        <a:t>14</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0" kern="12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NON</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40372832"/>
                  </a:ext>
                </a:extLst>
              </a:tr>
              <a:tr h="457325">
                <a:tc>
                  <a:txBody>
                    <a:bodyPr/>
                    <a:lstStyle/>
                    <a:p>
                      <a:pPr marL="0" marR="0" indent="0" rtl="0">
                        <a:lnSpc>
                          <a:spcPct val="107000"/>
                        </a:lnSpc>
                        <a:spcBef>
                          <a:spcPts val="0"/>
                        </a:spcBef>
                        <a:spcAft>
                          <a:spcPts val="0"/>
                        </a:spcAft>
                        <a:buFont typeface="Arial" panose="020B0604020202020204" pitchFamily="34" charset="0"/>
                        <a:buNone/>
                      </a:pPr>
                      <a:r>
                        <a:rPr kumimoji="0" lang="fr-FR" sz="1200" b="0" i="0" u="none" strike="noStrike" kern="1200" cap="none" spc="0" normalizeH="0" baseline="0">
                          <a:ln>
                            <a:noFill/>
                          </a:ln>
                          <a:solidFill>
                            <a:prstClr val="black"/>
                          </a:solidFill>
                          <a:effectLst/>
                          <a:uLnTx/>
                          <a:uFillTx/>
                          <a:latin typeface="Century Gothic" panose="020B0502020202020204" pitchFamily="34" charset="0"/>
                          <a:ea typeface="Calibri" panose="020F0502020204030204" pitchFamily="34" charset="0"/>
                          <a:cs typeface="Times New Roman" panose="02020603050405020304" pitchFamily="18" charset="0"/>
                        </a:rPr>
                        <a:t>Texte</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3</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CE54"/>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2</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2">
                        <a:lumMod val="40000"/>
                        <a:lumOff val="60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4</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4FC1E8"/>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3</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CE54"/>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4</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4FC1E8"/>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dirty="0">
                          <a:effectLst/>
                          <a:latin typeface="Century Gothic" panose="020B0502020202020204" pitchFamily="34" charset="0"/>
                          <a:ea typeface="Calibri" panose="020F0502020204030204" pitchFamily="34" charset="0"/>
                          <a:cs typeface="Times New Roman" panose="02020603050405020304" pitchFamily="18" charset="0"/>
                        </a:rPr>
                        <a:t>16</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0" kern="120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NON</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05993485"/>
                  </a:ext>
                </a:extLst>
              </a:tr>
              <a:tr h="457325">
                <a:tc>
                  <a:txBody>
                    <a:bodyPr/>
                    <a:lstStyle/>
                    <a:p>
                      <a:pPr marL="0" marR="0" indent="0" rtl="0">
                        <a:lnSpc>
                          <a:spcPct val="107000"/>
                        </a:lnSpc>
                        <a:spcBef>
                          <a:spcPts val="0"/>
                        </a:spcBef>
                        <a:spcAft>
                          <a:spcPts val="0"/>
                        </a:spcAft>
                        <a:buFont typeface="Arial" panose="020B0604020202020204" pitchFamily="34" charset="0"/>
                        <a:buNone/>
                      </a:pPr>
                      <a:r>
                        <a:rPr kumimoji="0" lang="fr-FR" sz="1200" b="0" i="0" u="none" strike="noStrike" kern="1200" cap="none" spc="0" normalizeH="0" baseline="0">
                          <a:ln>
                            <a:noFill/>
                          </a:ln>
                          <a:solidFill>
                            <a:prstClr val="black"/>
                          </a:solidFill>
                          <a:effectLst/>
                          <a:uLnTx/>
                          <a:uFillTx/>
                          <a:latin typeface="Century Gothic" panose="020B0502020202020204" pitchFamily="34" charset="0"/>
                          <a:ea typeface="Calibri" panose="020F0502020204030204" pitchFamily="34" charset="0"/>
                          <a:cs typeface="Times New Roman" panose="02020603050405020304" pitchFamily="18" charset="0"/>
                        </a:rPr>
                        <a:t>Texte</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2</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2">
                        <a:lumMod val="40000"/>
                        <a:lumOff val="60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4</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4FC1E8"/>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4</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4FC1E8"/>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2</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2">
                        <a:lumMod val="40000"/>
                        <a:lumOff val="60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1</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05C4F"/>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dirty="0">
                          <a:effectLst/>
                          <a:latin typeface="Century Gothic" panose="020B0502020202020204" pitchFamily="34" charset="0"/>
                          <a:ea typeface="Calibri" panose="020F0502020204030204" pitchFamily="34" charset="0"/>
                          <a:cs typeface="Times New Roman" panose="02020603050405020304" pitchFamily="18" charset="0"/>
                        </a:rPr>
                        <a:t>13</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0" kern="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OUI</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77880546"/>
                  </a:ext>
                </a:extLst>
              </a:tr>
              <a:tr h="457325">
                <a:tc>
                  <a:txBody>
                    <a:bodyPr/>
                    <a:lstStyle/>
                    <a:p>
                      <a:pPr marL="0" marR="0" indent="0" rtl="0">
                        <a:lnSpc>
                          <a:spcPct val="107000"/>
                        </a:lnSpc>
                        <a:spcBef>
                          <a:spcPts val="0"/>
                        </a:spcBef>
                        <a:spcAft>
                          <a:spcPts val="0"/>
                        </a:spcAft>
                        <a:buFont typeface="Arial" panose="020B0604020202020204" pitchFamily="34" charset="0"/>
                        <a:buNone/>
                      </a:pPr>
                      <a:r>
                        <a:rPr kumimoji="0" lang="fr-FR" sz="1200" b="0" i="0" u="none" strike="noStrike" kern="1200" cap="none" spc="0" normalizeH="0" baseline="0">
                          <a:ln>
                            <a:noFill/>
                          </a:ln>
                          <a:solidFill>
                            <a:prstClr val="black"/>
                          </a:solidFill>
                          <a:effectLst/>
                          <a:uLnTx/>
                          <a:uFillTx/>
                          <a:latin typeface="Century Gothic" panose="020B0502020202020204" pitchFamily="34" charset="0"/>
                          <a:ea typeface="Calibri" panose="020F0502020204030204" pitchFamily="34" charset="0"/>
                          <a:cs typeface="Times New Roman" panose="02020603050405020304" pitchFamily="18" charset="0"/>
                        </a:rPr>
                        <a:t>Texte</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5</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D468"/>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2</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2">
                        <a:lumMod val="40000"/>
                        <a:lumOff val="60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4</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4FC1E8"/>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1</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05C4F"/>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5</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D468"/>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17</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0" kern="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OUI</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7773497"/>
                  </a:ext>
                </a:extLst>
              </a:tr>
            </a:tbl>
          </a:graphicData>
        </a:graphic>
      </p:graphicFrame>
      <p:graphicFrame>
        <p:nvGraphicFramePr>
          <p:cNvPr id="3" name="Table 2">
            <a:extLst>
              <a:ext uri="{FF2B5EF4-FFF2-40B4-BE49-F238E27FC236}">
                <a16:creationId xmlns:a16="http://schemas.microsoft.com/office/drawing/2014/main" id="{D7A0AF1A-62E4-3E82-CB40-B22B5C962016}"/>
              </a:ext>
            </a:extLst>
          </p:cNvPr>
          <p:cNvGraphicFramePr>
            <a:graphicFrameLocks noGrp="1"/>
          </p:cNvGraphicFramePr>
          <p:nvPr>
            <p:extLst>
              <p:ext uri="{D42A27DB-BD31-4B8C-83A1-F6EECF244321}">
                <p14:modId xmlns:p14="http://schemas.microsoft.com/office/powerpoint/2010/main" val="3847973710"/>
              </p:ext>
            </p:extLst>
          </p:nvPr>
        </p:nvGraphicFramePr>
        <p:xfrm>
          <a:off x="4049165" y="1178535"/>
          <a:ext cx="4093670" cy="745363"/>
        </p:xfrm>
        <a:graphic>
          <a:graphicData uri="http://schemas.openxmlformats.org/drawingml/2006/table">
            <a:tbl>
              <a:tblPr firstRow="1" firstCol="1" bandRow="1"/>
              <a:tblGrid>
                <a:gridCol w="818734">
                  <a:extLst>
                    <a:ext uri="{9D8B030D-6E8A-4147-A177-3AD203B41FA5}">
                      <a16:colId xmlns:a16="http://schemas.microsoft.com/office/drawing/2014/main" val="1416887241"/>
                    </a:ext>
                  </a:extLst>
                </a:gridCol>
                <a:gridCol w="818734">
                  <a:extLst>
                    <a:ext uri="{9D8B030D-6E8A-4147-A177-3AD203B41FA5}">
                      <a16:colId xmlns:a16="http://schemas.microsoft.com/office/drawing/2014/main" val="3159988410"/>
                    </a:ext>
                  </a:extLst>
                </a:gridCol>
                <a:gridCol w="818734">
                  <a:extLst>
                    <a:ext uri="{9D8B030D-6E8A-4147-A177-3AD203B41FA5}">
                      <a16:colId xmlns:a16="http://schemas.microsoft.com/office/drawing/2014/main" val="1698759355"/>
                    </a:ext>
                  </a:extLst>
                </a:gridCol>
                <a:gridCol w="818734">
                  <a:extLst>
                    <a:ext uri="{9D8B030D-6E8A-4147-A177-3AD203B41FA5}">
                      <a16:colId xmlns:a16="http://schemas.microsoft.com/office/drawing/2014/main" val="3418983376"/>
                    </a:ext>
                  </a:extLst>
                </a:gridCol>
                <a:gridCol w="818734">
                  <a:extLst>
                    <a:ext uri="{9D8B030D-6E8A-4147-A177-3AD203B41FA5}">
                      <a16:colId xmlns:a16="http://schemas.microsoft.com/office/drawing/2014/main" val="1714982967"/>
                    </a:ext>
                  </a:extLst>
                </a:gridCol>
              </a:tblGrid>
              <a:tr h="352425">
                <a:tc>
                  <a:txBody>
                    <a:bodyPr/>
                    <a:lstStyle/>
                    <a:p>
                      <a:pPr marL="0" marR="0" indent="0" algn="ctr" rtl="0">
                        <a:lnSpc>
                          <a:spcPct val="107000"/>
                        </a:lnSpc>
                        <a:spcBef>
                          <a:spcPts val="0"/>
                        </a:spcBef>
                        <a:spcAft>
                          <a:spcPts val="0"/>
                        </a:spcAft>
                        <a:buFont typeface="Arial" panose="020B0604020202020204" pitchFamily="34" charset="0"/>
                        <a:buNone/>
                      </a:pPr>
                      <a:r>
                        <a:rPr lang="fr-FR" sz="1000" b="0" dirty="0">
                          <a:effectLst/>
                          <a:latin typeface="Century Gothic" panose="020B0502020202020204" pitchFamily="34" charset="0"/>
                          <a:ea typeface="Calibri" panose="020F0502020204030204" pitchFamily="34" charset="0"/>
                          <a:cs typeface="Times New Roman" panose="02020603050405020304" pitchFamily="18" charset="0"/>
                        </a:rPr>
                        <a:t>Très faible</a:t>
                      </a:r>
                    </a:p>
                  </a:txBody>
                  <a:tcPr marL="36000" marR="36000" marT="91440" marB="9144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a:lnSpc>
                          <a:spcPct val="107000"/>
                        </a:lnSpc>
                        <a:spcBef>
                          <a:spcPts val="0"/>
                        </a:spcBef>
                        <a:spcAft>
                          <a:spcPts val="0"/>
                        </a:spcAft>
                        <a:buFont typeface="Arial" panose="020B0604020202020204" pitchFamily="34" charset="0"/>
                        <a:buNone/>
                      </a:pPr>
                      <a:endParaRPr lang="en-US" sz="10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000" marR="36000" marT="91440" marB="9144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000" b="0" dirty="0">
                          <a:effectLst/>
                          <a:latin typeface="Century Gothic" panose="020B0502020202020204" pitchFamily="34" charset="0"/>
                          <a:ea typeface="Calibri" panose="020F0502020204030204" pitchFamily="34" charset="0"/>
                          <a:cs typeface="Times New Roman" panose="02020603050405020304" pitchFamily="18" charset="0"/>
                        </a:rPr>
                        <a:t>Modérée</a:t>
                      </a:r>
                    </a:p>
                  </a:txBody>
                  <a:tcPr marL="36000" marR="36000" marT="91440" marB="9144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a:lnSpc>
                          <a:spcPct val="107000"/>
                        </a:lnSpc>
                        <a:spcBef>
                          <a:spcPts val="0"/>
                        </a:spcBef>
                        <a:spcAft>
                          <a:spcPts val="0"/>
                        </a:spcAft>
                        <a:buFont typeface="Arial" panose="020B0604020202020204" pitchFamily="34" charset="0"/>
                        <a:buNone/>
                      </a:pPr>
                      <a:endParaRPr lang="en-US" sz="10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36000" marR="36000" marT="91440" marB="9144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000" b="0" dirty="0">
                          <a:effectLst/>
                          <a:latin typeface="Century Gothic" panose="020B0502020202020204" pitchFamily="34" charset="0"/>
                          <a:ea typeface="Calibri" panose="020F0502020204030204" pitchFamily="34" charset="0"/>
                          <a:cs typeface="Times New Roman" panose="02020603050405020304" pitchFamily="18" charset="0"/>
                        </a:rPr>
                        <a:t>Très élevée</a:t>
                      </a:r>
                    </a:p>
                  </a:txBody>
                  <a:tcPr marL="36000" marR="36000" marT="91440" marB="9144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17695387"/>
                  </a:ext>
                </a:extLst>
              </a:tr>
              <a:tr h="352425">
                <a:tc>
                  <a:txBody>
                    <a:bodyPr/>
                    <a:lstStyle/>
                    <a:p>
                      <a:pPr marL="0" marR="0" indent="0" algn="ctr" rtl="0">
                        <a:lnSpc>
                          <a:spcPct val="107000"/>
                        </a:lnSpc>
                        <a:spcBef>
                          <a:spcPts val="0"/>
                        </a:spcBef>
                        <a:spcAft>
                          <a:spcPts val="0"/>
                        </a:spcAft>
                        <a:buFont typeface="Arial" panose="020B0604020202020204" pitchFamily="34" charset="0"/>
                        <a:buNone/>
                      </a:pPr>
                      <a:r>
                        <a:rPr lang="fr-FR" sz="1400" b="1" dirty="0">
                          <a:effectLst/>
                          <a:latin typeface="Century Gothic" panose="020B0502020202020204" pitchFamily="34" charset="0"/>
                          <a:ea typeface="Calibri" panose="020F0502020204030204" pitchFamily="34" charset="0"/>
                          <a:cs typeface="Times New Roman" panose="02020603050405020304" pitchFamily="18" charset="0"/>
                        </a:rPr>
                        <a:t>1</a:t>
                      </a:r>
                    </a:p>
                  </a:txBody>
                  <a:tcPr marT="91440" marB="9144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05C4F"/>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dirty="0">
                          <a:effectLst/>
                          <a:latin typeface="Century Gothic" panose="020B0502020202020204" pitchFamily="34" charset="0"/>
                          <a:ea typeface="Calibri" panose="020F0502020204030204" pitchFamily="34" charset="0"/>
                          <a:cs typeface="Times New Roman" panose="02020603050405020304" pitchFamily="18" charset="0"/>
                        </a:rPr>
                        <a:t>2</a:t>
                      </a:r>
                    </a:p>
                  </a:txBody>
                  <a:tcPr marT="91440" marB="9144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dirty="0">
                          <a:effectLst/>
                          <a:latin typeface="Century Gothic" panose="020B0502020202020204" pitchFamily="34" charset="0"/>
                          <a:ea typeface="Calibri" panose="020F0502020204030204" pitchFamily="34" charset="0"/>
                          <a:cs typeface="Times New Roman" panose="02020603050405020304" pitchFamily="18" charset="0"/>
                        </a:rPr>
                        <a:t>3</a:t>
                      </a:r>
                    </a:p>
                  </a:txBody>
                  <a:tcPr marT="91440" marB="9144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E54"/>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dirty="0">
                          <a:effectLst/>
                          <a:latin typeface="Century Gothic" panose="020B0502020202020204" pitchFamily="34" charset="0"/>
                          <a:ea typeface="Calibri" panose="020F0502020204030204" pitchFamily="34" charset="0"/>
                          <a:cs typeface="Times New Roman" panose="02020603050405020304" pitchFamily="18" charset="0"/>
                        </a:rPr>
                        <a:t>4</a:t>
                      </a:r>
                    </a:p>
                  </a:txBody>
                  <a:tcPr marT="91440" marB="9144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4FC1E8"/>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dirty="0">
                          <a:effectLst/>
                          <a:latin typeface="Century Gothic" panose="020B0502020202020204" pitchFamily="34" charset="0"/>
                          <a:ea typeface="Calibri" panose="020F0502020204030204" pitchFamily="34" charset="0"/>
                          <a:cs typeface="Times New Roman" panose="02020603050405020304" pitchFamily="18" charset="0"/>
                        </a:rPr>
                        <a:t>5</a:t>
                      </a:r>
                    </a:p>
                  </a:txBody>
                  <a:tcPr marT="91440" marB="9144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3325958701"/>
                  </a:ext>
                </a:extLst>
              </a:tr>
            </a:tbl>
          </a:graphicData>
        </a:graphic>
      </p:graphicFrame>
    </p:spTree>
    <p:extLst>
      <p:ext uri="{BB962C8B-B14F-4D97-AF65-F5344CB8AC3E}">
        <p14:creationId xmlns:p14="http://schemas.microsoft.com/office/powerpoint/2010/main" val="29984284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BCF3B-299D-8C70-5F94-AD2230E1D5FB}"/>
              </a:ext>
            </a:extLst>
          </p:cNvPr>
          <p:cNvSpPr>
            <a:spLocks noGrp="1"/>
          </p:cNvSpPr>
          <p:nvPr>
            <p:ph type="title"/>
          </p:nvPr>
        </p:nvSpPr>
        <p:spPr>
          <a:xfrm>
            <a:off x="3598880" y="0"/>
            <a:ext cx="4994241" cy="990600"/>
          </a:xfrm>
        </p:spPr>
        <p:txBody>
          <a:bodyPr>
            <a:normAutofit/>
          </a:bodyPr>
          <a:lstStyle/>
          <a:p>
            <a:pPr algn="ctr" rtl="0"/>
            <a:r>
              <a:rPr lang="fr-FR" sz="4000" b="1" dirty="0">
                <a:latin typeface="Century Gothic" panose="020B0502020202020204" pitchFamily="34" charset="0"/>
              </a:rPr>
              <a:t>Plan d’amélioration</a:t>
            </a:r>
          </a:p>
        </p:txBody>
      </p:sp>
      <p:graphicFrame>
        <p:nvGraphicFramePr>
          <p:cNvPr id="11" name="Table 10">
            <a:extLst>
              <a:ext uri="{FF2B5EF4-FFF2-40B4-BE49-F238E27FC236}">
                <a16:creationId xmlns:a16="http://schemas.microsoft.com/office/drawing/2014/main" id="{8C926E7F-50E5-C98A-122F-838C39055480}"/>
              </a:ext>
            </a:extLst>
          </p:cNvPr>
          <p:cNvGraphicFramePr>
            <a:graphicFrameLocks noGrp="1"/>
          </p:cNvGraphicFramePr>
          <p:nvPr>
            <p:extLst>
              <p:ext uri="{D42A27DB-BD31-4B8C-83A1-F6EECF244321}">
                <p14:modId xmlns:p14="http://schemas.microsoft.com/office/powerpoint/2010/main" val="3448908297"/>
              </p:ext>
            </p:extLst>
          </p:nvPr>
        </p:nvGraphicFramePr>
        <p:xfrm>
          <a:off x="647700" y="1076325"/>
          <a:ext cx="10896601" cy="4966188"/>
        </p:xfrm>
        <a:graphic>
          <a:graphicData uri="http://schemas.openxmlformats.org/drawingml/2006/table">
            <a:tbl>
              <a:tblPr firstRow="1" firstCol="1" bandRow="1"/>
              <a:tblGrid>
                <a:gridCol w="2285767">
                  <a:extLst>
                    <a:ext uri="{9D8B030D-6E8A-4147-A177-3AD203B41FA5}">
                      <a16:colId xmlns:a16="http://schemas.microsoft.com/office/drawing/2014/main" val="506917477"/>
                    </a:ext>
                  </a:extLst>
                </a:gridCol>
                <a:gridCol w="2285767">
                  <a:extLst>
                    <a:ext uri="{9D8B030D-6E8A-4147-A177-3AD203B41FA5}">
                      <a16:colId xmlns:a16="http://schemas.microsoft.com/office/drawing/2014/main" val="32713809"/>
                    </a:ext>
                  </a:extLst>
                </a:gridCol>
                <a:gridCol w="2285767">
                  <a:extLst>
                    <a:ext uri="{9D8B030D-6E8A-4147-A177-3AD203B41FA5}">
                      <a16:colId xmlns:a16="http://schemas.microsoft.com/office/drawing/2014/main" val="2405124328"/>
                    </a:ext>
                  </a:extLst>
                </a:gridCol>
                <a:gridCol w="1111600">
                  <a:extLst>
                    <a:ext uri="{9D8B030D-6E8A-4147-A177-3AD203B41FA5}">
                      <a16:colId xmlns:a16="http://schemas.microsoft.com/office/drawing/2014/main" val="1003869103"/>
                    </a:ext>
                  </a:extLst>
                </a:gridCol>
                <a:gridCol w="1111600">
                  <a:extLst>
                    <a:ext uri="{9D8B030D-6E8A-4147-A177-3AD203B41FA5}">
                      <a16:colId xmlns:a16="http://schemas.microsoft.com/office/drawing/2014/main" val="866795409"/>
                    </a:ext>
                  </a:extLst>
                </a:gridCol>
                <a:gridCol w="1816100">
                  <a:extLst>
                    <a:ext uri="{9D8B030D-6E8A-4147-A177-3AD203B41FA5}">
                      <a16:colId xmlns:a16="http://schemas.microsoft.com/office/drawing/2014/main" val="1223056837"/>
                    </a:ext>
                  </a:extLst>
                </a:gridCol>
              </a:tblGrid>
              <a:tr h="352425">
                <a:tc>
                  <a:txBody>
                    <a:bodyPr/>
                    <a:lstStyle/>
                    <a:p>
                      <a:pPr marL="0" marR="0" indent="0" algn="ctr" rtl="0">
                        <a:lnSpc>
                          <a:spcPct val="107000"/>
                        </a:lnSpc>
                        <a:spcBef>
                          <a:spcPts val="0"/>
                        </a:spcBef>
                        <a:spcAft>
                          <a:spcPts val="0"/>
                        </a:spcAft>
                        <a:buFont typeface="Arial" panose="020B0604020202020204" pitchFamily="34" charset="0"/>
                        <a:buNone/>
                      </a:pPr>
                      <a:r>
                        <a:rPr lang="fr-FR" sz="14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Action</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7EC4CF"/>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Description</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7EC4CF"/>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Attribuée à</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7EC4CF"/>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Priorité</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7EC4CF"/>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Échéance</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7EC4CF"/>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a:effectLst/>
                          <a:latin typeface="Century Gothic" panose="020B0502020202020204" pitchFamily="34" charset="0"/>
                          <a:ea typeface="Calibri" panose="020F0502020204030204" pitchFamily="34" charset="0"/>
                          <a:cs typeface="Times New Roman" panose="02020603050405020304" pitchFamily="18" charset="0"/>
                        </a:rPr>
                        <a:t>Statut</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7EC4CF"/>
                    </a:solidFill>
                  </a:tcPr>
                </a:tc>
                <a:extLst>
                  <a:ext uri="{0D108BD9-81ED-4DB2-BD59-A6C34878D82A}">
                    <a16:rowId xmlns:a16="http://schemas.microsoft.com/office/drawing/2014/main" val="2978242182"/>
                  </a:ext>
                </a:extLst>
              </a:tr>
              <a:tr h="457325">
                <a:tc>
                  <a:txBody>
                    <a:bodyPr/>
                    <a:lstStyle/>
                    <a:p>
                      <a:pPr marL="0" marR="0" lvl="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06455147"/>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37213819"/>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648753273"/>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40372832"/>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05993485"/>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77880546"/>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7773497"/>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09813566"/>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62029694"/>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89199185"/>
                  </a:ext>
                </a:extLst>
              </a:tr>
            </a:tbl>
          </a:graphicData>
        </a:graphic>
      </p:graphicFrame>
    </p:spTree>
    <p:extLst>
      <p:ext uri="{BB962C8B-B14F-4D97-AF65-F5344CB8AC3E}">
        <p14:creationId xmlns:p14="http://schemas.microsoft.com/office/powerpoint/2010/main" val="7584630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74DAEA9-AE22-D7E2-2BCA-5EAD82D3056A}"/>
              </a:ext>
            </a:extLst>
          </p:cNvPr>
          <p:cNvSpPr>
            <a:spLocks noGrp="1"/>
          </p:cNvSpPr>
          <p:nvPr>
            <p:ph type="title"/>
          </p:nvPr>
        </p:nvSpPr>
        <p:spPr>
          <a:xfrm>
            <a:off x="1638926" y="1"/>
            <a:ext cx="8914150" cy="990600"/>
          </a:xfrm>
        </p:spPr>
        <p:txBody>
          <a:bodyPr>
            <a:normAutofit fontScale="90000"/>
          </a:bodyPr>
          <a:lstStyle/>
          <a:p>
            <a:pPr algn="ctr" rtl="0"/>
            <a:r>
              <a:rPr lang="fr-FR" b="1" dirty="0">
                <a:latin typeface="Century Gothic" panose="020B0502020202020204" pitchFamily="34" charset="0"/>
              </a:rPr>
              <a:t>Diagramme du processus amélioré</a:t>
            </a:r>
            <a:br>
              <a:rPr lang="en-US" b="1" dirty="0">
                <a:latin typeface="Century Gothic" panose="020B0502020202020204" pitchFamily="34" charset="0"/>
              </a:rPr>
            </a:br>
            <a:r>
              <a:rPr lang="fr-FR" sz="1600" i="1" kern="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Flux du processus mis à jour et répercutant les améliorations</a:t>
            </a:r>
          </a:p>
        </p:txBody>
      </p:sp>
      <p:graphicFrame>
        <p:nvGraphicFramePr>
          <p:cNvPr id="6" name="Table 5">
            <a:extLst>
              <a:ext uri="{FF2B5EF4-FFF2-40B4-BE49-F238E27FC236}">
                <a16:creationId xmlns:a16="http://schemas.microsoft.com/office/drawing/2014/main" id="{F17B0CDC-B56E-2D22-51C4-78A46F795688}"/>
              </a:ext>
            </a:extLst>
          </p:cNvPr>
          <p:cNvGraphicFramePr>
            <a:graphicFrameLocks noGrp="1"/>
          </p:cNvGraphicFramePr>
          <p:nvPr>
            <p:extLst>
              <p:ext uri="{D42A27DB-BD31-4B8C-83A1-F6EECF244321}">
                <p14:modId xmlns:p14="http://schemas.microsoft.com/office/powerpoint/2010/main" val="3475687314"/>
              </p:ext>
            </p:extLst>
          </p:nvPr>
        </p:nvGraphicFramePr>
        <p:xfrm>
          <a:off x="721453" y="1192442"/>
          <a:ext cx="10947633" cy="5244905"/>
        </p:xfrm>
        <a:graphic>
          <a:graphicData uri="http://schemas.openxmlformats.org/drawingml/2006/table">
            <a:tbl>
              <a:tblPr firstRow="1" bandRow="1">
                <a:tableStyleId>{5C22544A-7EE6-4342-B048-85BDC9FD1C3A}</a:tableStyleId>
              </a:tblPr>
              <a:tblGrid>
                <a:gridCol w="10947633">
                  <a:extLst>
                    <a:ext uri="{9D8B030D-6E8A-4147-A177-3AD203B41FA5}">
                      <a16:colId xmlns:a16="http://schemas.microsoft.com/office/drawing/2014/main" val="1659455668"/>
                    </a:ext>
                  </a:extLst>
                </a:gridCol>
              </a:tblGrid>
              <a:tr h="1048981">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D4AFB9">
                        <a:alpha val="89804"/>
                      </a:srgbClr>
                    </a:solidFill>
                  </a:tcPr>
                </a:tc>
                <a:extLst>
                  <a:ext uri="{0D108BD9-81ED-4DB2-BD59-A6C34878D82A}">
                    <a16:rowId xmlns:a16="http://schemas.microsoft.com/office/drawing/2014/main" val="2176967288"/>
                  </a:ext>
                </a:extLst>
              </a:tr>
              <a:tr h="1048981">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rgbClr val="D1CFE2">
                        <a:alpha val="89804"/>
                      </a:srgbClr>
                    </a:solidFill>
                  </a:tcPr>
                </a:tc>
                <a:extLst>
                  <a:ext uri="{0D108BD9-81ED-4DB2-BD59-A6C34878D82A}">
                    <a16:rowId xmlns:a16="http://schemas.microsoft.com/office/drawing/2014/main" val="1536297261"/>
                  </a:ext>
                </a:extLst>
              </a:tr>
              <a:tr h="1048981">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5">
                        <a:lumMod val="40000"/>
                        <a:lumOff val="60000"/>
                        <a:alpha val="89804"/>
                      </a:schemeClr>
                    </a:solidFill>
                  </a:tcPr>
                </a:tc>
                <a:extLst>
                  <a:ext uri="{0D108BD9-81ED-4DB2-BD59-A6C34878D82A}">
                    <a16:rowId xmlns:a16="http://schemas.microsoft.com/office/drawing/2014/main" val="1460201265"/>
                  </a:ext>
                </a:extLst>
              </a:tr>
              <a:tr h="1048981">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7EC4CF">
                        <a:alpha val="89804"/>
                      </a:srgbClr>
                    </a:solidFill>
                  </a:tcPr>
                </a:tc>
                <a:extLst>
                  <a:ext uri="{0D108BD9-81ED-4DB2-BD59-A6C34878D82A}">
                    <a16:rowId xmlns:a16="http://schemas.microsoft.com/office/drawing/2014/main" val="3902556499"/>
                  </a:ext>
                </a:extLst>
              </a:tr>
              <a:tr h="1048981">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DAEAF6">
                        <a:alpha val="89804"/>
                      </a:srgbClr>
                    </a:solidFill>
                  </a:tcPr>
                </a:tc>
                <a:extLst>
                  <a:ext uri="{0D108BD9-81ED-4DB2-BD59-A6C34878D82A}">
                    <a16:rowId xmlns:a16="http://schemas.microsoft.com/office/drawing/2014/main" val="1608540713"/>
                  </a:ext>
                </a:extLst>
              </a:tr>
            </a:tbl>
          </a:graphicData>
        </a:graphic>
      </p:graphicFrame>
      <p:sp>
        <p:nvSpPr>
          <p:cNvPr id="7" name="Rectangle: Rounded Corners 6">
            <a:extLst>
              <a:ext uri="{FF2B5EF4-FFF2-40B4-BE49-F238E27FC236}">
                <a16:creationId xmlns:a16="http://schemas.microsoft.com/office/drawing/2014/main" id="{62E57B91-C72D-4083-9764-0A5C29C04DA5}"/>
              </a:ext>
            </a:extLst>
          </p:cNvPr>
          <p:cNvSpPr/>
          <p:nvPr/>
        </p:nvSpPr>
        <p:spPr>
          <a:xfrm>
            <a:off x="1291904" y="1308966"/>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1100" b="1">
                <a:solidFill>
                  <a:schemeClr val="tx1"/>
                </a:solidFill>
                <a:latin typeface="Century Gothic" panose="020B0502020202020204" pitchFamily="34" charset="0"/>
              </a:rPr>
              <a:t>Texte</a:t>
            </a:r>
          </a:p>
        </p:txBody>
      </p:sp>
      <p:grpSp>
        <p:nvGrpSpPr>
          <p:cNvPr id="13" name="Group 12">
            <a:extLst>
              <a:ext uri="{FF2B5EF4-FFF2-40B4-BE49-F238E27FC236}">
                <a16:creationId xmlns:a16="http://schemas.microsoft.com/office/drawing/2014/main" id="{525BA87A-84CC-A77D-8895-9D7E4A440863}"/>
              </a:ext>
            </a:extLst>
          </p:cNvPr>
          <p:cNvGrpSpPr/>
          <p:nvPr/>
        </p:nvGrpSpPr>
        <p:grpSpPr>
          <a:xfrm>
            <a:off x="370190" y="1356182"/>
            <a:ext cx="702524" cy="4900240"/>
            <a:chOff x="370190" y="1356182"/>
            <a:chExt cx="702524" cy="4900240"/>
          </a:xfrm>
        </p:grpSpPr>
        <p:sp>
          <p:nvSpPr>
            <p:cNvPr id="8" name="Rectangle: Rounded Corners 3">
              <a:extLst>
                <a:ext uri="{FF2B5EF4-FFF2-40B4-BE49-F238E27FC236}">
                  <a16:creationId xmlns:a16="http://schemas.microsoft.com/office/drawing/2014/main" id="{2AF16876-EFE3-B90E-EF5D-259710B3F017}"/>
                </a:ext>
              </a:extLst>
            </p:cNvPr>
            <p:cNvSpPr>
              <a:spLocks noChangeAspect="1"/>
            </p:cNvSpPr>
            <p:nvPr/>
          </p:nvSpPr>
          <p:spPr>
            <a:xfrm>
              <a:off x="370190" y="1356182"/>
              <a:ext cx="702523" cy="702523"/>
            </a:xfrm>
            <a:prstGeom prst="ellipse">
              <a:avLst/>
            </a:prstGeom>
            <a:solidFill>
              <a:srgbClr val="D4AFB9"/>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rtl="0">
                <a:lnSpc>
                  <a:spcPct val="115000"/>
                </a:lnSpc>
                <a:spcBef>
                  <a:spcPts val="0"/>
                </a:spcBef>
                <a:spcAft>
                  <a:spcPts val="0"/>
                </a:spcAft>
              </a:pPr>
              <a:r>
                <a:rPr lang="fr-FR" sz="3600" b="1" kern="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D</a:t>
              </a:r>
            </a:p>
          </p:txBody>
        </p:sp>
        <p:sp>
          <p:nvSpPr>
            <p:cNvPr id="9" name="Rectangle: Rounded Corners 8">
              <a:extLst>
                <a:ext uri="{FF2B5EF4-FFF2-40B4-BE49-F238E27FC236}">
                  <a16:creationId xmlns:a16="http://schemas.microsoft.com/office/drawing/2014/main" id="{21AB4191-75D9-E210-888E-7126E85E57DE}"/>
                </a:ext>
              </a:extLst>
            </p:cNvPr>
            <p:cNvSpPr>
              <a:spLocks noChangeAspect="1"/>
            </p:cNvSpPr>
            <p:nvPr/>
          </p:nvSpPr>
          <p:spPr>
            <a:xfrm>
              <a:off x="370191" y="2420437"/>
              <a:ext cx="702523" cy="702523"/>
            </a:xfrm>
            <a:prstGeom prst="ellipse">
              <a:avLst/>
            </a:prstGeom>
            <a:solidFill>
              <a:srgbClr val="D1CFE2"/>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rtl="0">
                <a:lnSpc>
                  <a:spcPct val="115000"/>
                </a:lnSpc>
                <a:spcBef>
                  <a:spcPts val="0"/>
                </a:spcBef>
                <a:spcAft>
                  <a:spcPts val="0"/>
                </a:spcAft>
              </a:pPr>
              <a:r>
                <a:rPr lang="fr-FR" sz="3600" b="1" kern="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M</a:t>
              </a:r>
            </a:p>
          </p:txBody>
        </p:sp>
        <p:sp>
          <p:nvSpPr>
            <p:cNvPr id="10" name="Rectangle: Rounded Corners 10">
              <a:extLst>
                <a:ext uri="{FF2B5EF4-FFF2-40B4-BE49-F238E27FC236}">
                  <a16:creationId xmlns:a16="http://schemas.microsoft.com/office/drawing/2014/main" id="{92483A45-A356-223E-EC0F-C9B815B9A19D}"/>
                </a:ext>
              </a:extLst>
            </p:cNvPr>
            <p:cNvSpPr>
              <a:spLocks noChangeAspect="1"/>
            </p:cNvSpPr>
            <p:nvPr/>
          </p:nvSpPr>
          <p:spPr>
            <a:xfrm>
              <a:off x="370191" y="3463632"/>
              <a:ext cx="702523" cy="702523"/>
            </a:xfrm>
            <a:prstGeom prst="ellipse">
              <a:avLst/>
            </a:prstGeom>
            <a:solidFill>
              <a:schemeClr val="accent5">
                <a:lumMod val="40000"/>
                <a:lumOff val="60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rtl="0">
                <a:lnSpc>
                  <a:spcPct val="115000"/>
                </a:lnSpc>
                <a:spcBef>
                  <a:spcPts val="0"/>
                </a:spcBef>
                <a:spcAft>
                  <a:spcPts val="0"/>
                </a:spcAft>
              </a:pPr>
              <a:r>
                <a:rPr lang="fr-FR" sz="3600" b="1" kern="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A</a:t>
              </a:r>
            </a:p>
          </p:txBody>
        </p:sp>
        <p:sp>
          <p:nvSpPr>
            <p:cNvPr id="11" name="Rectangle: Rounded Corners 11">
              <a:extLst>
                <a:ext uri="{FF2B5EF4-FFF2-40B4-BE49-F238E27FC236}">
                  <a16:creationId xmlns:a16="http://schemas.microsoft.com/office/drawing/2014/main" id="{1C4BEBD3-5983-A0C3-8C41-9C084755781E}"/>
                </a:ext>
              </a:extLst>
            </p:cNvPr>
            <p:cNvSpPr>
              <a:spLocks noChangeAspect="1"/>
            </p:cNvSpPr>
            <p:nvPr/>
          </p:nvSpPr>
          <p:spPr>
            <a:xfrm>
              <a:off x="370190" y="4506827"/>
              <a:ext cx="702523" cy="702523"/>
            </a:xfrm>
            <a:prstGeom prst="ellipse">
              <a:avLst/>
            </a:prstGeom>
            <a:solidFill>
              <a:srgbClr val="7EC4CF"/>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rtl="0">
                <a:lnSpc>
                  <a:spcPct val="115000"/>
                </a:lnSpc>
                <a:spcBef>
                  <a:spcPts val="0"/>
                </a:spcBef>
                <a:spcAft>
                  <a:spcPts val="0"/>
                </a:spcAft>
              </a:pPr>
              <a:r>
                <a:rPr lang="fr-FR" sz="3600" b="1" kern="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I</a:t>
              </a:r>
            </a:p>
          </p:txBody>
        </p:sp>
        <p:sp>
          <p:nvSpPr>
            <p:cNvPr id="12" name="Rectangle: Rounded Corners 12">
              <a:extLst>
                <a:ext uri="{FF2B5EF4-FFF2-40B4-BE49-F238E27FC236}">
                  <a16:creationId xmlns:a16="http://schemas.microsoft.com/office/drawing/2014/main" id="{487CC4FF-BD84-3A19-1490-A06797EAF91B}"/>
                </a:ext>
              </a:extLst>
            </p:cNvPr>
            <p:cNvSpPr>
              <a:spLocks noChangeAspect="1"/>
            </p:cNvSpPr>
            <p:nvPr/>
          </p:nvSpPr>
          <p:spPr>
            <a:xfrm>
              <a:off x="370190" y="5553899"/>
              <a:ext cx="702523" cy="702523"/>
            </a:xfrm>
            <a:prstGeom prst="ellipse">
              <a:avLst/>
            </a:prstGeom>
            <a:solidFill>
              <a:srgbClr val="DAEAF6"/>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rtl="0">
                <a:lnSpc>
                  <a:spcPct val="115000"/>
                </a:lnSpc>
                <a:spcBef>
                  <a:spcPts val="0"/>
                </a:spcBef>
                <a:spcAft>
                  <a:spcPts val="0"/>
                </a:spcAft>
              </a:pPr>
              <a:r>
                <a:rPr lang="fr-FR" sz="3600" b="1" kern="0">
                  <a:solidFill>
                    <a:schemeClr val="tx1">
                      <a:lumMod val="75000"/>
                      <a:lumOff val="25000"/>
                    </a:schemeClr>
                  </a:solidFill>
                  <a:latin typeface="Century Gothic" panose="020B0502020202020204" pitchFamily="34" charset="0"/>
                  <a:ea typeface="Times New Roman" panose="02020603050405020304" pitchFamily="18" charset="0"/>
                  <a:cs typeface="Times New Roman" panose="02020603050405020304" pitchFamily="18" charset="0"/>
                </a:rPr>
                <a:t>C</a:t>
              </a:r>
            </a:p>
          </p:txBody>
        </p:sp>
      </p:grpSp>
      <p:sp>
        <p:nvSpPr>
          <p:cNvPr id="14" name="Rectangle: Rounded Corners 13">
            <a:extLst>
              <a:ext uri="{FF2B5EF4-FFF2-40B4-BE49-F238E27FC236}">
                <a16:creationId xmlns:a16="http://schemas.microsoft.com/office/drawing/2014/main" id="{358459A1-FC9F-B724-745F-570DF81C12A5}"/>
              </a:ext>
            </a:extLst>
          </p:cNvPr>
          <p:cNvSpPr/>
          <p:nvPr/>
        </p:nvSpPr>
        <p:spPr>
          <a:xfrm>
            <a:off x="2675166" y="4463488"/>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1100" b="1">
                <a:solidFill>
                  <a:schemeClr val="tx1"/>
                </a:solidFill>
                <a:latin typeface="Century Gothic" panose="020B0502020202020204" pitchFamily="34" charset="0"/>
              </a:rPr>
              <a:t>Texte</a:t>
            </a:r>
          </a:p>
        </p:txBody>
      </p:sp>
      <p:sp>
        <p:nvSpPr>
          <p:cNvPr id="15" name="Rectangle: Rounded Corners 14">
            <a:extLst>
              <a:ext uri="{FF2B5EF4-FFF2-40B4-BE49-F238E27FC236}">
                <a16:creationId xmlns:a16="http://schemas.microsoft.com/office/drawing/2014/main" id="{549D8C83-3B84-CEBF-ED80-A3731F2464B8}"/>
              </a:ext>
            </a:extLst>
          </p:cNvPr>
          <p:cNvSpPr/>
          <p:nvPr/>
        </p:nvSpPr>
        <p:spPr>
          <a:xfrm>
            <a:off x="3851183" y="4463488"/>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1100" b="1">
                <a:solidFill>
                  <a:schemeClr val="tx1"/>
                </a:solidFill>
                <a:latin typeface="Century Gothic" panose="020B0502020202020204" pitchFamily="34" charset="0"/>
              </a:rPr>
              <a:t>Texte</a:t>
            </a:r>
          </a:p>
        </p:txBody>
      </p:sp>
      <p:sp>
        <p:nvSpPr>
          <p:cNvPr id="16" name="Rectangle: Rounded Corners 15">
            <a:extLst>
              <a:ext uri="{FF2B5EF4-FFF2-40B4-BE49-F238E27FC236}">
                <a16:creationId xmlns:a16="http://schemas.microsoft.com/office/drawing/2014/main" id="{673523DE-6E0F-B842-D507-65239ADE0A45}"/>
              </a:ext>
            </a:extLst>
          </p:cNvPr>
          <p:cNvSpPr/>
          <p:nvPr/>
        </p:nvSpPr>
        <p:spPr>
          <a:xfrm>
            <a:off x="5127390" y="4463488"/>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1100" b="1">
                <a:solidFill>
                  <a:schemeClr val="tx1"/>
                </a:solidFill>
                <a:latin typeface="Century Gothic" panose="020B0502020202020204" pitchFamily="34" charset="0"/>
              </a:rPr>
              <a:t>Texte</a:t>
            </a:r>
          </a:p>
        </p:txBody>
      </p:sp>
      <p:sp>
        <p:nvSpPr>
          <p:cNvPr id="17" name="Rectangle: Rounded Corners 16">
            <a:extLst>
              <a:ext uri="{FF2B5EF4-FFF2-40B4-BE49-F238E27FC236}">
                <a16:creationId xmlns:a16="http://schemas.microsoft.com/office/drawing/2014/main" id="{DD937948-BFB7-2839-2267-46DF50227751}"/>
              </a:ext>
            </a:extLst>
          </p:cNvPr>
          <p:cNvSpPr/>
          <p:nvPr/>
        </p:nvSpPr>
        <p:spPr>
          <a:xfrm>
            <a:off x="6351863" y="3416416"/>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1100" b="1">
                <a:solidFill>
                  <a:schemeClr val="tx1"/>
                </a:solidFill>
                <a:latin typeface="Century Gothic" panose="020B0502020202020204" pitchFamily="34" charset="0"/>
              </a:rPr>
              <a:t>Texte</a:t>
            </a:r>
          </a:p>
        </p:txBody>
      </p:sp>
      <p:sp>
        <p:nvSpPr>
          <p:cNvPr id="18" name="Rectangle: Rounded Corners 17">
            <a:extLst>
              <a:ext uri="{FF2B5EF4-FFF2-40B4-BE49-F238E27FC236}">
                <a16:creationId xmlns:a16="http://schemas.microsoft.com/office/drawing/2014/main" id="{CAD9C637-E040-BC82-DDB6-C57C9D84058A}"/>
              </a:ext>
            </a:extLst>
          </p:cNvPr>
          <p:cNvSpPr/>
          <p:nvPr/>
        </p:nvSpPr>
        <p:spPr>
          <a:xfrm>
            <a:off x="7636777" y="4459611"/>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1100" b="1">
                <a:solidFill>
                  <a:schemeClr val="tx1"/>
                </a:solidFill>
                <a:latin typeface="Century Gothic" panose="020B0502020202020204" pitchFamily="34" charset="0"/>
              </a:rPr>
              <a:t>Texte</a:t>
            </a:r>
          </a:p>
        </p:txBody>
      </p:sp>
      <p:sp>
        <p:nvSpPr>
          <p:cNvPr id="19" name="Rectangle: Rounded Corners 18">
            <a:extLst>
              <a:ext uri="{FF2B5EF4-FFF2-40B4-BE49-F238E27FC236}">
                <a16:creationId xmlns:a16="http://schemas.microsoft.com/office/drawing/2014/main" id="{9CC01C35-65F5-C239-1622-22DE0A02AA50}"/>
              </a:ext>
            </a:extLst>
          </p:cNvPr>
          <p:cNvSpPr/>
          <p:nvPr/>
        </p:nvSpPr>
        <p:spPr>
          <a:xfrm>
            <a:off x="10255541" y="5506683"/>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1100" b="1">
                <a:solidFill>
                  <a:schemeClr val="tx1"/>
                </a:solidFill>
                <a:latin typeface="Century Gothic" panose="020B0502020202020204" pitchFamily="34" charset="0"/>
              </a:rPr>
              <a:t>Texte</a:t>
            </a:r>
          </a:p>
        </p:txBody>
      </p:sp>
      <p:cxnSp>
        <p:nvCxnSpPr>
          <p:cNvPr id="24" name="Straight Arrow Connector 23">
            <a:extLst>
              <a:ext uri="{FF2B5EF4-FFF2-40B4-BE49-F238E27FC236}">
                <a16:creationId xmlns:a16="http://schemas.microsoft.com/office/drawing/2014/main" id="{66698153-F6AC-3B3A-99DD-C0D0F713A0FF}"/>
              </a:ext>
            </a:extLst>
          </p:cNvPr>
          <p:cNvCxnSpPr>
            <a:cxnSpLocks/>
            <a:stCxn id="14" idx="3"/>
            <a:endCxn id="15" idx="1"/>
          </p:cNvCxnSpPr>
          <p:nvPr/>
        </p:nvCxnSpPr>
        <p:spPr>
          <a:xfrm>
            <a:off x="3690234" y="4861965"/>
            <a:ext cx="160949"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2" name="Connector: Elbow 31">
            <a:extLst>
              <a:ext uri="{FF2B5EF4-FFF2-40B4-BE49-F238E27FC236}">
                <a16:creationId xmlns:a16="http://schemas.microsoft.com/office/drawing/2014/main" id="{D6418158-F877-4274-92F2-334DC14682D6}"/>
              </a:ext>
            </a:extLst>
          </p:cNvPr>
          <p:cNvCxnSpPr>
            <a:cxnSpLocks/>
            <a:stCxn id="16" idx="3"/>
            <a:endCxn id="17" idx="1"/>
          </p:cNvCxnSpPr>
          <p:nvPr/>
        </p:nvCxnSpPr>
        <p:spPr>
          <a:xfrm flipV="1">
            <a:off x="6142458" y="3814893"/>
            <a:ext cx="209405" cy="1047072"/>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8" name="Connector: Elbow 37">
            <a:extLst>
              <a:ext uri="{FF2B5EF4-FFF2-40B4-BE49-F238E27FC236}">
                <a16:creationId xmlns:a16="http://schemas.microsoft.com/office/drawing/2014/main" id="{44AF0A99-3ADE-F815-646E-E7625F635D09}"/>
              </a:ext>
            </a:extLst>
          </p:cNvPr>
          <p:cNvCxnSpPr>
            <a:cxnSpLocks/>
            <a:stCxn id="17" idx="3"/>
            <a:endCxn id="18" idx="1"/>
          </p:cNvCxnSpPr>
          <p:nvPr/>
        </p:nvCxnSpPr>
        <p:spPr>
          <a:xfrm>
            <a:off x="7366931" y="3814893"/>
            <a:ext cx="269846" cy="1043195"/>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sp>
        <p:nvSpPr>
          <p:cNvPr id="41" name="Rectangle: Rounded Corners 40">
            <a:extLst>
              <a:ext uri="{FF2B5EF4-FFF2-40B4-BE49-F238E27FC236}">
                <a16:creationId xmlns:a16="http://schemas.microsoft.com/office/drawing/2014/main" id="{8F30A39F-21B5-0BEF-A3C7-FB5CED3CD08C}"/>
              </a:ext>
            </a:extLst>
          </p:cNvPr>
          <p:cNvSpPr/>
          <p:nvPr/>
        </p:nvSpPr>
        <p:spPr>
          <a:xfrm>
            <a:off x="9010474" y="3410456"/>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1100" b="1">
                <a:solidFill>
                  <a:schemeClr val="tx1"/>
                </a:solidFill>
                <a:latin typeface="Century Gothic" panose="020B0502020202020204" pitchFamily="34" charset="0"/>
              </a:rPr>
              <a:t>Texte</a:t>
            </a:r>
          </a:p>
        </p:txBody>
      </p:sp>
      <p:cxnSp>
        <p:nvCxnSpPr>
          <p:cNvPr id="43" name="Connector: Elbow 42">
            <a:extLst>
              <a:ext uri="{FF2B5EF4-FFF2-40B4-BE49-F238E27FC236}">
                <a16:creationId xmlns:a16="http://schemas.microsoft.com/office/drawing/2014/main" id="{0C212C1B-1497-8263-611E-2D8FD91BFAD1}"/>
              </a:ext>
            </a:extLst>
          </p:cNvPr>
          <p:cNvCxnSpPr>
            <a:cxnSpLocks/>
            <a:stCxn id="18" idx="3"/>
            <a:endCxn id="41" idx="1"/>
          </p:cNvCxnSpPr>
          <p:nvPr/>
        </p:nvCxnSpPr>
        <p:spPr>
          <a:xfrm flipV="1">
            <a:off x="8651845" y="3808933"/>
            <a:ext cx="358629" cy="1049155"/>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8" name="Connector: Elbow 47">
            <a:extLst>
              <a:ext uri="{FF2B5EF4-FFF2-40B4-BE49-F238E27FC236}">
                <a16:creationId xmlns:a16="http://schemas.microsoft.com/office/drawing/2014/main" id="{F3ADDA99-D58E-1598-3CBC-95ED935745EF}"/>
              </a:ext>
            </a:extLst>
          </p:cNvPr>
          <p:cNvCxnSpPr>
            <a:cxnSpLocks/>
            <a:stCxn id="41" idx="3"/>
            <a:endCxn id="19" idx="1"/>
          </p:cNvCxnSpPr>
          <p:nvPr/>
        </p:nvCxnSpPr>
        <p:spPr>
          <a:xfrm>
            <a:off x="10025542" y="3808933"/>
            <a:ext cx="229999" cy="2096227"/>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3" name="Connector: Elbow 32">
            <a:extLst>
              <a:ext uri="{FF2B5EF4-FFF2-40B4-BE49-F238E27FC236}">
                <a16:creationId xmlns:a16="http://schemas.microsoft.com/office/drawing/2014/main" id="{CE6FB742-A3CD-EF9A-76B4-ADAF04B1ED90}"/>
              </a:ext>
            </a:extLst>
          </p:cNvPr>
          <p:cNvCxnSpPr>
            <a:cxnSpLocks/>
            <a:stCxn id="7" idx="3"/>
            <a:endCxn id="14" idx="1"/>
          </p:cNvCxnSpPr>
          <p:nvPr/>
        </p:nvCxnSpPr>
        <p:spPr>
          <a:xfrm>
            <a:off x="2306972" y="1707443"/>
            <a:ext cx="368194" cy="3154522"/>
          </a:xfrm>
          <a:prstGeom prst="bentConnector3">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5" name="Straight Arrow Connector 34">
            <a:extLst>
              <a:ext uri="{FF2B5EF4-FFF2-40B4-BE49-F238E27FC236}">
                <a16:creationId xmlns:a16="http://schemas.microsoft.com/office/drawing/2014/main" id="{159C8F5E-5B5D-2EB9-05CB-46C79E62D021}"/>
              </a:ext>
            </a:extLst>
          </p:cNvPr>
          <p:cNvCxnSpPr>
            <a:stCxn id="15" idx="3"/>
            <a:endCxn id="16" idx="1"/>
          </p:cNvCxnSpPr>
          <p:nvPr/>
        </p:nvCxnSpPr>
        <p:spPr>
          <a:xfrm>
            <a:off x="4866251" y="4861965"/>
            <a:ext cx="261139"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10074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Group 49">
            <a:extLst>
              <a:ext uri="{FF2B5EF4-FFF2-40B4-BE49-F238E27FC236}">
                <a16:creationId xmlns:a16="http://schemas.microsoft.com/office/drawing/2014/main" id="{8819766F-EFEB-CDDA-818E-09DDF9F848C9}"/>
              </a:ext>
            </a:extLst>
          </p:cNvPr>
          <p:cNvGrpSpPr/>
          <p:nvPr/>
        </p:nvGrpSpPr>
        <p:grpSpPr>
          <a:xfrm>
            <a:off x="3027113" y="1685837"/>
            <a:ext cx="6137775" cy="3517108"/>
            <a:chOff x="3065361" y="589002"/>
            <a:chExt cx="6137775" cy="3517106"/>
          </a:xfrm>
        </p:grpSpPr>
        <p:sp>
          <p:nvSpPr>
            <p:cNvPr id="38" name="TextBox 37">
              <a:extLst>
                <a:ext uri="{FF2B5EF4-FFF2-40B4-BE49-F238E27FC236}">
                  <a16:creationId xmlns:a16="http://schemas.microsoft.com/office/drawing/2014/main" id="{AA4C8D8F-13AF-B75F-BBC0-DE949D79AFD7}"/>
                </a:ext>
              </a:extLst>
            </p:cNvPr>
            <p:cNvSpPr txBox="1"/>
            <p:nvPr/>
          </p:nvSpPr>
          <p:spPr>
            <a:xfrm>
              <a:off x="3065361" y="2875002"/>
              <a:ext cx="6137775" cy="1231106"/>
            </a:xfrm>
            <a:prstGeom prst="rect">
              <a:avLst/>
            </a:prstGeom>
            <a:noFill/>
          </p:spPr>
          <p:txBody>
            <a:bodyPr wrap="none" rtlCol="0">
              <a:spAutoFit/>
            </a:bodyPr>
            <a:lstStyle/>
            <a:p>
              <a:pPr algn="ctr" rtl="0"/>
              <a:r>
                <a:rPr lang="fr-FR" sz="7200" b="1" dirty="0">
                  <a:latin typeface="Century Gothic" panose="020B0502020202020204" pitchFamily="34" charset="0"/>
                </a:rPr>
                <a:t>Phase Définir</a:t>
              </a:r>
            </a:p>
          </p:txBody>
        </p:sp>
        <p:pic>
          <p:nvPicPr>
            <p:cNvPr id="48" name="Graphic 47" descr="Gribouillis avec remplissage uni">
              <a:extLst>
                <a:ext uri="{FF2B5EF4-FFF2-40B4-BE49-F238E27FC236}">
                  <a16:creationId xmlns:a16="http://schemas.microsoft.com/office/drawing/2014/main" id="{883B497A-DDFF-2817-AA83-F9AB178EAB5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862910" y="589002"/>
              <a:ext cx="2286000" cy="2286000"/>
            </a:xfrm>
            <a:prstGeom prst="rect">
              <a:avLst/>
            </a:prstGeom>
          </p:spPr>
        </p:pic>
      </p:grpSp>
    </p:spTree>
    <p:extLst>
      <p:ext uri="{BB962C8B-B14F-4D97-AF65-F5344CB8AC3E}">
        <p14:creationId xmlns:p14="http://schemas.microsoft.com/office/powerpoint/2010/main" val="10682830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256931E-066D-DA16-EF07-F00DA1C2D8C0}"/>
              </a:ext>
            </a:extLst>
          </p:cNvPr>
          <p:cNvGrpSpPr/>
          <p:nvPr/>
        </p:nvGrpSpPr>
        <p:grpSpPr>
          <a:xfrm>
            <a:off x="2466641" y="1685837"/>
            <a:ext cx="7258718" cy="3486330"/>
            <a:chOff x="2703828" y="1775925"/>
            <a:chExt cx="7258716" cy="3486328"/>
          </a:xfrm>
        </p:grpSpPr>
        <p:sp>
          <p:nvSpPr>
            <p:cNvPr id="38" name="TextBox 37">
              <a:extLst>
                <a:ext uri="{FF2B5EF4-FFF2-40B4-BE49-F238E27FC236}">
                  <a16:creationId xmlns:a16="http://schemas.microsoft.com/office/drawing/2014/main" id="{AA4C8D8F-13AF-B75F-BBC0-DE949D79AFD7}"/>
                </a:ext>
              </a:extLst>
            </p:cNvPr>
            <p:cNvSpPr txBox="1"/>
            <p:nvPr/>
          </p:nvSpPr>
          <p:spPr>
            <a:xfrm>
              <a:off x="2703828" y="4061925"/>
              <a:ext cx="7258716" cy="1200328"/>
            </a:xfrm>
            <a:prstGeom prst="rect">
              <a:avLst/>
            </a:prstGeom>
            <a:noFill/>
          </p:spPr>
          <p:txBody>
            <a:bodyPr wrap="none" rtlCol="0">
              <a:spAutoFit/>
            </a:bodyPr>
            <a:lstStyle/>
            <a:p>
              <a:pPr algn="ctr" rtl="0"/>
              <a:r>
                <a:rPr lang="fr-FR" sz="7200" b="1" dirty="0">
                  <a:latin typeface="Century Gothic" panose="020B0502020202020204" pitchFamily="34" charset="0"/>
                </a:rPr>
                <a:t>Phase Contrôler</a:t>
              </a:r>
            </a:p>
          </p:txBody>
        </p:sp>
        <p:pic>
          <p:nvPicPr>
            <p:cNvPr id="3" name="Graphic 2" descr="Coche avec remplissage uni">
              <a:extLst>
                <a:ext uri="{FF2B5EF4-FFF2-40B4-BE49-F238E27FC236}">
                  <a16:creationId xmlns:a16="http://schemas.microsoft.com/office/drawing/2014/main" id="{C15965D2-1079-32E1-C08A-B93A3E4EB3C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108491" y="1775925"/>
              <a:ext cx="2286000" cy="2286000"/>
            </a:xfrm>
            <a:prstGeom prst="rect">
              <a:avLst/>
            </a:prstGeom>
          </p:spPr>
        </p:pic>
      </p:grpSp>
    </p:spTree>
    <p:extLst>
      <p:ext uri="{BB962C8B-B14F-4D97-AF65-F5344CB8AC3E}">
        <p14:creationId xmlns:p14="http://schemas.microsoft.com/office/powerpoint/2010/main" val="9125279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B05C94DA-70A4-794A-1DA5-DDB259837D81}"/>
              </a:ext>
            </a:extLst>
          </p:cNvPr>
          <p:cNvGraphicFramePr>
            <a:graphicFrameLocks noGrp="1"/>
          </p:cNvGraphicFramePr>
          <p:nvPr>
            <p:extLst>
              <p:ext uri="{D42A27DB-BD31-4B8C-83A1-F6EECF244321}">
                <p14:modId xmlns:p14="http://schemas.microsoft.com/office/powerpoint/2010/main" val="3965347142"/>
              </p:ext>
            </p:extLst>
          </p:nvPr>
        </p:nvGraphicFramePr>
        <p:xfrm>
          <a:off x="492152" y="1111884"/>
          <a:ext cx="11207696" cy="5171468"/>
        </p:xfrm>
        <a:graphic>
          <a:graphicData uri="http://schemas.openxmlformats.org/drawingml/2006/table">
            <a:tbl>
              <a:tblPr/>
              <a:tblGrid>
                <a:gridCol w="1400962">
                  <a:extLst>
                    <a:ext uri="{9D8B030D-6E8A-4147-A177-3AD203B41FA5}">
                      <a16:colId xmlns:a16="http://schemas.microsoft.com/office/drawing/2014/main" val="216852831"/>
                    </a:ext>
                  </a:extLst>
                </a:gridCol>
                <a:gridCol w="1400962">
                  <a:extLst>
                    <a:ext uri="{9D8B030D-6E8A-4147-A177-3AD203B41FA5}">
                      <a16:colId xmlns:a16="http://schemas.microsoft.com/office/drawing/2014/main" val="562541625"/>
                    </a:ext>
                  </a:extLst>
                </a:gridCol>
                <a:gridCol w="1400962">
                  <a:extLst>
                    <a:ext uri="{9D8B030D-6E8A-4147-A177-3AD203B41FA5}">
                      <a16:colId xmlns:a16="http://schemas.microsoft.com/office/drawing/2014/main" val="2490884301"/>
                    </a:ext>
                  </a:extLst>
                </a:gridCol>
                <a:gridCol w="1400962">
                  <a:extLst>
                    <a:ext uri="{9D8B030D-6E8A-4147-A177-3AD203B41FA5}">
                      <a16:colId xmlns:a16="http://schemas.microsoft.com/office/drawing/2014/main" val="2598918598"/>
                    </a:ext>
                  </a:extLst>
                </a:gridCol>
                <a:gridCol w="1400962">
                  <a:extLst>
                    <a:ext uri="{9D8B030D-6E8A-4147-A177-3AD203B41FA5}">
                      <a16:colId xmlns:a16="http://schemas.microsoft.com/office/drawing/2014/main" val="3941458405"/>
                    </a:ext>
                  </a:extLst>
                </a:gridCol>
                <a:gridCol w="1400962">
                  <a:extLst>
                    <a:ext uri="{9D8B030D-6E8A-4147-A177-3AD203B41FA5}">
                      <a16:colId xmlns:a16="http://schemas.microsoft.com/office/drawing/2014/main" val="426623074"/>
                    </a:ext>
                  </a:extLst>
                </a:gridCol>
                <a:gridCol w="1400962">
                  <a:extLst>
                    <a:ext uri="{9D8B030D-6E8A-4147-A177-3AD203B41FA5}">
                      <a16:colId xmlns:a16="http://schemas.microsoft.com/office/drawing/2014/main" val="3782752993"/>
                    </a:ext>
                  </a:extLst>
                </a:gridCol>
                <a:gridCol w="1400962">
                  <a:extLst>
                    <a:ext uri="{9D8B030D-6E8A-4147-A177-3AD203B41FA5}">
                      <a16:colId xmlns:a16="http://schemas.microsoft.com/office/drawing/2014/main" val="3722733567"/>
                    </a:ext>
                  </a:extLst>
                </a:gridCol>
              </a:tblGrid>
              <a:tr h="582692">
                <a:tc>
                  <a:txBody>
                    <a:bodyPr/>
                    <a:lstStyle/>
                    <a:p>
                      <a:pPr algn="ctr" rtl="0" fontAlgn="ctr"/>
                      <a:r>
                        <a:rPr lang="fr-FR" sz="1200" b="1" i="0" u="none" strike="noStrike" dirty="0">
                          <a:solidFill>
                            <a:srgbClr val="000000"/>
                          </a:solidFill>
                          <a:effectLst/>
                          <a:latin typeface="Century Gothic" panose="020B0502020202020204" pitchFamily="34" charset="0"/>
                        </a:rPr>
                        <a:t>Étape du processus</a:t>
                      </a:r>
                    </a:p>
                  </a:txBody>
                  <a:tcPr marL="72000" marR="72000" marT="4448"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EE4C9"/>
                    </a:solidFill>
                  </a:tcPr>
                </a:tc>
                <a:tc>
                  <a:txBody>
                    <a:bodyPr/>
                    <a:lstStyle/>
                    <a:p>
                      <a:pPr algn="ctr" rtl="0" fontAlgn="ctr"/>
                      <a:r>
                        <a:rPr lang="fr-FR" sz="1200" b="1" i="0" u="none" strike="noStrike" dirty="0">
                          <a:solidFill>
                            <a:srgbClr val="000000"/>
                          </a:solidFill>
                          <a:effectLst/>
                          <a:latin typeface="Century Gothic" panose="020B0502020202020204" pitchFamily="34" charset="0"/>
                        </a:rPr>
                        <a:t>Méthode de contrôle</a:t>
                      </a:r>
                    </a:p>
                  </a:txBody>
                  <a:tcPr marL="72000" marR="72000" marT="4448"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7EC4CF"/>
                    </a:solidFill>
                  </a:tcPr>
                </a:tc>
                <a:tc>
                  <a:txBody>
                    <a:bodyPr/>
                    <a:lstStyle/>
                    <a:p>
                      <a:pPr algn="ctr" rtl="0" fontAlgn="ctr"/>
                      <a:r>
                        <a:rPr lang="fr-FR" sz="1200" b="1" i="0" u="none" strike="noStrike">
                          <a:solidFill>
                            <a:srgbClr val="000000"/>
                          </a:solidFill>
                          <a:effectLst/>
                          <a:latin typeface="Century Gothic" panose="020B0502020202020204" pitchFamily="34" charset="0"/>
                        </a:rPr>
                        <a:t>Métriques</a:t>
                      </a:r>
                    </a:p>
                  </a:txBody>
                  <a:tcPr marL="72000" marR="72000" marT="4448"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8C98F"/>
                    </a:solidFill>
                  </a:tcPr>
                </a:tc>
                <a:tc>
                  <a:txBody>
                    <a:bodyPr/>
                    <a:lstStyle/>
                    <a:p>
                      <a:pPr algn="ctr" rtl="0" fontAlgn="ctr"/>
                      <a:r>
                        <a:rPr lang="fr-FR" sz="1200" b="1" i="0" u="none" strike="noStrike" dirty="0">
                          <a:solidFill>
                            <a:srgbClr val="000000"/>
                          </a:solidFill>
                          <a:effectLst/>
                          <a:latin typeface="Century Gothic" panose="020B0502020202020204" pitchFamily="34" charset="0"/>
                        </a:rPr>
                        <a:t>Fréquence de surveillance</a:t>
                      </a:r>
                    </a:p>
                  </a:txBody>
                  <a:tcPr marL="72000" marR="72000" marT="4448"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0D77D"/>
                    </a:solidFill>
                  </a:tcPr>
                </a:tc>
                <a:tc>
                  <a:txBody>
                    <a:bodyPr/>
                    <a:lstStyle/>
                    <a:p>
                      <a:pPr algn="ctr" rtl="0" fontAlgn="ctr"/>
                      <a:r>
                        <a:rPr lang="fr-FR" sz="1200" b="1" i="0" u="none" strike="noStrike" dirty="0">
                          <a:solidFill>
                            <a:srgbClr val="000000"/>
                          </a:solidFill>
                          <a:effectLst/>
                          <a:latin typeface="Century Gothic" panose="020B0502020202020204" pitchFamily="34" charset="0"/>
                        </a:rPr>
                        <a:t>Plan de collecte de données</a:t>
                      </a:r>
                    </a:p>
                  </a:txBody>
                  <a:tcPr marL="72000" marR="72000" marT="4448"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BECA95"/>
                    </a:solidFill>
                  </a:tcPr>
                </a:tc>
                <a:tc>
                  <a:txBody>
                    <a:bodyPr/>
                    <a:lstStyle/>
                    <a:p>
                      <a:pPr algn="ctr" rtl="0" fontAlgn="ctr"/>
                      <a:r>
                        <a:rPr lang="fr-FR" sz="1200" b="1" i="0" u="none" strike="noStrike">
                          <a:solidFill>
                            <a:srgbClr val="000000"/>
                          </a:solidFill>
                          <a:effectLst/>
                          <a:latin typeface="Century Gothic" panose="020B0502020202020204" pitchFamily="34" charset="0"/>
                        </a:rPr>
                        <a:t>Plan de réponse</a:t>
                      </a:r>
                    </a:p>
                  </a:txBody>
                  <a:tcPr marL="72000" marR="72000" marT="4448"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7EC4CF"/>
                    </a:solidFill>
                  </a:tcPr>
                </a:tc>
                <a:tc>
                  <a:txBody>
                    <a:bodyPr/>
                    <a:lstStyle/>
                    <a:p>
                      <a:pPr algn="ctr" rtl="0" fontAlgn="ctr"/>
                      <a:r>
                        <a:rPr lang="fr-FR" sz="1200" b="1" i="0" u="none" strike="noStrike" dirty="0">
                          <a:solidFill>
                            <a:srgbClr val="000000"/>
                          </a:solidFill>
                          <a:effectLst/>
                          <a:latin typeface="Century Gothic" panose="020B0502020202020204" pitchFamily="34" charset="0"/>
                        </a:rPr>
                        <a:t>Documentation / Rapport</a:t>
                      </a:r>
                    </a:p>
                  </a:txBody>
                  <a:tcPr marL="72000" marR="72000" marT="4448"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8C98F"/>
                    </a:solidFill>
                  </a:tcPr>
                </a:tc>
                <a:tc>
                  <a:txBody>
                    <a:bodyPr/>
                    <a:lstStyle/>
                    <a:p>
                      <a:pPr algn="ctr" rtl="0" fontAlgn="ctr"/>
                      <a:r>
                        <a:rPr lang="fr-FR" sz="1200" b="1" i="0" u="none" strike="noStrike" dirty="0">
                          <a:solidFill>
                            <a:srgbClr val="000000"/>
                          </a:solidFill>
                          <a:effectLst/>
                          <a:latin typeface="Century Gothic" panose="020B0502020202020204" pitchFamily="34" charset="0"/>
                        </a:rPr>
                        <a:t>Personne responsable</a:t>
                      </a:r>
                    </a:p>
                  </a:txBody>
                  <a:tcPr marL="72000" marR="72000" marT="4448"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0D77D"/>
                    </a:solidFill>
                  </a:tcPr>
                </a:tc>
                <a:extLst>
                  <a:ext uri="{0D108BD9-81ED-4DB2-BD59-A6C34878D82A}">
                    <a16:rowId xmlns:a16="http://schemas.microsoft.com/office/drawing/2014/main" val="2857581538"/>
                  </a:ext>
                </a:extLst>
              </a:tr>
              <a:tr h="573597">
                <a:tc>
                  <a:txBody>
                    <a:bodyPr/>
                    <a:lstStyle/>
                    <a:p>
                      <a:pPr algn="l" rtl="0" fontAlgn="ctr"/>
                      <a:r>
                        <a:rPr lang="fr-FR" sz="1000" b="0" i="0" u="none" strike="noStrike" dirty="0">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rtl="0" fontAlgn="ctr"/>
                      <a:r>
                        <a:rPr lang="fr-FR" sz="1000" b="0" i="0" u="none" strike="noStrike" dirty="0">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4696984"/>
                  </a:ext>
                </a:extLst>
              </a:tr>
              <a:tr h="573597">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EE4C9"/>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AEAF6"/>
                    </a:solidFill>
                  </a:tcPr>
                </a:tc>
                <a:tc>
                  <a:txBody>
                    <a:bodyPr/>
                    <a:lstStyle/>
                    <a:p>
                      <a:pPr algn="l" rtl="0" fontAlgn="ctr"/>
                      <a:r>
                        <a:rPr lang="fr-FR" sz="1000" b="0" i="0" u="none" strike="noStrike" dirty="0">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DEDD9"/>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F1D3"/>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EE4C9"/>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AEAF6"/>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DEDD9"/>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F1D3"/>
                    </a:solidFill>
                  </a:tcPr>
                </a:tc>
                <a:extLst>
                  <a:ext uri="{0D108BD9-81ED-4DB2-BD59-A6C34878D82A}">
                    <a16:rowId xmlns:a16="http://schemas.microsoft.com/office/drawing/2014/main" val="3164872636"/>
                  </a:ext>
                </a:extLst>
              </a:tr>
              <a:tr h="573597">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rtl="0" fontAlgn="ctr"/>
                      <a:r>
                        <a:rPr lang="fr-FR" sz="1000" b="0" i="0" u="none" strike="noStrike" dirty="0">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45758822"/>
                  </a:ext>
                </a:extLst>
              </a:tr>
              <a:tr h="573597">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EE4C9"/>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AEAF6"/>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DEDD9"/>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F1D3"/>
                    </a:solidFill>
                  </a:tcPr>
                </a:tc>
                <a:tc>
                  <a:txBody>
                    <a:bodyPr/>
                    <a:lstStyle/>
                    <a:p>
                      <a:pPr algn="l" rtl="0" fontAlgn="ctr"/>
                      <a:r>
                        <a:rPr lang="fr-FR" sz="1000" b="0" i="0" u="none" strike="noStrike" dirty="0">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EE4C9"/>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AEAF6"/>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DEDD9"/>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F1D3"/>
                    </a:solidFill>
                  </a:tcPr>
                </a:tc>
                <a:extLst>
                  <a:ext uri="{0D108BD9-81ED-4DB2-BD59-A6C34878D82A}">
                    <a16:rowId xmlns:a16="http://schemas.microsoft.com/office/drawing/2014/main" val="2244672749"/>
                  </a:ext>
                </a:extLst>
              </a:tr>
              <a:tr h="573597">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rtl="0" fontAlgn="ctr"/>
                      <a:r>
                        <a:rPr lang="fr-FR" sz="1000" b="0" i="0" u="none" strike="noStrike" dirty="0">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rtl="0" fontAlgn="ctr"/>
                      <a:r>
                        <a:rPr lang="fr-FR" sz="1000" b="0" i="0" u="none" strike="noStrike" dirty="0">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334984127"/>
                  </a:ext>
                </a:extLst>
              </a:tr>
              <a:tr h="573597">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EE4C9"/>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AEAF6"/>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DEDD9"/>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F1D3"/>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EE4C9"/>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AEAF6"/>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DEDD9"/>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F1D3"/>
                    </a:solidFill>
                  </a:tcPr>
                </a:tc>
                <a:extLst>
                  <a:ext uri="{0D108BD9-81ED-4DB2-BD59-A6C34878D82A}">
                    <a16:rowId xmlns:a16="http://schemas.microsoft.com/office/drawing/2014/main" val="2297025119"/>
                  </a:ext>
                </a:extLst>
              </a:tr>
              <a:tr h="573597">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458304023"/>
                  </a:ext>
                </a:extLst>
              </a:tr>
              <a:tr h="573597">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EE4C9"/>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AEAF6"/>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DEDD9"/>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F1D3"/>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EE4C9"/>
                    </a:solidFill>
                  </a:tcPr>
                </a:tc>
                <a:tc>
                  <a:txBody>
                    <a:bodyPr/>
                    <a:lstStyle/>
                    <a:p>
                      <a:pPr algn="l" rtl="0" fontAlgn="ctr"/>
                      <a:r>
                        <a:rPr lang="fr-FR" sz="1000" b="0" i="0" u="none" strike="noStrike">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AEAF6"/>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DEDD9"/>
                    </a:solidFill>
                  </a:tcPr>
                </a:tc>
                <a:tc>
                  <a:txBody>
                    <a:bodyPr/>
                    <a:lstStyle/>
                    <a:p>
                      <a:pPr algn="l" rtl="0" fontAlgn="ctr"/>
                      <a:r>
                        <a:rPr lang="fr-FR" sz="1000" b="0" i="0" u="none" strike="noStrike" dirty="0">
                          <a:solidFill>
                            <a:srgbClr val="000000"/>
                          </a:solidFill>
                          <a:effectLst/>
                          <a:latin typeface="Century Gothic" panose="020B0502020202020204" pitchFamily="34" charset="0"/>
                        </a:rPr>
                        <a:t> </a:t>
                      </a:r>
                    </a:p>
                  </a:txBody>
                  <a:tcPr marL="72000" marR="72000" marT="4448"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F1D3"/>
                    </a:solidFill>
                  </a:tcPr>
                </a:tc>
                <a:extLst>
                  <a:ext uri="{0D108BD9-81ED-4DB2-BD59-A6C34878D82A}">
                    <a16:rowId xmlns:a16="http://schemas.microsoft.com/office/drawing/2014/main" val="2436363343"/>
                  </a:ext>
                </a:extLst>
              </a:tr>
            </a:tbl>
          </a:graphicData>
        </a:graphic>
      </p:graphicFrame>
      <p:sp>
        <p:nvSpPr>
          <p:cNvPr id="8" name="Title 1">
            <a:extLst>
              <a:ext uri="{FF2B5EF4-FFF2-40B4-BE49-F238E27FC236}">
                <a16:creationId xmlns:a16="http://schemas.microsoft.com/office/drawing/2014/main" id="{290DEC9D-6300-9EC5-2385-F9A65B8D30D5}"/>
              </a:ext>
            </a:extLst>
          </p:cNvPr>
          <p:cNvSpPr>
            <a:spLocks noGrp="1"/>
          </p:cNvSpPr>
          <p:nvPr>
            <p:ph type="title"/>
          </p:nvPr>
        </p:nvSpPr>
        <p:spPr>
          <a:xfrm>
            <a:off x="3340308" y="0"/>
            <a:ext cx="5511384" cy="990600"/>
          </a:xfrm>
        </p:spPr>
        <p:txBody>
          <a:bodyPr>
            <a:normAutofit/>
          </a:bodyPr>
          <a:lstStyle/>
          <a:p>
            <a:pPr algn="ctr" rtl="0"/>
            <a:r>
              <a:rPr lang="fr-FR" sz="4000" b="1" dirty="0">
                <a:latin typeface="Century Gothic" panose="020B0502020202020204" pitchFamily="34" charset="0"/>
              </a:rPr>
              <a:t>Plan de contrôle</a:t>
            </a:r>
          </a:p>
        </p:txBody>
      </p:sp>
    </p:spTree>
    <p:extLst>
      <p:ext uri="{BB962C8B-B14F-4D97-AF65-F5344CB8AC3E}">
        <p14:creationId xmlns:p14="http://schemas.microsoft.com/office/powerpoint/2010/main" val="3750132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52F5257-6AA1-9290-91AE-6031A92C1882}"/>
              </a:ext>
            </a:extLst>
          </p:cNvPr>
          <p:cNvSpPr>
            <a:spLocks noGrp="1"/>
          </p:cNvSpPr>
          <p:nvPr>
            <p:ph type="title"/>
          </p:nvPr>
        </p:nvSpPr>
        <p:spPr>
          <a:xfrm>
            <a:off x="2553325" y="1"/>
            <a:ext cx="7085350" cy="990600"/>
          </a:xfrm>
        </p:spPr>
        <p:txBody>
          <a:bodyPr>
            <a:normAutofit/>
          </a:bodyPr>
          <a:lstStyle/>
          <a:p>
            <a:pPr algn="ctr" rtl="0"/>
            <a:r>
              <a:rPr lang="fr-FR" sz="4000" b="1" dirty="0">
                <a:latin typeface="Century Gothic" panose="020B0502020202020204" pitchFamily="34" charset="0"/>
              </a:rPr>
              <a:t>Diagramme de contrôle</a:t>
            </a:r>
            <a:br>
              <a:rPr lang="en-US" b="1" dirty="0">
                <a:latin typeface="Century Gothic" panose="020B0502020202020204" pitchFamily="34" charset="0"/>
              </a:rPr>
            </a:br>
            <a:r>
              <a:rPr lang="fr-FR" sz="1400" i="1" kern="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Diagramme de contrôle montrant l’amélioration</a:t>
            </a:r>
          </a:p>
        </p:txBody>
      </p:sp>
      <p:sp>
        <p:nvSpPr>
          <p:cNvPr id="7" name="TextBox 6">
            <a:extLst>
              <a:ext uri="{FF2B5EF4-FFF2-40B4-BE49-F238E27FC236}">
                <a16:creationId xmlns:a16="http://schemas.microsoft.com/office/drawing/2014/main" id="{1C602FC8-0A1C-AED8-ABA8-60D2A0752701}"/>
              </a:ext>
            </a:extLst>
          </p:cNvPr>
          <p:cNvSpPr txBox="1"/>
          <p:nvPr/>
        </p:nvSpPr>
        <p:spPr>
          <a:xfrm>
            <a:off x="0" y="6026790"/>
            <a:ext cx="12191999" cy="338554"/>
          </a:xfrm>
          <a:prstGeom prst="rect">
            <a:avLst/>
          </a:prstGeom>
          <a:noFill/>
        </p:spPr>
        <p:txBody>
          <a:bodyPr wrap="square" rtlCol="0">
            <a:spAutoFit/>
          </a:bodyPr>
          <a:lstStyle/>
          <a:p>
            <a:pPr algn="ctr" rtl="0"/>
            <a:r>
              <a:rPr lang="fr-FR" sz="1600" b="1" dirty="0">
                <a:latin typeface="Century Gothic" panose="020B0502020202020204" pitchFamily="34" charset="0"/>
              </a:rPr>
              <a:t>Pour utiliser et personnaliser ce diagramme, référez-vous au </a:t>
            </a:r>
            <a:r>
              <a:rPr lang="fr-FR" sz="1600" b="1" dirty="0">
                <a:latin typeface="Century Gothic" panose="020B0502020202020204" pitchFamily="34" charset="0"/>
                <a:hlinkClick r:id="rId2"/>
              </a:rPr>
              <a:t>modèle de diagramme de contrôle DMAIC</a:t>
            </a:r>
            <a:r>
              <a:rPr lang="fr-FR" sz="1600" b="1" dirty="0">
                <a:latin typeface="Century Gothic" panose="020B0502020202020204" pitchFamily="34" charset="0"/>
              </a:rPr>
              <a:t>.</a:t>
            </a:r>
          </a:p>
        </p:txBody>
      </p:sp>
      <p:pic>
        <p:nvPicPr>
          <p:cNvPr id="2" name="Google Shape;342;p34">
            <a:extLst>
              <a:ext uri="{FF2B5EF4-FFF2-40B4-BE49-F238E27FC236}">
                <a16:creationId xmlns:a16="http://schemas.microsoft.com/office/drawing/2014/main" id="{182537A0-37EE-5EA2-CD9C-0A0FFDBFC087}"/>
              </a:ext>
            </a:extLst>
          </p:cNvPr>
          <p:cNvPicPr preferRelativeResize="0"/>
          <p:nvPr/>
        </p:nvPicPr>
        <p:blipFill>
          <a:blip r:embed="rId3"/>
          <a:srcRect/>
          <a:stretch/>
        </p:blipFill>
        <p:spPr>
          <a:xfrm>
            <a:off x="3080249" y="1067914"/>
            <a:ext cx="6031501" cy="4722172"/>
          </a:xfrm>
          <a:prstGeom prst="rect">
            <a:avLst/>
          </a:prstGeom>
          <a:noFill/>
          <a:ln>
            <a:noFill/>
          </a:ln>
        </p:spPr>
      </p:pic>
      <p:sp>
        <p:nvSpPr>
          <p:cNvPr id="3" name="TextBox 2">
            <a:extLst>
              <a:ext uri="{FF2B5EF4-FFF2-40B4-BE49-F238E27FC236}">
                <a16:creationId xmlns:a16="http://schemas.microsoft.com/office/drawing/2014/main" id="{E9F3FC33-B55E-08BC-65CC-68D4956FBF06}"/>
              </a:ext>
            </a:extLst>
          </p:cNvPr>
          <p:cNvSpPr txBox="1"/>
          <p:nvPr/>
        </p:nvSpPr>
        <p:spPr>
          <a:xfrm>
            <a:off x="3087394" y="1063152"/>
            <a:ext cx="1127760" cy="276999"/>
          </a:xfrm>
          <a:prstGeom prst="rect">
            <a:avLst/>
          </a:prstGeom>
          <a:noFill/>
        </p:spPr>
        <p:txBody>
          <a:bodyPr wrap="square" rtlCol="0">
            <a:spAutoFit/>
          </a:bodyPr>
          <a:lstStyle/>
          <a:p>
            <a:pPr rtl="0"/>
            <a:r>
              <a:rPr lang="fr-FR" sz="1200" dirty="0"/>
              <a:t>X-barre</a:t>
            </a:r>
          </a:p>
        </p:txBody>
      </p:sp>
      <p:sp>
        <p:nvSpPr>
          <p:cNvPr id="4" name="TextBox 3">
            <a:extLst>
              <a:ext uri="{FF2B5EF4-FFF2-40B4-BE49-F238E27FC236}">
                <a16:creationId xmlns:a16="http://schemas.microsoft.com/office/drawing/2014/main" id="{013B9784-FEB9-6D44-156B-426FDD3CA562}"/>
              </a:ext>
            </a:extLst>
          </p:cNvPr>
          <p:cNvSpPr txBox="1"/>
          <p:nvPr/>
        </p:nvSpPr>
        <p:spPr>
          <a:xfrm>
            <a:off x="3087394" y="3546002"/>
            <a:ext cx="1127760" cy="276999"/>
          </a:xfrm>
          <a:prstGeom prst="rect">
            <a:avLst/>
          </a:prstGeom>
          <a:noFill/>
        </p:spPr>
        <p:txBody>
          <a:bodyPr wrap="square" rtlCol="0">
            <a:spAutoFit/>
          </a:bodyPr>
          <a:lstStyle/>
          <a:p>
            <a:pPr rtl="0"/>
            <a:r>
              <a:rPr lang="fr-FR" sz="1200" dirty="0"/>
              <a:t>Plage</a:t>
            </a:r>
          </a:p>
        </p:txBody>
      </p:sp>
      <p:sp>
        <p:nvSpPr>
          <p:cNvPr id="8" name="TextBox 7">
            <a:extLst>
              <a:ext uri="{FF2B5EF4-FFF2-40B4-BE49-F238E27FC236}">
                <a16:creationId xmlns:a16="http://schemas.microsoft.com/office/drawing/2014/main" id="{4DBC8B62-C915-1D88-2424-AA002D224E50}"/>
              </a:ext>
            </a:extLst>
          </p:cNvPr>
          <p:cNvSpPr txBox="1"/>
          <p:nvPr/>
        </p:nvSpPr>
        <p:spPr>
          <a:xfrm>
            <a:off x="6478294" y="5594069"/>
            <a:ext cx="1127760" cy="200055"/>
          </a:xfrm>
          <a:prstGeom prst="rect">
            <a:avLst/>
          </a:prstGeom>
          <a:noFill/>
        </p:spPr>
        <p:txBody>
          <a:bodyPr wrap="square" rtlCol="0">
            <a:spAutoFit/>
          </a:bodyPr>
          <a:lstStyle/>
          <a:p>
            <a:pPr rtl="0"/>
            <a:r>
              <a:rPr lang="fr-FR" sz="700" dirty="0">
                <a:solidFill>
                  <a:schemeClr val="bg1">
                    <a:lumMod val="50000"/>
                  </a:schemeClr>
                </a:solidFill>
              </a:rPr>
              <a:t>Plage</a:t>
            </a:r>
          </a:p>
        </p:txBody>
      </p:sp>
      <p:sp>
        <p:nvSpPr>
          <p:cNvPr id="9" name="TextBox 8">
            <a:extLst>
              <a:ext uri="{FF2B5EF4-FFF2-40B4-BE49-F238E27FC236}">
                <a16:creationId xmlns:a16="http://schemas.microsoft.com/office/drawing/2014/main" id="{680EE727-297E-0506-C99F-4F241B594AE2}"/>
              </a:ext>
            </a:extLst>
          </p:cNvPr>
          <p:cNvSpPr txBox="1"/>
          <p:nvPr/>
        </p:nvSpPr>
        <p:spPr>
          <a:xfrm>
            <a:off x="6502109" y="3121410"/>
            <a:ext cx="1127760" cy="200055"/>
          </a:xfrm>
          <a:prstGeom prst="rect">
            <a:avLst/>
          </a:prstGeom>
          <a:noFill/>
        </p:spPr>
        <p:txBody>
          <a:bodyPr wrap="square" rtlCol="0">
            <a:spAutoFit/>
          </a:bodyPr>
          <a:lstStyle/>
          <a:p>
            <a:pPr rtl="0"/>
            <a:r>
              <a:rPr lang="fr-FR" sz="700" dirty="0">
                <a:solidFill>
                  <a:schemeClr val="bg1">
                    <a:lumMod val="50000"/>
                  </a:schemeClr>
                </a:solidFill>
              </a:rPr>
              <a:t>X-barre</a:t>
            </a:r>
          </a:p>
        </p:txBody>
      </p:sp>
      <p:sp>
        <p:nvSpPr>
          <p:cNvPr id="10" name="TextBox 9">
            <a:extLst>
              <a:ext uri="{FF2B5EF4-FFF2-40B4-BE49-F238E27FC236}">
                <a16:creationId xmlns:a16="http://schemas.microsoft.com/office/drawing/2014/main" id="{414F0C1C-8BD4-7A84-9830-BBFE485BBA55}"/>
              </a:ext>
            </a:extLst>
          </p:cNvPr>
          <p:cNvSpPr txBox="1"/>
          <p:nvPr/>
        </p:nvSpPr>
        <p:spPr>
          <a:xfrm>
            <a:off x="8286105" y="1950727"/>
            <a:ext cx="1651292" cy="274370"/>
          </a:xfrm>
          <a:prstGeom prst="rect">
            <a:avLst/>
          </a:prstGeom>
          <a:noFill/>
        </p:spPr>
        <p:txBody>
          <a:bodyPr wrap="square" rtlCol="0">
            <a:spAutoFit/>
          </a:bodyPr>
          <a:lstStyle/>
          <a:p>
            <a:pPr rtl="0">
              <a:lnSpc>
                <a:spcPct val="200000"/>
              </a:lnSpc>
            </a:pPr>
            <a:r>
              <a:rPr lang="fr-FR" sz="700" dirty="0">
                <a:solidFill>
                  <a:schemeClr val="bg1">
                    <a:lumMod val="50000"/>
                  </a:schemeClr>
                </a:solidFill>
              </a:rPr>
              <a:t>UCL, 35,838</a:t>
            </a:r>
          </a:p>
        </p:txBody>
      </p:sp>
      <p:sp>
        <p:nvSpPr>
          <p:cNvPr id="11" name="TextBox 10">
            <a:extLst>
              <a:ext uri="{FF2B5EF4-FFF2-40B4-BE49-F238E27FC236}">
                <a16:creationId xmlns:a16="http://schemas.microsoft.com/office/drawing/2014/main" id="{0D338B03-6851-CC9B-9B07-7645884B65E3}"/>
              </a:ext>
            </a:extLst>
          </p:cNvPr>
          <p:cNvSpPr txBox="1"/>
          <p:nvPr/>
        </p:nvSpPr>
        <p:spPr>
          <a:xfrm>
            <a:off x="8286105" y="2587232"/>
            <a:ext cx="781695" cy="274370"/>
          </a:xfrm>
          <a:prstGeom prst="rect">
            <a:avLst/>
          </a:prstGeom>
          <a:noFill/>
        </p:spPr>
        <p:txBody>
          <a:bodyPr wrap="square" rtlCol="0">
            <a:spAutoFit/>
          </a:bodyPr>
          <a:lstStyle/>
          <a:p>
            <a:pPr rtl="0">
              <a:lnSpc>
                <a:spcPct val="200000"/>
              </a:lnSpc>
            </a:pPr>
            <a:r>
              <a:rPr lang="fr-FR" sz="700" dirty="0">
                <a:solidFill>
                  <a:schemeClr val="bg1">
                    <a:lumMod val="50000"/>
                  </a:schemeClr>
                </a:solidFill>
              </a:rPr>
              <a:t>LCL, 31,682</a:t>
            </a:r>
          </a:p>
        </p:txBody>
      </p:sp>
      <p:sp>
        <p:nvSpPr>
          <p:cNvPr id="12" name="TextBox 11">
            <a:extLst>
              <a:ext uri="{FF2B5EF4-FFF2-40B4-BE49-F238E27FC236}">
                <a16:creationId xmlns:a16="http://schemas.microsoft.com/office/drawing/2014/main" id="{2F3C0395-6CB2-FC55-45C7-97F5EF9983E2}"/>
              </a:ext>
            </a:extLst>
          </p:cNvPr>
          <p:cNvSpPr txBox="1"/>
          <p:nvPr/>
        </p:nvSpPr>
        <p:spPr>
          <a:xfrm>
            <a:off x="8309920" y="2264127"/>
            <a:ext cx="1651292" cy="274370"/>
          </a:xfrm>
          <a:prstGeom prst="rect">
            <a:avLst/>
          </a:prstGeom>
          <a:noFill/>
        </p:spPr>
        <p:txBody>
          <a:bodyPr wrap="square" rtlCol="0">
            <a:spAutoFit/>
          </a:bodyPr>
          <a:lstStyle/>
          <a:p>
            <a:pPr rtl="0">
              <a:lnSpc>
                <a:spcPct val="200000"/>
              </a:lnSpc>
            </a:pPr>
            <a:r>
              <a:rPr lang="fr-FR" sz="700" dirty="0">
                <a:solidFill>
                  <a:schemeClr val="bg1">
                    <a:lumMod val="50000"/>
                  </a:schemeClr>
                </a:solidFill>
              </a:rPr>
              <a:t>CL, 33,760</a:t>
            </a:r>
          </a:p>
        </p:txBody>
      </p:sp>
      <p:sp>
        <p:nvSpPr>
          <p:cNvPr id="13" name="TextBox 12">
            <a:extLst>
              <a:ext uri="{FF2B5EF4-FFF2-40B4-BE49-F238E27FC236}">
                <a16:creationId xmlns:a16="http://schemas.microsoft.com/office/drawing/2014/main" id="{3BFB1D36-C7F3-14D9-684E-8054328F7B73}"/>
              </a:ext>
            </a:extLst>
          </p:cNvPr>
          <p:cNvSpPr txBox="1"/>
          <p:nvPr/>
        </p:nvSpPr>
        <p:spPr>
          <a:xfrm>
            <a:off x="8300394" y="4031154"/>
            <a:ext cx="1651292" cy="274370"/>
          </a:xfrm>
          <a:prstGeom prst="rect">
            <a:avLst/>
          </a:prstGeom>
          <a:noFill/>
        </p:spPr>
        <p:txBody>
          <a:bodyPr wrap="square" rtlCol="0">
            <a:spAutoFit/>
          </a:bodyPr>
          <a:lstStyle/>
          <a:p>
            <a:pPr rtl="0">
              <a:lnSpc>
                <a:spcPct val="200000"/>
              </a:lnSpc>
            </a:pPr>
            <a:r>
              <a:rPr lang="fr-FR" sz="700" dirty="0">
                <a:solidFill>
                  <a:schemeClr val="bg1">
                    <a:lumMod val="50000"/>
                  </a:schemeClr>
                </a:solidFill>
              </a:rPr>
              <a:t>UCL, 8,617</a:t>
            </a:r>
          </a:p>
        </p:txBody>
      </p:sp>
      <p:sp>
        <p:nvSpPr>
          <p:cNvPr id="14" name="TextBox 13">
            <a:extLst>
              <a:ext uri="{FF2B5EF4-FFF2-40B4-BE49-F238E27FC236}">
                <a16:creationId xmlns:a16="http://schemas.microsoft.com/office/drawing/2014/main" id="{9DEB5772-37E0-A9D2-9904-082C5B9732DF}"/>
              </a:ext>
            </a:extLst>
          </p:cNvPr>
          <p:cNvSpPr txBox="1"/>
          <p:nvPr/>
        </p:nvSpPr>
        <p:spPr>
          <a:xfrm>
            <a:off x="8324209" y="4611720"/>
            <a:ext cx="1651292" cy="274370"/>
          </a:xfrm>
          <a:prstGeom prst="rect">
            <a:avLst/>
          </a:prstGeom>
          <a:noFill/>
        </p:spPr>
        <p:txBody>
          <a:bodyPr wrap="square" rtlCol="0">
            <a:spAutoFit/>
          </a:bodyPr>
          <a:lstStyle/>
          <a:p>
            <a:pPr rtl="0">
              <a:lnSpc>
                <a:spcPct val="200000"/>
              </a:lnSpc>
            </a:pPr>
            <a:r>
              <a:rPr lang="fr-FR" sz="700" dirty="0">
                <a:solidFill>
                  <a:schemeClr val="bg1">
                    <a:lumMod val="50000"/>
                  </a:schemeClr>
                </a:solidFill>
              </a:rPr>
              <a:t>CL, 4,300</a:t>
            </a:r>
          </a:p>
        </p:txBody>
      </p:sp>
      <p:sp>
        <p:nvSpPr>
          <p:cNvPr id="15" name="TextBox 14">
            <a:extLst>
              <a:ext uri="{FF2B5EF4-FFF2-40B4-BE49-F238E27FC236}">
                <a16:creationId xmlns:a16="http://schemas.microsoft.com/office/drawing/2014/main" id="{C37DB202-BB0E-2808-9C71-C50DFF33F4D9}"/>
              </a:ext>
            </a:extLst>
          </p:cNvPr>
          <p:cNvSpPr txBox="1"/>
          <p:nvPr/>
        </p:nvSpPr>
        <p:spPr>
          <a:xfrm>
            <a:off x="8324209" y="5181829"/>
            <a:ext cx="1651292" cy="274370"/>
          </a:xfrm>
          <a:prstGeom prst="rect">
            <a:avLst/>
          </a:prstGeom>
          <a:noFill/>
        </p:spPr>
        <p:txBody>
          <a:bodyPr wrap="square" rtlCol="0">
            <a:spAutoFit/>
          </a:bodyPr>
          <a:lstStyle/>
          <a:p>
            <a:pPr rtl="0">
              <a:lnSpc>
                <a:spcPct val="200000"/>
              </a:lnSpc>
            </a:pPr>
            <a:r>
              <a:rPr lang="fr-FR" sz="700" dirty="0">
                <a:solidFill>
                  <a:schemeClr val="bg1">
                    <a:lumMod val="50000"/>
                  </a:schemeClr>
                </a:solidFill>
              </a:rPr>
              <a:t>LCL, 0,000</a:t>
            </a:r>
          </a:p>
        </p:txBody>
      </p:sp>
    </p:spTree>
    <p:extLst>
      <p:ext uri="{BB962C8B-B14F-4D97-AF65-F5344CB8AC3E}">
        <p14:creationId xmlns:p14="http://schemas.microsoft.com/office/powerpoint/2010/main" val="18753018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6F1FDC36-6BFB-9D74-D7E7-8CA582A5A5F8}"/>
              </a:ext>
            </a:extLst>
          </p:cNvPr>
          <p:cNvGraphicFramePr>
            <a:graphicFrameLocks noGrp="1"/>
          </p:cNvGraphicFramePr>
          <p:nvPr>
            <p:extLst>
              <p:ext uri="{D42A27DB-BD31-4B8C-83A1-F6EECF244321}">
                <p14:modId xmlns:p14="http://schemas.microsoft.com/office/powerpoint/2010/main" val="826456571"/>
              </p:ext>
            </p:extLst>
          </p:nvPr>
        </p:nvGraphicFramePr>
        <p:xfrm>
          <a:off x="480502" y="1272933"/>
          <a:ext cx="11230995" cy="1512353"/>
        </p:xfrm>
        <a:graphic>
          <a:graphicData uri="http://schemas.openxmlformats.org/drawingml/2006/table">
            <a:tbl>
              <a:tblPr firstRow="1" bandRow="1">
                <a:tableStyleId>{5C22544A-7EE6-4342-B048-85BDC9FD1C3A}</a:tableStyleId>
              </a:tblPr>
              <a:tblGrid>
                <a:gridCol w="11230995">
                  <a:extLst>
                    <a:ext uri="{9D8B030D-6E8A-4147-A177-3AD203B41FA5}">
                      <a16:colId xmlns:a16="http://schemas.microsoft.com/office/drawing/2014/main" val="242692063"/>
                    </a:ext>
                  </a:extLst>
                </a:gridCol>
              </a:tblGrid>
              <a:tr h="374885">
                <a:tc>
                  <a:txBody>
                    <a:bodyPr/>
                    <a:lstStyle/>
                    <a:p>
                      <a:pPr algn="ctr" rtl="0"/>
                      <a:r>
                        <a:rPr lang="fr-FR" sz="1400" b="1">
                          <a:solidFill>
                            <a:sysClr val="windowText" lastClr="000000"/>
                          </a:solidFill>
                          <a:latin typeface="Century Gothic" panose="020B0502020202020204" pitchFamily="34" charset="0"/>
                        </a:rPr>
                        <a:t>Réalisations clés</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CE54"/>
                    </a:solidFill>
                  </a:tcPr>
                </a:tc>
                <a:extLst>
                  <a:ext uri="{0D108BD9-81ED-4DB2-BD59-A6C34878D82A}">
                    <a16:rowId xmlns:a16="http://schemas.microsoft.com/office/drawing/2014/main" val="1606059568"/>
                  </a:ext>
                </a:extLst>
              </a:tr>
              <a:tr h="1137468">
                <a:tc>
                  <a:txBody>
                    <a:bodyPr/>
                    <a:lstStyle/>
                    <a:p>
                      <a:endParaRPr lang="en-US" sz="1600" dirty="0">
                        <a:solidFill>
                          <a:sysClr val="windowText" lastClr="000000"/>
                        </a:solidFill>
                        <a:latin typeface="Century Gothic" panose="020B0502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22731913"/>
                  </a:ext>
                </a:extLst>
              </a:tr>
            </a:tbl>
          </a:graphicData>
        </a:graphic>
      </p:graphicFrame>
      <p:sp>
        <p:nvSpPr>
          <p:cNvPr id="9" name="Title 1">
            <a:extLst>
              <a:ext uri="{FF2B5EF4-FFF2-40B4-BE49-F238E27FC236}">
                <a16:creationId xmlns:a16="http://schemas.microsoft.com/office/drawing/2014/main" id="{C9700F54-C403-A5D8-F1A0-DA728C2B3476}"/>
              </a:ext>
            </a:extLst>
          </p:cNvPr>
          <p:cNvSpPr>
            <a:spLocks noGrp="1"/>
          </p:cNvSpPr>
          <p:nvPr>
            <p:ph type="title"/>
          </p:nvPr>
        </p:nvSpPr>
        <p:spPr>
          <a:xfrm>
            <a:off x="2883106" y="1"/>
            <a:ext cx="6425786" cy="990600"/>
          </a:xfrm>
        </p:spPr>
        <p:txBody>
          <a:bodyPr>
            <a:normAutofit/>
          </a:bodyPr>
          <a:lstStyle/>
          <a:p>
            <a:pPr algn="ctr" rtl="0"/>
            <a:r>
              <a:rPr lang="fr-FR" sz="4000" b="1" dirty="0">
                <a:latin typeface="Century Gothic" panose="020B0502020202020204" pitchFamily="34" charset="0"/>
              </a:rPr>
              <a:t>Récapitulatif du projet</a:t>
            </a:r>
          </a:p>
        </p:txBody>
      </p:sp>
      <p:graphicFrame>
        <p:nvGraphicFramePr>
          <p:cNvPr id="10" name="Table 9">
            <a:extLst>
              <a:ext uri="{FF2B5EF4-FFF2-40B4-BE49-F238E27FC236}">
                <a16:creationId xmlns:a16="http://schemas.microsoft.com/office/drawing/2014/main" id="{A17E361E-56F5-50F0-060E-664B1A8F9770}"/>
              </a:ext>
            </a:extLst>
          </p:cNvPr>
          <p:cNvGraphicFramePr>
            <a:graphicFrameLocks noGrp="1"/>
          </p:cNvGraphicFramePr>
          <p:nvPr>
            <p:extLst>
              <p:ext uri="{D42A27DB-BD31-4B8C-83A1-F6EECF244321}">
                <p14:modId xmlns:p14="http://schemas.microsoft.com/office/powerpoint/2010/main" val="1090727862"/>
              </p:ext>
            </p:extLst>
          </p:nvPr>
        </p:nvGraphicFramePr>
        <p:xfrm>
          <a:off x="480502" y="2987433"/>
          <a:ext cx="11230995" cy="1512353"/>
        </p:xfrm>
        <a:graphic>
          <a:graphicData uri="http://schemas.openxmlformats.org/drawingml/2006/table">
            <a:tbl>
              <a:tblPr firstRow="1" bandRow="1">
                <a:tableStyleId>{5C22544A-7EE6-4342-B048-85BDC9FD1C3A}</a:tableStyleId>
              </a:tblPr>
              <a:tblGrid>
                <a:gridCol w="11230995">
                  <a:extLst>
                    <a:ext uri="{9D8B030D-6E8A-4147-A177-3AD203B41FA5}">
                      <a16:colId xmlns:a16="http://schemas.microsoft.com/office/drawing/2014/main" val="242692063"/>
                    </a:ext>
                  </a:extLst>
                </a:gridCol>
              </a:tblGrid>
              <a:tr h="374885">
                <a:tc>
                  <a:txBody>
                    <a:bodyPr/>
                    <a:lstStyle/>
                    <a:p>
                      <a:pPr algn="ctr" rtl="0"/>
                      <a:r>
                        <a:rPr lang="fr-FR" sz="1400" b="1">
                          <a:solidFill>
                            <a:sysClr val="windowText" lastClr="000000"/>
                          </a:solidFill>
                          <a:latin typeface="Century Gothic" panose="020B0502020202020204" pitchFamily="34" charset="0"/>
                        </a:rPr>
                        <a:t>Enseignements tirés</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CE54"/>
                    </a:solidFill>
                  </a:tcPr>
                </a:tc>
                <a:extLst>
                  <a:ext uri="{0D108BD9-81ED-4DB2-BD59-A6C34878D82A}">
                    <a16:rowId xmlns:a16="http://schemas.microsoft.com/office/drawing/2014/main" val="1606059568"/>
                  </a:ext>
                </a:extLst>
              </a:tr>
              <a:tr h="1137468">
                <a:tc>
                  <a:txBody>
                    <a:bodyPr/>
                    <a:lstStyle/>
                    <a:p>
                      <a:endParaRPr lang="en-US" sz="1600" dirty="0">
                        <a:solidFill>
                          <a:sysClr val="windowText" lastClr="000000"/>
                        </a:solidFill>
                        <a:latin typeface="Century Gothic" panose="020B0502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22731913"/>
                  </a:ext>
                </a:extLst>
              </a:tr>
            </a:tbl>
          </a:graphicData>
        </a:graphic>
      </p:graphicFrame>
      <p:graphicFrame>
        <p:nvGraphicFramePr>
          <p:cNvPr id="11" name="Table 10">
            <a:extLst>
              <a:ext uri="{FF2B5EF4-FFF2-40B4-BE49-F238E27FC236}">
                <a16:creationId xmlns:a16="http://schemas.microsoft.com/office/drawing/2014/main" id="{EAA97D7C-867A-5F3E-95EB-B7584E4874E0}"/>
              </a:ext>
            </a:extLst>
          </p:cNvPr>
          <p:cNvGraphicFramePr>
            <a:graphicFrameLocks noGrp="1"/>
          </p:cNvGraphicFramePr>
          <p:nvPr>
            <p:extLst>
              <p:ext uri="{D42A27DB-BD31-4B8C-83A1-F6EECF244321}">
                <p14:modId xmlns:p14="http://schemas.microsoft.com/office/powerpoint/2010/main" val="2109997827"/>
              </p:ext>
            </p:extLst>
          </p:nvPr>
        </p:nvGraphicFramePr>
        <p:xfrm>
          <a:off x="480502" y="4701933"/>
          <a:ext cx="11230995" cy="1512353"/>
        </p:xfrm>
        <a:graphic>
          <a:graphicData uri="http://schemas.openxmlformats.org/drawingml/2006/table">
            <a:tbl>
              <a:tblPr firstRow="1" bandRow="1">
                <a:tableStyleId>{5C22544A-7EE6-4342-B048-85BDC9FD1C3A}</a:tableStyleId>
              </a:tblPr>
              <a:tblGrid>
                <a:gridCol w="11230995">
                  <a:extLst>
                    <a:ext uri="{9D8B030D-6E8A-4147-A177-3AD203B41FA5}">
                      <a16:colId xmlns:a16="http://schemas.microsoft.com/office/drawing/2014/main" val="242692063"/>
                    </a:ext>
                  </a:extLst>
                </a:gridCol>
              </a:tblGrid>
              <a:tr h="374885">
                <a:tc>
                  <a:txBody>
                    <a:bodyPr/>
                    <a:lstStyle/>
                    <a:p>
                      <a:pPr algn="ctr" rtl="0"/>
                      <a:r>
                        <a:rPr lang="fr-FR" sz="1400" b="1">
                          <a:solidFill>
                            <a:sysClr val="windowText" lastClr="000000"/>
                          </a:solidFill>
                          <a:latin typeface="Century Gothic" panose="020B0502020202020204" pitchFamily="34" charset="0"/>
                        </a:rPr>
                        <a:t>Étapes suivantes</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CE54"/>
                    </a:solidFill>
                  </a:tcPr>
                </a:tc>
                <a:extLst>
                  <a:ext uri="{0D108BD9-81ED-4DB2-BD59-A6C34878D82A}">
                    <a16:rowId xmlns:a16="http://schemas.microsoft.com/office/drawing/2014/main" val="1606059568"/>
                  </a:ext>
                </a:extLst>
              </a:tr>
              <a:tr h="1137468">
                <a:tc>
                  <a:txBody>
                    <a:bodyPr/>
                    <a:lstStyle/>
                    <a:p>
                      <a:endParaRPr lang="en-US" sz="1600" dirty="0">
                        <a:solidFill>
                          <a:sysClr val="windowText" lastClr="000000"/>
                        </a:solidFill>
                        <a:latin typeface="Century Gothic" panose="020B0502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22731913"/>
                  </a:ext>
                </a:extLst>
              </a:tr>
            </a:tbl>
          </a:graphicData>
        </a:graphic>
      </p:graphicFrame>
      <p:sp>
        <p:nvSpPr>
          <p:cNvPr id="2" name="TextBox 1">
            <a:extLst>
              <a:ext uri="{FF2B5EF4-FFF2-40B4-BE49-F238E27FC236}">
                <a16:creationId xmlns:a16="http://schemas.microsoft.com/office/drawing/2014/main" id="{E4E69614-155F-CFDE-1BE4-E8305BEB5C9E}"/>
              </a:ext>
            </a:extLst>
          </p:cNvPr>
          <p:cNvSpPr txBox="1"/>
          <p:nvPr/>
        </p:nvSpPr>
        <p:spPr>
          <a:xfrm>
            <a:off x="448962" y="6462586"/>
            <a:ext cx="11262535" cy="276999"/>
          </a:xfrm>
          <a:prstGeom prst="rect">
            <a:avLst/>
          </a:prstGeom>
          <a:noFill/>
        </p:spPr>
        <p:txBody>
          <a:bodyPr wrap="square" rtlCol="0">
            <a:spAutoFit/>
          </a:bodyPr>
          <a:lstStyle/>
          <a:p>
            <a:pPr marL="0" marR="0" algn="ctr" rtl="0"/>
            <a:r>
              <a:rPr lang="fr-FR" sz="1200" i="1" dirty="0">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Fourni par </a:t>
            </a:r>
            <a:r>
              <a:rPr lang="fr-FR" sz="1200" i="1" dirty="0" err="1">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Smartsheet</a:t>
            </a:r>
            <a:r>
              <a:rPr lang="fr-FR" sz="1200" i="1" dirty="0">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 Inc.</a:t>
            </a:r>
          </a:p>
        </p:txBody>
      </p:sp>
    </p:spTree>
    <p:extLst>
      <p:ext uri="{BB962C8B-B14F-4D97-AF65-F5344CB8AC3E}">
        <p14:creationId xmlns:p14="http://schemas.microsoft.com/office/powerpoint/2010/main" val="5947555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2"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a:solidFill>
                            <a:schemeClr val="tx1"/>
                          </a:solidFill>
                          <a:effectLst/>
                          <a:latin typeface="Century Gothic" panose="020B0502020202020204" pitchFamily="34" charset="0"/>
                        </a:rPr>
                        <a:t> </a:t>
                      </a:r>
                    </a:p>
                    <a:p>
                      <a:pPr marL="0" marR="0" rtl="0">
                        <a:spcBef>
                          <a:spcPts val="0"/>
                        </a:spcBef>
                        <a:spcAft>
                          <a:spcPts val="0"/>
                        </a:spcAft>
                      </a:pPr>
                      <a:r>
                        <a:rPr lang="fr-FR" sz="1500" b="0">
                          <a:solidFill>
                            <a:schemeClr val="tx1"/>
                          </a:solidFill>
                          <a:effectLst/>
                          <a:latin typeface="Century Gothic" panose="020B0502020202020204" pitchFamily="34" charset="0"/>
                        </a:rPr>
                        <a:t>Tous les articles, modèles ou informations proposés par Smartsheet sur le site web sont fournis à titre de référence uniquement. Bien que nous nous efforcions de maintenir les informations à jour et correctes, nous ne faisons aucune déclaration ni ne donnons aucune garantie de quelque nature que ce soit, expresse ou implicite, quant à l’exhaustivité, l’exactitude, la fiabilité, l’adéquation ou la disponibilité du site Web ou des informations, articles, modèles ou graphiques connexes contenus sur le site Web. La confiance que vous accordez à ces informations relève donc strictement de votre propre responsabilité.</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BCF3B-299D-8C70-5F94-AD2230E1D5FB}"/>
              </a:ext>
            </a:extLst>
          </p:cNvPr>
          <p:cNvSpPr>
            <a:spLocks noGrp="1"/>
          </p:cNvSpPr>
          <p:nvPr>
            <p:ph type="title"/>
          </p:nvPr>
        </p:nvSpPr>
        <p:spPr>
          <a:xfrm>
            <a:off x="3852867" y="1"/>
            <a:ext cx="4486275" cy="990600"/>
          </a:xfrm>
        </p:spPr>
        <p:txBody>
          <a:bodyPr>
            <a:normAutofit/>
          </a:bodyPr>
          <a:lstStyle/>
          <a:p>
            <a:pPr algn="ctr" rtl="0"/>
            <a:r>
              <a:rPr lang="fr-FR" sz="4000" b="1" dirty="0">
                <a:latin typeface="Century Gothic" panose="020B0502020202020204" pitchFamily="34" charset="0"/>
              </a:rPr>
              <a:t>Charte de projet</a:t>
            </a:r>
          </a:p>
        </p:txBody>
      </p:sp>
      <p:graphicFrame>
        <p:nvGraphicFramePr>
          <p:cNvPr id="5" name="Table 4">
            <a:extLst>
              <a:ext uri="{FF2B5EF4-FFF2-40B4-BE49-F238E27FC236}">
                <a16:creationId xmlns:a16="http://schemas.microsoft.com/office/drawing/2014/main" id="{EF156EF0-8B6C-6333-A4F0-11210E63B2F7}"/>
              </a:ext>
            </a:extLst>
          </p:cNvPr>
          <p:cNvGraphicFramePr>
            <a:graphicFrameLocks noGrp="1"/>
          </p:cNvGraphicFramePr>
          <p:nvPr>
            <p:extLst>
              <p:ext uri="{D42A27DB-BD31-4B8C-83A1-F6EECF244321}">
                <p14:modId xmlns:p14="http://schemas.microsoft.com/office/powerpoint/2010/main" val="4046187390"/>
              </p:ext>
            </p:extLst>
          </p:nvPr>
        </p:nvGraphicFramePr>
        <p:xfrm>
          <a:off x="476249" y="1047751"/>
          <a:ext cx="5457826" cy="1097280"/>
        </p:xfrm>
        <a:graphic>
          <a:graphicData uri="http://schemas.openxmlformats.org/drawingml/2006/table">
            <a:tbl>
              <a:tblPr firstRow="1" firstCol="1" bandRow="1"/>
              <a:tblGrid>
                <a:gridCol w="5457826">
                  <a:extLst>
                    <a:ext uri="{9D8B030D-6E8A-4147-A177-3AD203B41FA5}">
                      <a16:colId xmlns:a16="http://schemas.microsoft.com/office/drawing/2014/main" val="506917477"/>
                    </a:ext>
                  </a:extLst>
                </a:gridCol>
              </a:tblGrid>
              <a:tr h="251899">
                <a:tc>
                  <a:txBody>
                    <a:bodyPr/>
                    <a:lstStyle/>
                    <a:p>
                      <a:pPr marL="0" marR="0" algn="ctr" rtl="0">
                        <a:lnSpc>
                          <a:spcPct val="107000"/>
                        </a:lnSpc>
                        <a:spcBef>
                          <a:spcPts val="0"/>
                        </a:spcBef>
                        <a:spcAft>
                          <a:spcPts val="0"/>
                        </a:spcAft>
                      </a:pPr>
                      <a:r>
                        <a:rPr lang="fr-FR" sz="1200" b="1">
                          <a:solidFill>
                            <a:schemeClr val="tx1"/>
                          </a:solidFill>
                          <a:effectLst/>
                          <a:latin typeface="Century Gothic" panose="020B0502020202020204" pitchFamily="34" charset="0"/>
                          <a:ea typeface="Calibri" panose="020F0502020204030204" pitchFamily="34" charset="0"/>
                          <a:cs typeface="Calibri" panose="020F0502020204030204" pitchFamily="34" charset="0"/>
                        </a:rPr>
                        <a:t>Énoncé du problème</a:t>
                      </a:r>
                    </a:p>
                  </a:txBody>
                  <a:tcPr marL="68581" marR="68581"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9C92C8"/>
                    </a:solidFill>
                  </a:tcPr>
                </a:tc>
                <a:extLst>
                  <a:ext uri="{0D108BD9-81ED-4DB2-BD59-A6C34878D82A}">
                    <a16:rowId xmlns:a16="http://schemas.microsoft.com/office/drawing/2014/main" val="40438514"/>
                  </a:ext>
                </a:extLst>
              </a:tr>
              <a:tr h="845381">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78242182"/>
                  </a:ext>
                </a:extLst>
              </a:tr>
            </a:tbl>
          </a:graphicData>
        </a:graphic>
      </p:graphicFrame>
      <p:graphicFrame>
        <p:nvGraphicFramePr>
          <p:cNvPr id="7" name="Table 6">
            <a:extLst>
              <a:ext uri="{FF2B5EF4-FFF2-40B4-BE49-F238E27FC236}">
                <a16:creationId xmlns:a16="http://schemas.microsoft.com/office/drawing/2014/main" id="{7B8CBC11-5646-48D5-219C-DE4051E83ED9}"/>
              </a:ext>
            </a:extLst>
          </p:cNvPr>
          <p:cNvGraphicFramePr>
            <a:graphicFrameLocks noGrp="1"/>
          </p:cNvGraphicFramePr>
          <p:nvPr>
            <p:extLst>
              <p:ext uri="{D42A27DB-BD31-4B8C-83A1-F6EECF244321}">
                <p14:modId xmlns:p14="http://schemas.microsoft.com/office/powerpoint/2010/main" val="649278394"/>
              </p:ext>
            </p:extLst>
          </p:nvPr>
        </p:nvGraphicFramePr>
        <p:xfrm>
          <a:off x="476249" y="2283144"/>
          <a:ext cx="5457826" cy="1188720"/>
        </p:xfrm>
        <a:graphic>
          <a:graphicData uri="http://schemas.openxmlformats.org/drawingml/2006/table">
            <a:tbl>
              <a:tblPr firstRow="1" firstCol="1" bandRow="1"/>
              <a:tblGrid>
                <a:gridCol w="5457826">
                  <a:extLst>
                    <a:ext uri="{9D8B030D-6E8A-4147-A177-3AD203B41FA5}">
                      <a16:colId xmlns:a16="http://schemas.microsoft.com/office/drawing/2014/main" val="506917477"/>
                    </a:ext>
                  </a:extLst>
                </a:gridCol>
              </a:tblGrid>
              <a:tr h="272891">
                <a:tc>
                  <a:txBody>
                    <a:bodyPr/>
                    <a:lstStyle/>
                    <a:p>
                      <a:pPr marL="0" marR="0" algn="ctr" rtl="0">
                        <a:lnSpc>
                          <a:spcPct val="107000"/>
                        </a:lnSpc>
                        <a:spcBef>
                          <a:spcPts val="0"/>
                        </a:spcBef>
                        <a:spcAft>
                          <a:spcPts val="0"/>
                        </a:spcAft>
                      </a:pPr>
                      <a:r>
                        <a:rPr lang="fr-FR" sz="1200" b="1">
                          <a:solidFill>
                            <a:schemeClr val="tx1"/>
                          </a:solidFill>
                          <a:effectLst/>
                          <a:latin typeface="Century Gothic" panose="020B0502020202020204" pitchFamily="34" charset="0"/>
                          <a:ea typeface="Calibri" panose="020F0502020204030204" pitchFamily="34" charset="0"/>
                          <a:cs typeface="Calibri" panose="020F0502020204030204" pitchFamily="34" charset="0"/>
                        </a:rPr>
                        <a:t>Énoncé du but</a:t>
                      </a:r>
                    </a:p>
                  </a:txBody>
                  <a:tcPr marL="68581" marR="68581"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9C92C8"/>
                    </a:solidFill>
                  </a:tcPr>
                </a:tc>
                <a:extLst>
                  <a:ext uri="{0D108BD9-81ED-4DB2-BD59-A6C34878D82A}">
                    <a16:rowId xmlns:a16="http://schemas.microsoft.com/office/drawing/2014/main" val="40438514"/>
                  </a:ext>
                </a:extLst>
              </a:tr>
              <a:tr h="915829">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78242182"/>
                  </a:ext>
                </a:extLst>
              </a:tr>
            </a:tbl>
          </a:graphicData>
        </a:graphic>
      </p:graphicFrame>
      <p:graphicFrame>
        <p:nvGraphicFramePr>
          <p:cNvPr id="8" name="Table 7">
            <a:extLst>
              <a:ext uri="{FF2B5EF4-FFF2-40B4-BE49-F238E27FC236}">
                <a16:creationId xmlns:a16="http://schemas.microsoft.com/office/drawing/2014/main" id="{C83CFA1B-C945-C3D0-C25A-A4B6DC182215}"/>
              </a:ext>
            </a:extLst>
          </p:cNvPr>
          <p:cNvGraphicFramePr>
            <a:graphicFrameLocks noGrp="1"/>
          </p:cNvGraphicFramePr>
          <p:nvPr>
            <p:extLst>
              <p:ext uri="{D42A27DB-BD31-4B8C-83A1-F6EECF244321}">
                <p14:modId xmlns:p14="http://schemas.microsoft.com/office/powerpoint/2010/main" val="3372171939"/>
              </p:ext>
            </p:extLst>
          </p:nvPr>
        </p:nvGraphicFramePr>
        <p:xfrm>
          <a:off x="476249" y="3609977"/>
          <a:ext cx="5457826" cy="2676525"/>
        </p:xfrm>
        <a:graphic>
          <a:graphicData uri="http://schemas.openxmlformats.org/drawingml/2006/table">
            <a:tbl>
              <a:tblPr firstRow="1" firstCol="1" bandRow="1"/>
              <a:tblGrid>
                <a:gridCol w="1451788">
                  <a:extLst>
                    <a:ext uri="{9D8B030D-6E8A-4147-A177-3AD203B41FA5}">
                      <a16:colId xmlns:a16="http://schemas.microsoft.com/office/drawing/2014/main" val="506917477"/>
                    </a:ext>
                  </a:extLst>
                </a:gridCol>
                <a:gridCol w="4006038">
                  <a:extLst>
                    <a:ext uri="{9D8B030D-6E8A-4147-A177-3AD203B41FA5}">
                      <a16:colId xmlns:a16="http://schemas.microsoft.com/office/drawing/2014/main" val="32713809"/>
                    </a:ext>
                  </a:extLst>
                </a:gridCol>
              </a:tblGrid>
              <a:tr h="249275">
                <a:tc gridSpan="2">
                  <a:txBody>
                    <a:bodyPr/>
                    <a:lstStyle/>
                    <a:p>
                      <a:pPr marL="0" marR="0" algn="ctr" rtl="0">
                        <a:lnSpc>
                          <a:spcPct val="107000"/>
                        </a:lnSpc>
                        <a:spcBef>
                          <a:spcPts val="0"/>
                        </a:spcBef>
                        <a:spcAft>
                          <a:spcPts val="0"/>
                        </a:spcAft>
                      </a:pPr>
                      <a:r>
                        <a:rPr lang="fr-FR" sz="1200" b="1">
                          <a:solidFill>
                            <a:schemeClr val="tx1"/>
                          </a:solidFill>
                          <a:effectLst/>
                          <a:latin typeface="Century Gothic" panose="020B0502020202020204" pitchFamily="34" charset="0"/>
                          <a:ea typeface="Calibri" panose="020F0502020204030204" pitchFamily="34" charset="0"/>
                          <a:cs typeface="Calibri" panose="020F0502020204030204" pitchFamily="34" charset="0"/>
                        </a:rPr>
                        <a:t>Périmètre</a:t>
                      </a:r>
                    </a:p>
                  </a:txBody>
                  <a:tcPr marL="68581" marR="68581"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9C92C8"/>
                    </a:solidFill>
                  </a:tcPr>
                </a:tc>
                <a:tc hMerge="1">
                  <a:txBody>
                    <a:bodyPr/>
                    <a:lstStyle/>
                    <a:p>
                      <a:endParaRPr lang="en-US"/>
                    </a:p>
                  </a:txBody>
                  <a:tcPr/>
                </a:tc>
                <a:extLst>
                  <a:ext uri="{0D108BD9-81ED-4DB2-BD59-A6C34878D82A}">
                    <a16:rowId xmlns:a16="http://schemas.microsoft.com/office/drawing/2014/main" val="40438514"/>
                  </a:ext>
                </a:extLst>
              </a:tr>
              <a:tr h="606812">
                <a:tc>
                  <a:txBody>
                    <a:bodyPr/>
                    <a:lstStyle/>
                    <a:p>
                      <a:pPr marL="0" marR="0" indent="0" rtl="0">
                        <a:lnSpc>
                          <a:spcPct val="107000"/>
                        </a:lnSpc>
                        <a:spcBef>
                          <a:spcPts val="0"/>
                        </a:spcBef>
                        <a:spcAft>
                          <a:spcPts val="0"/>
                        </a:spcAft>
                        <a:buFont typeface="Arial" panose="020B0604020202020204" pitchFamily="34" charset="0"/>
                        <a:buNone/>
                      </a:pPr>
                      <a:r>
                        <a:rPr lang="fr-FR" sz="1100" b="1"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1</a:t>
                      </a:r>
                      <a:r>
                        <a:rPr lang="fr-FR" sz="1100" b="1" baseline="300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e</a:t>
                      </a:r>
                      <a:r>
                        <a:rPr lang="fr-FR" sz="1100" b="1" dirty="0">
                          <a:effectLst/>
                          <a:latin typeface="Century Gothic" panose="020B0502020202020204" pitchFamily="34" charset="0"/>
                          <a:ea typeface="Calibri" panose="020F0502020204030204" pitchFamily="34" charset="0"/>
                          <a:cs typeface="Times New Roman" panose="02020603050405020304" pitchFamily="18" charset="0"/>
                        </a:rPr>
                        <a:t> étape du processus</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78242182"/>
                  </a:ext>
                </a:extLst>
              </a:tr>
              <a:tr h="606813">
                <a:tc>
                  <a:txBody>
                    <a:bodyPr/>
                    <a:lstStyle/>
                    <a:p>
                      <a:pPr marL="0" marR="0" lvl="0" indent="0" rtl="0">
                        <a:lnSpc>
                          <a:spcPct val="107000"/>
                        </a:lnSpc>
                        <a:spcBef>
                          <a:spcPts val="0"/>
                        </a:spcBef>
                        <a:spcAft>
                          <a:spcPts val="0"/>
                        </a:spcAft>
                        <a:buFont typeface="Arial" panose="020B0604020202020204" pitchFamily="34" charset="0"/>
                        <a:buNone/>
                      </a:pPr>
                      <a:r>
                        <a:rPr lang="fr-FR" sz="1100" b="1" dirty="0">
                          <a:effectLst/>
                          <a:latin typeface="Century Gothic" panose="020B0502020202020204" pitchFamily="34" charset="0"/>
                          <a:ea typeface="Calibri" panose="020F0502020204030204" pitchFamily="34" charset="0"/>
                          <a:cs typeface="Times New Roman" panose="02020603050405020304" pitchFamily="18" charset="0"/>
                        </a:rPr>
                        <a:t>Dernière étape du processus</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06455147"/>
                  </a:ext>
                </a:extLst>
              </a:tr>
              <a:tr h="606813">
                <a:tc>
                  <a:txBody>
                    <a:bodyPr/>
                    <a:lstStyle/>
                    <a:p>
                      <a:pPr marL="0" marR="0" indent="0" rtl="0">
                        <a:lnSpc>
                          <a:spcPct val="107000"/>
                        </a:lnSpc>
                        <a:spcBef>
                          <a:spcPts val="0"/>
                        </a:spcBef>
                        <a:spcAft>
                          <a:spcPts val="0"/>
                        </a:spcAft>
                        <a:buFont typeface="Arial" panose="020B0604020202020204" pitchFamily="34" charset="0"/>
                        <a:buNone/>
                      </a:pPr>
                      <a:r>
                        <a:rPr lang="fr-FR" sz="1100" b="1">
                          <a:effectLst/>
                          <a:latin typeface="Century Gothic" panose="020B0502020202020204" pitchFamily="34" charset="0"/>
                          <a:ea typeface="Calibri" panose="020F0502020204030204" pitchFamily="34" charset="0"/>
                          <a:cs typeface="Times New Roman" panose="02020603050405020304" pitchFamily="18" charset="0"/>
                        </a:rPr>
                        <a:t>Dans le périmètre</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37213819"/>
                  </a:ext>
                </a:extLst>
              </a:tr>
              <a:tr h="606812">
                <a:tc>
                  <a:txBody>
                    <a:bodyPr/>
                    <a:lstStyle/>
                    <a:p>
                      <a:pPr marL="0" marR="0" indent="0" rtl="0">
                        <a:lnSpc>
                          <a:spcPct val="107000"/>
                        </a:lnSpc>
                        <a:spcBef>
                          <a:spcPts val="0"/>
                        </a:spcBef>
                        <a:spcAft>
                          <a:spcPts val="0"/>
                        </a:spcAft>
                        <a:buFont typeface="Arial" panose="020B0604020202020204" pitchFamily="34" charset="0"/>
                        <a:buNone/>
                      </a:pPr>
                      <a:r>
                        <a:rPr lang="fr-FR" sz="1100" b="1" dirty="0">
                          <a:effectLst/>
                          <a:latin typeface="Century Gothic" panose="020B0502020202020204" pitchFamily="34" charset="0"/>
                          <a:ea typeface="Calibri" panose="020F0502020204030204" pitchFamily="34" charset="0"/>
                          <a:cs typeface="Times New Roman" panose="02020603050405020304" pitchFamily="18" charset="0"/>
                        </a:rPr>
                        <a:t>En dehors du périmètre</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09813566"/>
                  </a:ext>
                </a:extLst>
              </a:tr>
            </a:tbl>
          </a:graphicData>
        </a:graphic>
      </p:graphicFrame>
      <p:graphicFrame>
        <p:nvGraphicFramePr>
          <p:cNvPr id="11" name="Table 10">
            <a:extLst>
              <a:ext uri="{FF2B5EF4-FFF2-40B4-BE49-F238E27FC236}">
                <a16:creationId xmlns:a16="http://schemas.microsoft.com/office/drawing/2014/main" id="{8C926E7F-50E5-C98A-122F-838C39055480}"/>
              </a:ext>
            </a:extLst>
          </p:cNvPr>
          <p:cNvGraphicFramePr>
            <a:graphicFrameLocks noGrp="1"/>
          </p:cNvGraphicFramePr>
          <p:nvPr>
            <p:extLst>
              <p:ext uri="{D42A27DB-BD31-4B8C-83A1-F6EECF244321}">
                <p14:modId xmlns:p14="http://schemas.microsoft.com/office/powerpoint/2010/main" val="2274630471"/>
              </p:ext>
            </p:extLst>
          </p:nvPr>
        </p:nvGraphicFramePr>
        <p:xfrm>
          <a:off x="6276974" y="1047750"/>
          <a:ext cx="5457827" cy="2424113"/>
        </p:xfrm>
        <a:graphic>
          <a:graphicData uri="http://schemas.openxmlformats.org/drawingml/2006/table">
            <a:tbl>
              <a:tblPr firstRow="1" firstCol="1" bandRow="1"/>
              <a:tblGrid>
                <a:gridCol w="1009651">
                  <a:extLst>
                    <a:ext uri="{9D8B030D-6E8A-4147-A177-3AD203B41FA5}">
                      <a16:colId xmlns:a16="http://schemas.microsoft.com/office/drawing/2014/main" val="506917477"/>
                    </a:ext>
                  </a:extLst>
                </a:gridCol>
                <a:gridCol w="2224088">
                  <a:extLst>
                    <a:ext uri="{9D8B030D-6E8A-4147-A177-3AD203B41FA5}">
                      <a16:colId xmlns:a16="http://schemas.microsoft.com/office/drawing/2014/main" val="32713809"/>
                    </a:ext>
                  </a:extLst>
                </a:gridCol>
                <a:gridCol w="2224088">
                  <a:extLst>
                    <a:ext uri="{9D8B030D-6E8A-4147-A177-3AD203B41FA5}">
                      <a16:colId xmlns:a16="http://schemas.microsoft.com/office/drawing/2014/main" val="2405124328"/>
                    </a:ext>
                  </a:extLst>
                </a:gridCol>
              </a:tblGrid>
              <a:tr h="258430">
                <a:tc gridSpan="3">
                  <a:txBody>
                    <a:bodyPr/>
                    <a:lstStyle/>
                    <a:p>
                      <a:pPr marL="0" marR="0" algn="ctr" rtl="0">
                        <a:lnSpc>
                          <a:spcPct val="107000"/>
                        </a:lnSpc>
                        <a:spcBef>
                          <a:spcPts val="0"/>
                        </a:spcBef>
                        <a:spcAft>
                          <a:spcPts val="0"/>
                        </a:spcAft>
                      </a:pPr>
                      <a:r>
                        <a:rPr lang="fr-FR" sz="1200" b="1" dirty="0">
                          <a:solidFill>
                            <a:schemeClr val="tx1"/>
                          </a:solidFill>
                          <a:effectLst/>
                          <a:latin typeface="Century Gothic" panose="020B0502020202020204" pitchFamily="34" charset="0"/>
                          <a:ea typeface="Calibri" panose="020F0502020204030204" pitchFamily="34" charset="0"/>
                          <a:cs typeface="Calibri" panose="020F0502020204030204" pitchFamily="34" charset="0"/>
                        </a:rPr>
                        <a:t>Calendrier</a:t>
                      </a:r>
                    </a:p>
                  </a:txBody>
                  <a:tcPr marL="68581" marR="68581"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9C92C8"/>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438514"/>
                  </a:ext>
                </a:extLst>
              </a:tr>
              <a:tr h="360453">
                <a:tc>
                  <a:txBody>
                    <a:bodyPr/>
                    <a:lstStyle/>
                    <a:p>
                      <a:pPr marL="0" marR="0" indent="0" algn="ctr" rtl="0">
                        <a:lnSpc>
                          <a:spcPct val="107000"/>
                        </a:lnSpc>
                        <a:spcBef>
                          <a:spcPts val="0"/>
                        </a:spcBef>
                        <a:spcAft>
                          <a:spcPts val="0"/>
                        </a:spcAft>
                        <a:buFont typeface="Arial" panose="020B0604020202020204" pitchFamily="34" charset="0"/>
                        <a:buNone/>
                      </a:pPr>
                      <a:r>
                        <a:rPr lang="fr-FR" sz="11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Phase</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100" b="1" dirty="0">
                          <a:effectLst/>
                          <a:latin typeface="Century Gothic" panose="020B0502020202020204" pitchFamily="34" charset="0"/>
                          <a:ea typeface="Calibri" panose="020F0502020204030204" pitchFamily="34" charset="0"/>
                          <a:cs typeface="Times New Roman" panose="02020603050405020304" pitchFamily="18" charset="0"/>
                        </a:rPr>
                        <a:t>Date d’achèvement prévue</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100" b="1">
                          <a:effectLst/>
                          <a:latin typeface="Century Gothic" panose="020B0502020202020204" pitchFamily="34" charset="0"/>
                          <a:ea typeface="Calibri" panose="020F0502020204030204" pitchFamily="34" charset="0"/>
                          <a:cs typeface="Times New Roman" panose="02020603050405020304" pitchFamily="18" charset="0"/>
                        </a:rPr>
                        <a:t>Date d’achèvement réelle</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78242182"/>
                  </a:ext>
                </a:extLst>
              </a:tr>
              <a:tr h="361046">
                <a:tc>
                  <a:txBody>
                    <a:bodyPr/>
                    <a:lstStyle/>
                    <a:p>
                      <a:pPr marL="0" marR="0" lvl="0" indent="0" rtl="0">
                        <a:lnSpc>
                          <a:spcPct val="107000"/>
                        </a:lnSpc>
                        <a:spcBef>
                          <a:spcPts val="0"/>
                        </a:spcBef>
                        <a:spcAft>
                          <a:spcPts val="0"/>
                        </a:spcAft>
                        <a:buFont typeface="Arial" panose="020B0604020202020204" pitchFamily="34" charset="0"/>
                        <a:buNone/>
                      </a:pPr>
                      <a:r>
                        <a:rPr lang="fr-FR" sz="1100" b="0">
                          <a:effectLst/>
                          <a:latin typeface="Century Gothic" panose="020B0502020202020204" pitchFamily="34" charset="0"/>
                          <a:ea typeface="Calibri" panose="020F0502020204030204" pitchFamily="34" charset="0"/>
                          <a:cs typeface="Times New Roman" panose="02020603050405020304" pitchFamily="18" charset="0"/>
                        </a:rPr>
                        <a:t>Définir</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06455147"/>
                  </a:ext>
                </a:extLst>
              </a:tr>
              <a:tr h="361046">
                <a:tc>
                  <a:txBody>
                    <a:bodyPr/>
                    <a:lstStyle/>
                    <a:p>
                      <a:pPr marL="0" marR="0" indent="0" rtl="0">
                        <a:lnSpc>
                          <a:spcPct val="107000"/>
                        </a:lnSpc>
                        <a:spcBef>
                          <a:spcPts val="0"/>
                        </a:spcBef>
                        <a:spcAft>
                          <a:spcPts val="0"/>
                        </a:spcAft>
                        <a:buFont typeface="Arial" panose="020B0604020202020204" pitchFamily="34" charset="0"/>
                        <a:buNone/>
                      </a:pPr>
                      <a:r>
                        <a:rPr lang="fr-FR" sz="1100" b="0">
                          <a:effectLst/>
                          <a:latin typeface="Century Gothic" panose="020B0502020202020204" pitchFamily="34" charset="0"/>
                          <a:ea typeface="Calibri" panose="020F0502020204030204" pitchFamily="34" charset="0"/>
                          <a:cs typeface="Times New Roman" panose="02020603050405020304" pitchFamily="18" charset="0"/>
                        </a:rPr>
                        <a:t>Mesurer</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37213819"/>
                  </a:ext>
                </a:extLst>
              </a:tr>
              <a:tr h="361046">
                <a:tc>
                  <a:txBody>
                    <a:bodyPr/>
                    <a:lstStyle/>
                    <a:p>
                      <a:pPr marL="0" marR="0" indent="0" rtl="0">
                        <a:lnSpc>
                          <a:spcPct val="107000"/>
                        </a:lnSpc>
                        <a:spcBef>
                          <a:spcPts val="0"/>
                        </a:spcBef>
                        <a:spcAft>
                          <a:spcPts val="0"/>
                        </a:spcAft>
                        <a:buFont typeface="Arial" panose="020B0604020202020204" pitchFamily="34" charset="0"/>
                        <a:buNone/>
                      </a:pPr>
                      <a:r>
                        <a:rPr lang="fr-FR" sz="1100" b="0">
                          <a:effectLst/>
                          <a:latin typeface="Century Gothic" panose="020B0502020202020204" pitchFamily="34" charset="0"/>
                          <a:ea typeface="Calibri" panose="020F0502020204030204" pitchFamily="34" charset="0"/>
                          <a:cs typeface="Times New Roman" panose="02020603050405020304" pitchFamily="18" charset="0"/>
                        </a:rPr>
                        <a:t>Analyser</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09813566"/>
                  </a:ext>
                </a:extLst>
              </a:tr>
              <a:tr h="361046">
                <a:tc>
                  <a:txBody>
                    <a:bodyPr/>
                    <a:lstStyle/>
                    <a:p>
                      <a:pPr marL="0" marR="0" indent="0" rtl="0">
                        <a:lnSpc>
                          <a:spcPct val="107000"/>
                        </a:lnSpc>
                        <a:spcBef>
                          <a:spcPts val="0"/>
                        </a:spcBef>
                        <a:spcAft>
                          <a:spcPts val="0"/>
                        </a:spcAft>
                        <a:buFont typeface="Arial" panose="020B0604020202020204" pitchFamily="34" charset="0"/>
                        <a:buNone/>
                      </a:pPr>
                      <a:r>
                        <a:rPr lang="fr-FR" sz="1100" b="0">
                          <a:effectLst/>
                          <a:latin typeface="Century Gothic" panose="020B0502020202020204" pitchFamily="34" charset="0"/>
                          <a:ea typeface="Calibri" panose="020F0502020204030204" pitchFamily="34" charset="0"/>
                          <a:cs typeface="Times New Roman" panose="02020603050405020304" pitchFamily="18" charset="0"/>
                        </a:rPr>
                        <a:t>Améliorer</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62029694"/>
                  </a:ext>
                </a:extLst>
              </a:tr>
              <a:tr h="361046">
                <a:tc>
                  <a:txBody>
                    <a:bodyPr/>
                    <a:lstStyle/>
                    <a:p>
                      <a:pPr marL="0" marR="0" indent="0" rtl="0">
                        <a:lnSpc>
                          <a:spcPct val="107000"/>
                        </a:lnSpc>
                        <a:spcBef>
                          <a:spcPts val="0"/>
                        </a:spcBef>
                        <a:spcAft>
                          <a:spcPts val="0"/>
                        </a:spcAft>
                        <a:buFont typeface="Arial" panose="020B0604020202020204" pitchFamily="34" charset="0"/>
                        <a:buNone/>
                      </a:pPr>
                      <a:r>
                        <a:rPr lang="fr-FR" sz="1100" b="0">
                          <a:effectLst/>
                          <a:latin typeface="Century Gothic" panose="020B0502020202020204" pitchFamily="34" charset="0"/>
                          <a:ea typeface="Calibri" panose="020F0502020204030204" pitchFamily="34" charset="0"/>
                          <a:cs typeface="Times New Roman" panose="02020603050405020304" pitchFamily="18" charset="0"/>
                        </a:rPr>
                        <a:t>Contrôler</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89199185"/>
                  </a:ext>
                </a:extLst>
              </a:tr>
            </a:tbl>
          </a:graphicData>
        </a:graphic>
      </p:graphicFrame>
      <p:graphicFrame>
        <p:nvGraphicFramePr>
          <p:cNvPr id="12" name="Table 11">
            <a:extLst>
              <a:ext uri="{FF2B5EF4-FFF2-40B4-BE49-F238E27FC236}">
                <a16:creationId xmlns:a16="http://schemas.microsoft.com/office/drawing/2014/main" id="{0FC3B96E-2C23-BAD6-8266-BAD22DC6923D}"/>
              </a:ext>
            </a:extLst>
          </p:cNvPr>
          <p:cNvGraphicFramePr>
            <a:graphicFrameLocks noGrp="1"/>
          </p:cNvGraphicFramePr>
          <p:nvPr>
            <p:extLst>
              <p:ext uri="{D42A27DB-BD31-4B8C-83A1-F6EECF244321}">
                <p14:modId xmlns:p14="http://schemas.microsoft.com/office/powerpoint/2010/main" val="202161821"/>
              </p:ext>
            </p:extLst>
          </p:nvPr>
        </p:nvGraphicFramePr>
        <p:xfrm>
          <a:off x="6276975" y="3609977"/>
          <a:ext cx="5457826" cy="2676525"/>
        </p:xfrm>
        <a:graphic>
          <a:graphicData uri="http://schemas.openxmlformats.org/drawingml/2006/table">
            <a:tbl>
              <a:tblPr firstRow="1" firstCol="1" bandRow="1"/>
              <a:tblGrid>
                <a:gridCol w="1485900">
                  <a:extLst>
                    <a:ext uri="{9D8B030D-6E8A-4147-A177-3AD203B41FA5}">
                      <a16:colId xmlns:a16="http://schemas.microsoft.com/office/drawing/2014/main" val="506917477"/>
                    </a:ext>
                  </a:extLst>
                </a:gridCol>
                <a:gridCol w="1485900">
                  <a:extLst>
                    <a:ext uri="{9D8B030D-6E8A-4147-A177-3AD203B41FA5}">
                      <a16:colId xmlns:a16="http://schemas.microsoft.com/office/drawing/2014/main" val="32713809"/>
                    </a:ext>
                  </a:extLst>
                </a:gridCol>
                <a:gridCol w="1355430">
                  <a:extLst>
                    <a:ext uri="{9D8B030D-6E8A-4147-A177-3AD203B41FA5}">
                      <a16:colId xmlns:a16="http://schemas.microsoft.com/office/drawing/2014/main" val="2549715731"/>
                    </a:ext>
                  </a:extLst>
                </a:gridCol>
                <a:gridCol w="1130596">
                  <a:extLst>
                    <a:ext uri="{9D8B030D-6E8A-4147-A177-3AD203B41FA5}">
                      <a16:colId xmlns:a16="http://schemas.microsoft.com/office/drawing/2014/main" val="2405124328"/>
                    </a:ext>
                  </a:extLst>
                </a:gridCol>
              </a:tblGrid>
              <a:tr h="244845">
                <a:tc gridSpan="4">
                  <a:txBody>
                    <a:bodyPr/>
                    <a:lstStyle/>
                    <a:p>
                      <a:pPr marL="0" marR="0" algn="ctr" rtl="0">
                        <a:lnSpc>
                          <a:spcPct val="107000"/>
                        </a:lnSpc>
                        <a:spcBef>
                          <a:spcPts val="0"/>
                        </a:spcBef>
                        <a:spcAft>
                          <a:spcPts val="0"/>
                        </a:spcAft>
                      </a:pPr>
                      <a:r>
                        <a:rPr lang="fr-FR" sz="1200" b="1">
                          <a:solidFill>
                            <a:schemeClr val="tx1"/>
                          </a:solidFill>
                          <a:effectLst/>
                          <a:latin typeface="Century Gothic" panose="020B0502020202020204" pitchFamily="34" charset="0"/>
                          <a:ea typeface="Calibri" panose="020F0502020204030204" pitchFamily="34" charset="0"/>
                          <a:cs typeface="Calibri" panose="020F0502020204030204" pitchFamily="34" charset="0"/>
                        </a:rPr>
                        <a:t>Calendrier</a:t>
                      </a:r>
                    </a:p>
                  </a:txBody>
                  <a:tcPr marL="68581" marR="68581"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9C92C8"/>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438514"/>
                  </a:ext>
                </a:extLst>
              </a:tr>
              <a:tr h="405280">
                <a:tc>
                  <a:txBody>
                    <a:bodyPr/>
                    <a:lstStyle/>
                    <a:p>
                      <a:pPr marL="0" marR="0" indent="0" algn="ctr" rtl="0">
                        <a:lnSpc>
                          <a:spcPct val="107000"/>
                        </a:lnSpc>
                        <a:spcBef>
                          <a:spcPts val="0"/>
                        </a:spcBef>
                        <a:spcAft>
                          <a:spcPts val="0"/>
                        </a:spcAft>
                        <a:buFont typeface="Arial" panose="020B0604020202020204" pitchFamily="34" charset="0"/>
                        <a:buNone/>
                      </a:pPr>
                      <a:r>
                        <a:rPr lang="fr-FR" sz="11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Position</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100" b="1">
                          <a:effectLst/>
                          <a:latin typeface="Century Gothic" panose="020B0502020202020204" pitchFamily="34" charset="0"/>
                          <a:ea typeface="Calibri" panose="020F0502020204030204" pitchFamily="34" charset="0"/>
                          <a:cs typeface="Times New Roman" panose="02020603050405020304" pitchFamily="18" charset="0"/>
                        </a:rPr>
                        <a:t>Personne</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100" b="1">
                          <a:effectLst/>
                          <a:latin typeface="Century Gothic" panose="020B0502020202020204" pitchFamily="34" charset="0"/>
                          <a:ea typeface="Calibri" panose="020F0502020204030204" pitchFamily="34" charset="0"/>
                          <a:cs typeface="Times New Roman" panose="02020603050405020304" pitchFamily="18" charset="0"/>
                        </a:rPr>
                        <a:t>Intitulé</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100" b="1" dirty="0">
                          <a:effectLst/>
                          <a:latin typeface="Century Gothic" panose="020B0502020202020204" pitchFamily="34" charset="0"/>
                          <a:ea typeface="Calibri" panose="020F0502020204030204" pitchFamily="34" charset="0"/>
                          <a:cs typeface="Times New Roman" panose="02020603050405020304" pitchFamily="18" charset="0"/>
                        </a:rPr>
                        <a:t> % de temps</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78242182"/>
                  </a:ext>
                </a:extLst>
              </a:tr>
              <a:tr h="405280">
                <a:tc>
                  <a:txBody>
                    <a:bodyPr/>
                    <a:lstStyle/>
                    <a:p>
                      <a:pPr marL="0" marR="0" lvl="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06455147"/>
                  </a:ext>
                </a:extLst>
              </a:tr>
              <a:tr h="405280">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37213819"/>
                  </a:ext>
                </a:extLst>
              </a:tr>
              <a:tr h="405280">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09813566"/>
                  </a:ext>
                </a:extLst>
              </a:tr>
              <a:tr h="405280">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62029694"/>
                  </a:ext>
                </a:extLst>
              </a:tr>
              <a:tr h="405280">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89199185"/>
                  </a:ext>
                </a:extLst>
              </a:tr>
            </a:tbl>
          </a:graphicData>
        </a:graphic>
      </p:graphicFrame>
    </p:spTree>
    <p:extLst>
      <p:ext uri="{BB962C8B-B14F-4D97-AF65-F5344CB8AC3E}">
        <p14:creationId xmlns:p14="http://schemas.microsoft.com/office/powerpoint/2010/main" val="3295549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BCF3B-299D-8C70-5F94-AD2230E1D5FB}"/>
              </a:ext>
            </a:extLst>
          </p:cNvPr>
          <p:cNvSpPr>
            <a:spLocks noGrp="1"/>
          </p:cNvSpPr>
          <p:nvPr>
            <p:ph type="title"/>
          </p:nvPr>
        </p:nvSpPr>
        <p:spPr>
          <a:xfrm>
            <a:off x="2139552" y="0"/>
            <a:ext cx="7912896" cy="990600"/>
          </a:xfrm>
        </p:spPr>
        <p:txBody>
          <a:bodyPr>
            <a:normAutofit/>
          </a:bodyPr>
          <a:lstStyle/>
          <a:p>
            <a:pPr algn="ctr" rtl="0"/>
            <a:r>
              <a:rPr lang="fr-FR" sz="4000" b="1" dirty="0">
                <a:latin typeface="Century Gothic" panose="020B0502020202020204" pitchFamily="34" charset="0"/>
              </a:rPr>
              <a:t>Voix du client (VOC)</a:t>
            </a:r>
          </a:p>
        </p:txBody>
      </p:sp>
      <p:graphicFrame>
        <p:nvGraphicFramePr>
          <p:cNvPr id="11" name="Table 10">
            <a:extLst>
              <a:ext uri="{FF2B5EF4-FFF2-40B4-BE49-F238E27FC236}">
                <a16:creationId xmlns:a16="http://schemas.microsoft.com/office/drawing/2014/main" id="{8C926E7F-50E5-C98A-122F-838C39055480}"/>
              </a:ext>
            </a:extLst>
          </p:cNvPr>
          <p:cNvGraphicFramePr>
            <a:graphicFrameLocks noGrp="1"/>
          </p:cNvGraphicFramePr>
          <p:nvPr>
            <p:extLst>
              <p:ext uri="{D42A27DB-BD31-4B8C-83A1-F6EECF244321}">
                <p14:modId xmlns:p14="http://schemas.microsoft.com/office/powerpoint/2010/main" val="817782144"/>
              </p:ext>
            </p:extLst>
          </p:nvPr>
        </p:nvGraphicFramePr>
        <p:xfrm>
          <a:off x="647700" y="1047750"/>
          <a:ext cx="10896600" cy="4966188"/>
        </p:xfrm>
        <a:graphic>
          <a:graphicData uri="http://schemas.openxmlformats.org/drawingml/2006/table">
            <a:tbl>
              <a:tblPr firstRow="1" firstCol="1" bandRow="1"/>
              <a:tblGrid>
                <a:gridCol w="3632200">
                  <a:extLst>
                    <a:ext uri="{9D8B030D-6E8A-4147-A177-3AD203B41FA5}">
                      <a16:colId xmlns:a16="http://schemas.microsoft.com/office/drawing/2014/main" val="506917477"/>
                    </a:ext>
                  </a:extLst>
                </a:gridCol>
                <a:gridCol w="3632200">
                  <a:extLst>
                    <a:ext uri="{9D8B030D-6E8A-4147-A177-3AD203B41FA5}">
                      <a16:colId xmlns:a16="http://schemas.microsoft.com/office/drawing/2014/main" val="32713809"/>
                    </a:ext>
                  </a:extLst>
                </a:gridCol>
                <a:gridCol w="3632200">
                  <a:extLst>
                    <a:ext uri="{9D8B030D-6E8A-4147-A177-3AD203B41FA5}">
                      <a16:colId xmlns:a16="http://schemas.microsoft.com/office/drawing/2014/main" val="2405124328"/>
                    </a:ext>
                  </a:extLst>
                </a:gridCol>
              </a:tblGrid>
              <a:tr h="352425">
                <a:tc>
                  <a:txBody>
                    <a:bodyPr/>
                    <a:lstStyle/>
                    <a:p>
                      <a:pPr marL="0" marR="0" indent="0" algn="ctr" rtl="0">
                        <a:lnSpc>
                          <a:spcPct val="107000"/>
                        </a:lnSpc>
                        <a:spcBef>
                          <a:spcPts val="0"/>
                        </a:spcBef>
                        <a:spcAft>
                          <a:spcPts val="0"/>
                        </a:spcAft>
                        <a:buFont typeface="Arial" panose="020B0604020202020204" pitchFamily="34" charset="0"/>
                        <a:buNone/>
                      </a:pPr>
                      <a:r>
                        <a:rPr lang="fr-FR" sz="1400" b="1"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Exigences du client</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6">
                        <a:lumMod val="60000"/>
                        <a:lumOff val="40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dirty="0">
                          <a:effectLst/>
                          <a:latin typeface="Century Gothic" panose="020B0502020202020204" pitchFamily="34" charset="0"/>
                          <a:ea typeface="Calibri" panose="020F0502020204030204" pitchFamily="34" charset="0"/>
                          <a:cs typeface="Times New Roman" panose="02020603050405020304" pitchFamily="18" charset="0"/>
                        </a:rPr>
                        <a:t>Données de l’enquête/entretien</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6">
                        <a:lumMod val="60000"/>
                        <a:lumOff val="40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dirty="0">
                          <a:effectLst/>
                          <a:latin typeface="Century Gothic" panose="020B0502020202020204" pitchFamily="34" charset="0"/>
                          <a:ea typeface="Calibri" panose="020F0502020204030204" pitchFamily="34" charset="0"/>
                          <a:cs typeface="Times New Roman" panose="02020603050405020304" pitchFamily="18" charset="0"/>
                        </a:rPr>
                        <a:t>Analyse de la voix du client</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978242182"/>
                  </a:ext>
                </a:extLst>
              </a:tr>
              <a:tr h="457325">
                <a:tc>
                  <a:txBody>
                    <a:bodyPr/>
                    <a:lstStyle/>
                    <a:p>
                      <a:pPr marL="0" marR="0" lvl="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06455147"/>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37213819"/>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648753273"/>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40372832"/>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05993485"/>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77880546"/>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7773497"/>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09813566"/>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62029694"/>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89199185"/>
                  </a:ext>
                </a:extLst>
              </a:tr>
            </a:tbl>
          </a:graphicData>
        </a:graphic>
      </p:graphicFrame>
    </p:spTree>
    <p:extLst>
      <p:ext uri="{BB962C8B-B14F-4D97-AF65-F5344CB8AC3E}">
        <p14:creationId xmlns:p14="http://schemas.microsoft.com/office/powerpoint/2010/main" val="2704616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Table 14">
            <a:extLst>
              <a:ext uri="{FF2B5EF4-FFF2-40B4-BE49-F238E27FC236}">
                <a16:creationId xmlns:a16="http://schemas.microsoft.com/office/drawing/2014/main" id="{7C4534D1-4938-F53A-ED02-6FCAF95B484C}"/>
              </a:ext>
            </a:extLst>
          </p:cNvPr>
          <p:cNvGraphicFramePr>
            <a:graphicFrameLocks noGrp="1"/>
          </p:cNvGraphicFramePr>
          <p:nvPr>
            <p:extLst>
              <p:ext uri="{D42A27DB-BD31-4B8C-83A1-F6EECF244321}">
                <p14:modId xmlns:p14="http://schemas.microsoft.com/office/powerpoint/2010/main" val="1076953495"/>
              </p:ext>
            </p:extLst>
          </p:nvPr>
        </p:nvGraphicFramePr>
        <p:xfrm>
          <a:off x="1254647" y="933245"/>
          <a:ext cx="9664868" cy="424952"/>
        </p:xfrm>
        <a:graphic>
          <a:graphicData uri="http://schemas.openxmlformats.org/drawingml/2006/table">
            <a:tbl>
              <a:tblPr>
                <a:tableStyleId>{5C22544A-7EE6-4342-B048-85BDC9FD1C3A}</a:tableStyleId>
              </a:tblPr>
              <a:tblGrid>
                <a:gridCol w="9664868">
                  <a:extLst>
                    <a:ext uri="{9D8B030D-6E8A-4147-A177-3AD203B41FA5}">
                      <a16:colId xmlns:a16="http://schemas.microsoft.com/office/drawing/2014/main" val="1975801559"/>
                    </a:ext>
                  </a:extLst>
                </a:gridCol>
              </a:tblGrid>
              <a:tr h="424952">
                <a:tc>
                  <a:txBody>
                    <a:bodyPr/>
                    <a:lstStyle/>
                    <a:p>
                      <a:pPr algn="l" rtl="0" fontAlgn="ctr"/>
                      <a:r>
                        <a:rPr lang="fr-FR" sz="1800" u="none" strike="noStrike" dirty="0">
                          <a:effectLst/>
                          <a:latin typeface="Century Gothic" panose="020B0502020202020204" pitchFamily="34" charset="0"/>
                        </a:rPr>
                        <a:t>Intitulé du processus</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706890580"/>
                  </a:ext>
                </a:extLst>
              </a:tr>
            </a:tbl>
          </a:graphicData>
        </a:graphic>
      </p:graphicFrame>
      <p:graphicFrame>
        <p:nvGraphicFramePr>
          <p:cNvPr id="17" name="Table 16">
            <a:extLst>
              <a:ext uri="{FF2B5EF4-FFF2-40B4-BE49-F238E27FC236}">
                <a16:creationId xmlns:a16="http://schemas.microsoft.com/office/drawing/2014/main" id="{1C87DC5D-0D2E-B7B4-CEB2-4ECC999D84C8}"/>
              </a:ext>
            </a:extLst>
          </p:cNvPr>
          <p:cNvGraphicFramePr>
            <a:graphicFrameLocks noGrp="1"/>
          </p:cNvGraphicFramePr>
          <p:nvPr>
            <p:extLst>
              <p:ext uri="{D42A27DB-BD31-4B8C-83A1-F6EECF244321}">
                <p14:modId xmlns:p14="http://schemas.microsoft.com/office/powerpoint/2010/main" val="4162127684"/>
              </p:ext>
            </p:extLst>
          </p:nvPr>
        </p:nvGraphicFramePr>
        <p:xfrm>
          <a:off x="1263569" y="1473202"/>
          <a:ext cx="9647025" cy="5031618"/>
        </p:xfrm>
        <a:graphic>
          <a:graphicData uri="http://schemas.openxmlformats.org/drawingml/2006/table">
            <a:tbl>
              <a:tblPr>
                <a:tableStyleId>{5C22544A-7EE6-4342-B048-85BDC9FD1C3A}</a:tableStyleId>
              </a:tblPr>
              <a:tblGrid>
                <a:gridCol w="1929405">
                  <a:extLst>
                    <a:ext uri="{9D8B030D-6E8A-4147-A177-3AD203B41FA5}">
                      <a16:colId xmlns:a16="http://schemas.microsoft.com/office/drawing/2014/main" val="2573400681"/>
                    </a:ext>
                  </a:extLst>
                </a:gridCol>
                <a:gridCol w="1929405">
                  <a:extLst>
                    <a:ext uri="{9D8B030D-6E8A-4147-A177-3AD203B41FA5}">
                      <a16:colId xmlns:a16="http://schemas.microsoft.com/office/drawing/2014/main" val="1497378630"/>
                    </a:ext>
                  </a:extLst>
                </a:gridCol>
                <a:gridCol w="1929405">
                  <a:extLst>
                    <a:ext uri="{9D8B030D-6E8A-4147-A177-3AD203B41FA5}">
                      <a16:colId xmlns:a16="http://schemas.microsoft.com/office/drawing/2014/main" val="493523356"/>
                    </a:ext>
                  </a:extLst>
                </a:gridCol>
                <a:gridCol w="1929405">
                  <a:extLst>
                    <a:ext uri="{9D8B030D-6E8A-4147-A177-3AD203B41FA5}">
                      <a16:colId xmlns:a16="http://schemas.microsoft.com/office/drawing/2014/main" val="1106842569"/>
                    </a:ext>
                  </a:extLst>
                </a:gridCol>
                <a:gridCol w="1929405">
                  <a:extLst>
                    <a:ext uri="{9D8B030D-6E8A-4147-A177-3AD203B41FA5}">
                      <a16:colId xmlns:a16="http://schemas.microsoft.com/office/drawing/2014/main" val="2962152006"/>
                    </a:ext>
                  </a:extLst>
                </a:gridCol>
              </a:tblGrid>
              <a:tr h="943933">
                <a:tc>
                  <a:txBody>
                    <a:bodyPr/>
                    <a:lstStyle/>
                    <a:p>
                      <a:pPr algn="ctr" rtl="0" fontAlgn="b"/>
                      <a:r>
                        <a:rPr lang="fr-FR" sz="6000" b="1" u="none" strike="noStrike" dirty="0">
                          <a:effectLst/>
                          <a:latin typeface="Century Gothic" panose="020B0502020202020204" pitchFamily="34" charset="0"/>
                        </a:rPr>
                        <a:t> S</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AEAF6"/>
                    </a:solidFill>
                  </a:tcPr>
                </a:tc>
                <a:tc>
                  <a:txBody>
                    <a:bodyPr/>
                    <a:lstStyle/>
                    <a:p>
                      <a:pPr algn="ctr" rtl="0" fontAlgn="b"/>
                      <a:r>
                        <a:rPr lang="fr-FR" sz="6000" b="1" u="none" strike="noStrike" dirty="0">
                          <a:effectLst/>
                          <a:latin typeface="Century Gothic" panose="020B0502020202020204" pitchFamily="34" charset="0"/>
                        </a:rPr>
                        <a:t> I</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7EC4CF"/>
                    </a:solidFill>
                  </a:tcPr>
                </a:tc>
                <a:tc>
                  <a:txBody>
                    <a:bodyPr/>
                    <a:lstStyle/>
                    <a:p>
                      <a:pPr algn="ctr" rtl="0" fontAlgn="b"/>
                      <a:r>
                        <a:rPr lang="fr-FR" sz="6000" b="1" u="none" strike="noStrike" dirty="0">
                          <a:effectLst/>
                          <a:latin typeface="Century Gothic" panose="020B0502020202020204" pitchFamily="34" charset="0"/>
                        </a:rPr>
                        <a:t>P</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9CADCE"/>
                    </a:solidFill>
                  </a:tcPr>
                </a:tc>
                <a:tc>
                  <a:txBody>
                    <a:bodyPr/>
                    <a:lstStyle/>
                    <a:p>
                      <a:pPr algn="ctr" rtl="0" fontAlgn="b"/>
                      <a:r>
                        <a:rPr lang="fr-FR" sz="6000" b="1" u="none" strike="noStrike" dirty="0">
                          <a:effectLst/>
                          <a:latin typeface="Century Gothic" panose="020B0502020202020204" pitchFamily="34" charset="0"/>
                        </a:rPr>
                        <a:t>O</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1CFE2"/>
                    </a:solidFill>
                  </a:tcPr>
                </a:tc>
                <a:tc>
                  <a:txBody>
                    <a:bodyPr/>
                    <a:lstStyle/>
                    <a:p>
                      <a:pPr algn="ctr" rtl="0" fontAlgn="b"/>
                      <a:r>
                        <a:rPr lang="fr-FR" sz="6000" b="1" u="none" strike="noStrike" dirty="0">
                          <a:effectLst/>
                          <a:latin typeface="Century Gothic" panose="020B0502020202020204" pitchFamily="34" charset="0"/>
                        </a:rPr>
                        <a:t>C</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4AFB9"/>
                    </a:solidFill>
                  </a:tcPr>
                </a:tc>
                <a:extLst>
                  <a:ext uri="{0D108BD9-81ED-4DB2-BD59-A6C34878D82A}">
                    <a16:rowId xmlns:a16="http://schemas.microsoft.com/office/drawing/2014/main" val="596165000"/>
                  </a:ext>
                </a:extLst>
              </a:tr>
              <a:tr h="365760">
                <a:tc>
                  <a:txBody>
                    <a:bodyPr/>
                    <a:lstStyle/>
                    <a:p>
                      <a:pPr algn="ctr" rtl="0" fontAlgn="ctr"/>
                      <a:r>
                        <a:rPr lang="fr-FR" sz="1800" u="none" strike="noStrike" dirty="0">
                          <a:effectLst/>
                          <a:latin typeface="Century Gothic" panose="020B0502020202020204" pitchFamily="34" charset="0"/>
                        </a:rPr>
                        <a:t>SUPPLIERS (FOURNISSEURS)</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rgbClr val="DAEAF6"/>
                    </a:solidFill>
                  </a:tcPr>
                </a:tc>
                <a:tc>
                  <a:txBody>
                    <a:bodyPr/>
                    <a:lstStyle/>
                    <a:p>
                      <a:pPr algn="ctr" rtl="0" fontAlgn="ctr"/>
                      <a:r>
                        <a:rPr lang="fr-FR" sz="1800" u="none" strike="noStrike" dirty="0">
                          <a:effectLst/>
                          <a:latin typeface="Century Gothic" panose="020B0502020202020204" pitchFamily="34" charset="0"/>
                        </a:rPr>
                        <a:t>INPUT (CONTRIBUTIONS)</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rgbClr val="7EC4CF"/>
                    </a:solidFill>
                  </a:tcPr>
                </a:tc>
                <a:tc>
                  <a:txBody>
                    <a:bodyPr/>
                    <a:lstStyle/>
                    <a:p>
                      <a:pPr algn="ctr" rtl="0" fontAlgn="ctr"/>
                      <a:r>
                        <a:rPr lang="fr-FR" sz="1800" u="none" strike="noStrike" dirty="0">
                          <a:effectLst/>
                          <a:latin typeface="Century Gothic" panose="020B0502020202020204" pitchFamily="34" charset="0"/>
                        </a:rPr>
                        <a:t>PROCESS (PROCESSUS)</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rgbClr val="9CADCE"/>
                    </a:solidFill>
                  </a:tcPr>
                </a:tc>
                <a:tc>
                  <a:txBody>
                    <a:bodyPr/>
                    <a:lstStyle/>
                    <a:p>
                      <a:pPr algn="ctr" rtl="0" fontAlgn="ctr"/>
                      <a:r>
                        <a:rPr lang="fr-FR" sz="1800" u="none" strike="noStrike" dirty="0">
                          <a:effectLst/>
                          <a:latin typeface="Century Gothic" panose="020B0502020202020204" pitchFamily="34" charset="0"/>
                        </a:rPr>
                        <a:t>OUTPUT (RÉSULTATS)</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rgbClr val="D1CFE2"/>
                    </a:solidFill>
                  </a:tcPr>
                </a:tc>
                <a:tc>
                  <a:txBody>
                    <a:bodyPr/>
                    <a:lstStyle/>
                    <a:p>
                      <a:pPr algn="ctr" rtl="0" fontAlgn="ctr"/>
                      <a:r>
                        <a:rPr lang="fr-FR" sz="1800" u="none" strike="noStrike" dirty="0">
                          <a:effectLst/>
                          <a:latin typeface="Century Gothic" panose="020B0502020202020204" pitchFamily="34" charset="0"/>
                        </a:rPr>
                        <a:t>CUSTOMER (CLIENTS)</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rgbClr val="D4AFB9"/>
                    </a:solidFill>
                  </a:tcPr>
                </a:tc>
                <a:extLst>
                  <a:ext uri="{0D108BD9-81ED-4DB2-BD59-A6C34878D82A}">
                    <a16:rowId xmlns:a16="http://schemas.microsoft.com/office/drawing/2014/main" val="935210863"/>
                  </a:ext>
                </a:extLst>
              </a:tr>
              <a:tr h="515815">
                <a:tc>
                  <a:txBody>
                    <a:bodyPr/>
                    <a:lstStyle/>
                    <a:p>
                      <a:pPr algn="ctr" rtl="0" fontAlgn="ctr"/>
                      <a:r>
                        <a:rPr lang="fr-FR" sz="1100" u="none" strike="noStrike" dirty="0">
                          <a:effectLst/>
                          <a:latin typeface="Century Gothic" panose="020B0502020202020204" pitchFamily="34" charset="0"/>
                        </a:rPr>
                        <a:t>qui apporte sa contribution à un processus</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AEAF6"/>
                    </a:solidFill>
                  </a:tcPr>
                </a:tc>
                <a:tc>
                  <a:txBody>
                    <a:bodyPr/>
                    <a:lstStyle/>
                    <a:p>
                      <a:pPr algn="ctr" rtl="0" fontAlgn="ctr"/>
                      <a:r>
                        <a:rPr lang="fr-FR" sz="1100" u="none" strike="noStrike" dirty="0">
                          <a:effectLst/>
                          <a:latin typeface="Century Gothic" panose="020B0502020202020204" pitchFamily="34" charset="0"/>
                        </a:rPr>
                        <a:t>ressources transmises par </a:t>
                      </a:r>
                      <a:br>
                        <a:rPr lang="fr-FR" sz="1100" u="none" strike="noStrike" dirty="0">
                          <a:effectLst/>
                          <a:latin typeface="Century Gothic" panose="020B0502020202020204" pitchFamily="34" charset="0"/>
                        </a:rPr>
                      </a:br>
                      <a:r>
                        <a:rPr lang="fr-FR" sz="1100" u="none" strike="noStrike" dirty="0">
                          <a:effectLst/>
                          <a:latin typeface="Century Gothic" panose="020B0502020202020204" pitchFamily="34" charset="0"/>
                        </a:rPr>
                        <a:t>les fournisseurs et à intégrer au processus</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7EC4CF"/>
                    </a:solidFill>
                  </a:tcPr>
                </a:tc>
                <a:tc>
                  <a:txBody>
                    <a:bodyPr/>
                    <a:lstStyle/>
                    <a:p>
                      <a:pPr algn="ctr" rtl="0" fontAlgn="ctr"/>
                      <a:r>
                        <a:rPr lang="fr-FR" sz="1100" u="none" strike="noStrike" spc="-20" baseline="0" dirty="0">
                          <a:effectLst/>
                          <a:latin typeface="Century Gothic" panose="020B0502020202020204" pitchFamily="34" charset="0"/>
                        </a:rPr>
                        <a:t>étapes suivies pour convertir </a:t>
                      </a:r>
                      <a:r>
                        <a:rPr lang="fr-FR" sz="1100" u="none" strike="noStrike" dirty="0">
                          <a:effectLst/>
                          <a:latin typeface="Century Gothic" panose="020B0502020202020204" pitchFamily="34" charset="0"/>
                        </a:rPr>
                        <a:t>la contribution en résultat</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9CADCE"/>
                    </a:solidFill>
                  </a:tcPr>
                </a:tc>
                <a:tc>
                  <a:txBody>
                    <a:bodyPr/>
                    <a:lstStyle/>
                    <a:p>
                      <a:pPr algn="ctr" rtl="0" fontAlgn="ctr"/>
                      <a:r>
                        <a:rPr lang="fr-FR" sz="1100" u="none" strike="noStrike" dirty="0">
                          <a:effectLst/>
                          <a:latin typeface="Century Gothic" panose="020B0502020202020204" pitchFamily="34" charset="0"/>
                        </a:rPr>
                        <a:t>ressources résultant </a:t>
                      </a:r>
                      <a:br>
                        <a:rPr lang="en-US" sz="1100" u="none" strike="noStrike" dirty="0">
                          <a:effectLst/>
                          <a:latin typeface="Century Gothic" panose="020B0502020202020204" pitchFamily="34" charset="0"/>
                        </a:rPr>
                      </a:br>
                      <a:r>
                        <a:rPr lang="fr-FR" sz="1100" u="none" strike="noStrike" dirty="0">
                          <a:effectLst/>
                          <a:latin typeface="Century Gothic" panose="020B0502020202020204" pitchFamily="34" charset="0"/>
                        </a:rPr>
                        <a:t>du processus</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1CFE2"/>
                    </a:solidFill>
                  </a:tcPr>
                </a:tc>
                <a:tc>
                  <a:txBody>
                    <a:bodyPr/>
                    <a:lstStyle/>
                    <a:p>
                      <a:pPr algn="ctr" rtl="0" fontAlgn="ctr"/>
                      <a:r>
                        <a:rPr lang="fr-FR" sz="1100" u="none" strike="noStrike">
                          <a:effectLst/>
                          <a:latin typeface="Century Gothic" panose="020B0502020202020204" pitchFamily="34" charset="0"/>
                        </a:rPr>
                        <a:t>destinataire des résultats </a:t>
                      </a:r>
                      <a:br>
                        <a:rPr lang="en-US" sz="1100" u="none" strike="noStrike" dirty="0">
                          <a:effectLst/>
                          <a:latin typeface="Century Gothic" panose="020B0502020202020204" pitchFamily="34" charset="0"/>
                        </a:rPr>
                      </a:br>
                      <a:r>
                        <a:rPr lang="fr-FR" sz="1100" u="none" strike="noStrike">
                          <a:effectLst/>
                          <a:latin typeface="Century Gothic" panose="020B0502020202020204" pitchFamily="34" charset="0"/>
                        </a:rPr>
                        <a:t>nouvellement obtenus</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4AFB9"/>
                    </a:solidFill>
                  </a:tcPr>
                </a:tc>
                <a:extLst>
                  <a:ext uri="{0D108BD9-81ED-4DB2-BD59-A6C34878D82A}">
                    <a16:rowId xmlns:a16="http://schemas.microsoft.com/office/drawing/2014/main" val="1200707619"/>
                  </a:ext>
                </a:extLst>
              </a:tr>
              <a:tr h="294209">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063545883"/>
                  </a:ext>
                </a:extLst>
              </a:tr>
              <a:tr h="294209">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5592786"/>
                  </a:ext>
                </a:extLst>
              </a:tr>
              <a:tr h="294209">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705936381"/>
                  </a:ext>
                </a:extLst>
              </a:tr>
              <a:tr h="294209">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963662114"/>
                  </a:ext>
                </a:extLst>
              </a:tr>
              <a:tr h="294209">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44290076"/>
                  </a:ext>
                </a:extLst>
              </a:tr>
              <a:tr h="294209">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237333816"/>
                  </a:ext>
                </a:extLst>
              </a:tr>
              <a:tr h="294209">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914741324"/>
                  </a:ext>
                </a:extLst>
              </a:tr>
              <a:tr h="343877">
                <a:tc>
                  <a:txBody>
                    <a:bodyPr/>
                    <a:lstStyle/>
                    <a:p>
                      <a:pPr algn="l" rtl="0" fontAlgn="ctr"/>
                      <a:r>
                        <a:rPr lang="fr-FR" sz="1100" u="none" strike="noStrike">
                          <a:effectLst/>
                          <a:latin typeface="Century Gothic" panose="020B0502020202020204" pitchFamily="34" charset="0"/>
                        </a:rPr>
                        <a:t>Fournisseurs</a:t>
                      </a:r>
                      <a:br>
                        <a:rPr lang="en-US" sz="1100" u="none" strike="noStrike" dirty="0">
                          <a:effectLst/>
                          <a:latin typeface="Century Gothic" panose="020B0502020202020204" pitchFamily="34" charset="0"/>
                        </a:rPr>
                      </a:br>
                      <a:r>
                        <a:rPr lang="fr-FR" sz="1100" u="none" strike="noStrike">
                          <a:effectLst/>
                          <a:latin typeface="Century Gothic" panose="020B0502020202020204" pitchFamily="34" charset="0"/>
                        </a:rPr>
                        <a:t>Exigences du client</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rgbClr val="DAEAF6"/>
                    </a:solidFill>
                  </a:tcPr>
                </a:tc>
                <a:tc>
                  <a:txBody>
                    <a:bodyPr/>
                    <a:lstStyle/>
                    <a:p>
                      <a:pPr algn="l" rtl="0" fontAlgn="ctr"/>
                      <a:r>
                        <a:rPr lang="fr-FR" sz="1100" u="none" strike="noStrike">
                          <a:effectLst/>
                          <a:latin typeface="Century Gothic" panose="020B0502020202020204" pitchFamily="34" charset="0"/>
                        </a:rPr>
                        <a:t>Contributions</a:t>
                      </a:r>
                      <a:br>
                        <a:rPr lang="en-US" sz="1100" u="none" strike="noStrike" dirty="0">
                          <a:effectLst/>
                          <a:latin typeface="Century Gothic" panose="020B0502020202020204" pitchFamily="34" charset="0"/>
                        </a:rPr>
                      </a:br>
                      <a:r>
                        <a:rPr lang="fr-FR" sz="1100" u="none" strike="noStrike">
                          <a:effectLst/>
                          <a:latin typeface="Century Gothic" panose="020B0502020202020204" pitchFamily="34" charset="0"/>
                        </a:rPr>
                        <a:t>Exigences du client</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rgbClr val="7EC4CF"/>
                    </a:solidFill>
                  </a:tcPr>
                </a:tc>
                <a:tc>
                  <a:txBody>
                    <a:bodyPr/>
                    <a:lstStyle/>
                    <a:p>
                      <a:pPr algn="l" rtl="0" fontAlgn="ctr"/>
                      <a:r>
                        <a:rPr lang="fr-FR" sz="1100" u="none" strike="noStrike">
                          <a:effectLst/>
                          <a:latin typeface="Century Gothic" panose="020B0502020202020204" pitchFamily="34" charset="0"/>
                        </a:rPr>
                        <a:t>Processus</a:t>
                      </a:r>
                      <a:br>
                        <a:rPr lang="en-US" sz="1100" u="none" strike="noStrike" dirty="0">
                          <a:effectLst/>
                          <a:latin typeface="Century Gothic" panose="020B0502020202020204" pitchFamily="34" charset="0"/>
                        </a:rPr>
                      </a:br>
                      <a:r>
                        <a:rPr lang="fr-FR" sz="1100" u="none" strike="noStrike">
                          <a:effectLst/>
                          <a:latin typeface="Century Gothic" panose="020B0502020202020204" pitchFamily="34" charset="0"/>
                        </a:rPr>
                        <a:t>Exigences du client</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rgbClr val="9CADCE"/>
                    </a:solidFill>
                  </a:tcPr>
                </a:tc>
                <a:tc>
                  <a:txBody>
                    <a:bodyPr/>
                    <a:lstStyle/>
                    <a:p>
                      <a:pPr algn="l" rtl="0" fontAlgn="ctr"/>
                      <a:r>
                        <a:rPr lang="fr-FR" sz="1100" u="none" strike="noStrike">
                          <a:effectLst/>
                          <a:latin typeface="Century Gothic" panose="020B0502020202020204" pitchFamily="34" charset="0"/>
                        </a:rPr>
                        <a:t>Résultats</a:t>
                      </a:r>
                      <a:br>
                        <a:rPr lang="en-US" sz="1100" u="none" strike="noStrike" dirty="0">
                          <a:effectLst/>
                          <a:latin typeface="Century Gothic" panose="020B0502020202020204" pitchFamily="34" charset="0"/>
                        </a:rPr>
                      </a:br>
                      <a:r>
                        <a:rPr lang="fr-FR" sz="1100" u="none" strike="noStrike">
                          <a:effectLst/>
                          <a:latin typeface="Century Gothic" panose="020B0502020202020204" pitchFamily="34" charset="0"/>
                        </a:rPr>
                        <a:t>Exigences du client</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rgbClr val="D1CFE2"/>
                    </a:solidFill>
                  </a:tcPr>
                </a:tc>
                <a:tc>
                  <a:txBody>
                    <a:bodyPr/>
                    <a:lstStyle/>
                    <a:p>
                      <a:pPr algn="l" rtl="0" fontAlgn="ctr"/>
                      <a:r>
                        <a:rPr lang="fr-FR" sz="1100" u="none" strike="noStrike">
                          <a:effectLst/>
                          <a:latin typeface="Century Gothic" panose="020B0502020202020204" pitchFamily="34" charset="0"/>
                        </a:rPr>
                        <a:t>Clients</a:t>
                      </a:r>
                      <a:br>
                        <a:rPr lang="en-US" sz="1100" u="none" strike="noStrike" dirty="0">
                          <a:effectLst/>
                          <a:latin typeface="Century Gothic" panose="020B0502020202020204" pitchFamily="34" charset="0"/>
                        </a:rPr>
                      </a:br>
                      <a:r>
                        <a:rPr lang="fr-FR" sz="1100" u="none" strike="noStrike">
                          <a:effectLst/>
                          <a:latin typeface="Century Gothic" panose="020B0502020202020204" pitchFamily="34" charset="0"/>
                        </a:rPr>
                        <a:t>Exigences du client</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dot"/>
                      <a:round/>
                      <a:headEnd type="none" w="med" len="med"/>
                      <a:tailEnd type="none" w="med" len="med"/>
                    </a:lnB>
                    <a:lnTlToBr w="12700" cmpd="sng">
                      <a:noFill/>
                      <a:prstDash val="solid"/>
                    </a:lnTlToBr>
                    <a:lnBlToTr w="12700" cmpd="sng">
                      <a:noFill/>
                      <a:prstDash val="solid"/>
                    </a:lnBlToTr>
                    <a:solidFill>
                      <a:srgbClr val="D4AFB9"/>
                    </a:solidFill>
                  </a:tcPr>
                </a:tc>
                <a:extLst>
                  <a:ext uri="{0D108BD9-81ED-4DB2-BD59-A6C34878D82A}">
                    <a16:rowId xmlns:a16="http://schemas.microsoft.com/office/drawing/2014/main" val="1960811303"/>
                  </a:ext>
                </a:extLst>
              </a:tr>
              <a:tr h="619890">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fr-FR" sz="1100" u="none" strike="noStrike">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fr-FR" sz="1100" u="none" strike="noStrike" dirty="0">
                          <a:effectLst/>
                          <a:latin typeface="Century Gothic" panose="020B0502020202020204" pitchFamily="34" charset="0"/>
                        </a:rPr>
                        <a:t> </a:t>
                      </a:r>
                    </a:p>
                  </a:txBody>
                  <a:tcPr marL="54696"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07010753"/>
                  </a:ext>
                </a:extLst>
              </a:tr>
            </a:tbl>
          </a:graphicData>
        </a:graphic>
      </p:graphicFrame>
      <p:sp>
        <p:nvSpPr>
          <p:cNvPr id="23" name="Title 1">
            <a:extLst>
              <a:ext uri="{FF2B5EF4-FFF2-40B4-BE49-F238E27FC236}">
                <a16:creationId xmlns:a16="http://schemas.microsoft.com/office/drawing/2014/main" id="{9E6A2482-E7D2-60E0-4446-08B4848D7B06}"/>
              </a:ext>
            </a:extLst>
          </p:cNvPr>
          <p:cNvSpPr>
            <a:spLocks noGrp="1"/>
          </p:cNvSpPr>
          <p:nvPr>
            <p:ph type="title"/>
          </p:nvPr>
        </p:nvSpPr>
        <p:spPr>
          <a:xfrm>
            <a:off x="3196857" y="1"/>
            <a:ext cx="5798288" cy="990600"/>
          </a:xfrm>
        </p:spPr>
        <p:txBody>
          <a:bodyPr>
            <a:normAutofit/>
          </a:bodyPr>
          <a:lstStyle/>
          <a:p>
            <a:pPr algn="ctr" rtl="0"/>
            <a:r>
              <a:rPr lang="fr-FR" sz="4000" b="1" dirty="0">
                <a:latin typeface="Century Gothic" panose="020B0502020202020204" pitchFamily="34" charset="0"/>
              </a:rPr>
              <a:t>Diagramme SIPOC</a:t>
            </a:r>
          </a:p>
        </p:txBody>
      </p:sp>
    </p:spTree>
    <p:extLst>
      <p:ext uri="{BB962C8B-B14F-4D97-AF65-F5344CB8AC3E}">
        <p14:creationId xmlns:p14="http://schemas.microsoft.com/office/powerpoint/2010/main" val="2930169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74DAEA9-AE22-D7E2-2BCA-5EAD82D3056A}"/>
              </a:ext>
            </a:extLst>
          </p:cNvPr>
          <p:cNvSpPr>
            <a:spLocks noGrp="1"/>
          </p:cNvSpPr>
          <p:nvPr>
            <p:ph type="title"/>
          </p:nvPr>
        </p:nvSpPr>
        <p:spPr>
          <a:xfrm>
            <a:off x="1594884" y="1"/>
            <a:ext cx="9002232" cy="990600"/>
          </a:xfrm>
        </p:spPr>
        <p:txBody>
          <a:bodyPr>
            <a:normAutofit fontScale="90000"/>
          </a:bodyPr>
          <a:lstStyle/>
          <a:p>
            <a:pPr algn="ctr" rtl="0"/>
            <a:r>
              <a:rPr lang="fr-FR" b="1" dirty="0">
                <a:latin typeface="Century Gothic" panose="020B0502020202020204" pitchFamily="34" charset="0"/>
              </a:rPr>
              <a:t>Diagramme détaillé du processus</a:t>
            </a:r>
            <a:br>
              <a:rPr lang="en-US" b="1" dirty="0">
                <a:latin typeface="Century Gothic" panose="020B0502020202020204" pitchFamily="34" charset="0"/>
              </a:rPr>
            </a:br>
            <a:r>
              <a:rPr lang="fr-FR" sz="1600" i="1" kern="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Vue d’ensemble du flux de processus actuel</a:t>
            </a:r>
          </a:p>
        </p:txBody>
      </p:sp>
      <p:graphicFrame>
        <p:nvGraphicFramePr>
          <p:cNvPr id="6" name="Table 5">
            <a:extLst>
              <a:ext uri="{FF2B5EF4-FFF2-40B4-BE49-F238E27FC236}">
                <a16:creationId xmlns:a16="http://schemas.microsoft.com/office/drawing/2014/main" id="{F17B0CDC-B56E-2D22-51C4-78A46F795688}"/>
              </a:ext>
            </a:extLst>
          </p:cNvPr>
          <p:cNvGraphicFramePr>
            <a:graphicFrameLocks noGrp="1"/>
          </p:cNvGraphicFramePr>
          <p:nvPr>
            <p:extLst>
              <p:ext uri="{D42A27DB-BD31-4B8C-83A1-F6EECF244321}">
                <p14:modId xmlns:p14="http://schemas.microsoft.com/office/powerpoint/2010/main" val="2888020421"/>
              </p:ext>
            </p:extLst>
          </p:nvPr>
        </p:nvGraphicFramePr>
        <p:xfrm>
          <a:off x="721453" y="1192442"/>
          <a:ext cx="10947633" cy="5244905"/>
        </p:xfrm>
        <a:graphic>
          <a:graphicData uri="http://schemas.openxmlformats.org/drawingml/2006/table">
            <a:tbl>
              <a:tblPr firstRow="1" bandRow="1">
                <a:tableStyleId>{5C22544A-7EE6-4342-B048-85BDC9FD1C3A}</a:tableStyleId>
              </a:tblPr>
              <a:tblGrid>
                <a:gridCol w="10947633">
                  <a:extLst>
                    <a:ext uri="{9D8B030D-6E8A-4147-A177-3AD203B41FA5}">
                      <a16:colId xmlns:a16="http://schemas.microsoft.com/office/drawing/2014/main" val="1659455668"/>
                    </a:ext>
                  </a:extLst>
                </a:gridCol>
              </a:tblGrid>
              <a:tr h="1048981">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D4AFB9">
                        <a:alpha val="89804"/>
                      </a:srgbClr>
                    </a:solidFill>
                  </a:tcPr>
                </a:tc>
                <a:extLst>
                  <a:ext uri="{0D108BD9-81ED-4DB2-BD59-A6C34878D82A}">
                    <a16:rowId xmlns:a16="http://schemas.microsoft.com/office/drawing/2014/main" val="2176967288"/>
                  </a:ext>
                </a:extLst>
              </a:tr>
              <a:tr h="1048981">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rgbClr val="D1CFE2">
                        <a:alpha val="89804"/>
                      </a:srgbClr>
                    </a:solidFill>
                  </a:tcPr>
                </a:tc>
                <a:extLst>
                  <a:ext uri="{0D108BD9-81ED-4DB2-BD59-A6C34878D82A}">
                    <a16:rowId xmlns:a16="http://schemas.microsoft.com/office/drawing/2014/main" val="1536297261"/>
                  </a:ext>
                </a:extLst>
              </a:tr>
              <a:tr h="1048981">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5">
                        <a:lumMod val="40000"/>
                        <a:lumOff val="60000"/>
                        <a:alpha val="89804"/>
                      </a:schemeClr>
                    </a:solidFill>
                  </a:tcPr>
                </a:tc>
                <a:extLst>
                  <a:ext uri="{0D108BD9-81ED-4DB2-BD59-A6C34878D82A}">
                    <a16:rowId xmlns:a16="http://schemas.microsoft.com/office/drawing/2014/main" val="1460201265"/>
                  </a:ext>
                </a:extLst>
              </a:tr>
              <a:tr h="1048981">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7EC4CF">
                        <a:alpha val="89804"/>
                      </a:srgbClr>
                    </a:solidFill>
                  </a:tcPr>
                </a:tc>
                <a:extLst>
                  <a:ext uri="{0D108BD9-81ED-4DB2-BD59-A6C34878D82A}">
                    <a16:rowId xmlns:a16="http://schemas.microsoft.com/office/drawing/2014/main" val="3902556499"/>
                  </a:ext>
                </a:extLst>
              </a:tr>
              <a:tr h="1048981">
                <a:tc>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DAEAF6">
                        <a:alpha val="89804"/>
                      </a:srgbClr>
                    </a:solidFill>
                  </a:tcPr>
                </a:tc>
                <a:extLst>
                  <a:ext uri="{0D108BD9-81ED-4DB2-BD59-A6C34878D82A}">
                    <a16:rowId xmlns:a16="http://schemas.microsoft.com/office/drawing/2014/main" val="1608540713"/>
                  </a:ext>
                </a:extLst>
              </a:tr>
            </a:tbl>
          </a:graphicData>
        </a:graphic>
      </p:graphicFrame>
      <p:sp>
        <p:nvSpPr>
          <p:cNvPr id="7" name="Rectangle: Rounded Corners 6">
            <a:extLst>
              <a:ext uri="{FF2B5EF4-FFF2-40B4-BE49-F238E27FC236}">
                <a16:creationId xmlns:a16="http://schemas.microsoft.com/office/drawing/2014/main" id="{62E57B91-C72D-4083-9764-0A5C29C04DA5}"/>
              </a:ext>
            </a:extLst>
          </p:cNvPr>
          <p:cNvSpPr/>
          <p:nvPr/>
        </p:nvSpPr>
        <p:spPr>
          <a:xfrm>
            <a:off x="1291904" y="1308966"/>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1100" b="1">
                <a:solidFill>
                  <a:schemeClr val="tx1"/>
                </a:solidFill>
                <a:latin typeface="Century Gothic" panose="020B0502020202020204" pitchFamily="34" charset="0"/>
              </a:rPr>
              <a:t>Texte</a:t>
            </a:r>
          </a:p>
        </p:txBody>
      </p:sp>
      <p:grpSp>
        <p:nvGrpSpPr>
          <p:cNvPr id="13" name="Group 12">
            <a:extLst>
              <a:ext uri="{FF2B5EF4-FFF2-40B4-BE49-F238E27FC236}">
                <a16:creationId xmlns:a16="http://schemas.microsoft.com/office/drawing/2014/main" id="{525BA87A-84CC-A77D-8895-9D7E4A440863}"/>
              </a:ext>
            </a:extLst>
          </p:cNvPr>
          <p:cNvGrpSpPr/>
          <p:nvPr/>
        </p:nvGrpSpPr>
        <p:grpSpPr>
          <a:xfrm>
            <a:off x="370190" y="1356182"/>
            <a:ext cx="702524" cy="4900240"/>
            <a:chOff x="370190" y="1356182"/>
            <a:chExt cx="702524" cy="4900240"/>
          </a:xfrm>
        </p:grpSpPr>
        <p:sp>
          <p:nvSpPr>
            <p:cNvPr id="8" name="Rectangle: Rounded Corners 3">
              <a:extLst>
                <a:ext uri="{FF2B5EF4-FFF2-40B4-BE49-F238E27FC236}">
                  <a16:creationId xmlns:a16="http://schemas.microsoft.com/office/drawing/2014/main" id="{2AF16876-EFE3-B90E-EF5D-259710B3F017}"/>
                </a:ext>
              </a:extLst>
            </p:cNvPr>
            <p:cNvSpPr>
              <a:spLocks noChangeAspect="1"/>
            </p:cNvSpPr>
            <p:nvPr/>
          </p:nvSpPr>
          <p:spPr>
            <a:xfrm>
              <a:off x="370190" y="1356182"/>
              <a:ext cx="702523" cy="702523"/>
            </a:xfrm>
            <a:prstGeom prst="ellipse">
              <a:avLst/>
            </a:prstGeom>
            <a:solidFill>
              <a:srgbClr val="D4AFB9"/>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rtl="0">
                <a:lnSpc>
                  <a:spcPct val="115000"/>
                </a:lnSpc>
                <a:spcBef>
                  <a:spcPts val="0"/>
                </a:spcBef>
                <a:spcAft>
                  <a:spcPts val="0"/>
                </a:spcAft>
              </a:pPr>
              <a:r>
                <a:rPr lang="fr-FR" sz="3600" b="1" kern="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D</a:t>
              </a:r>
            </a:p>
          </p:txBody>
        </p:sp>
        <p:sp>
          <p:nvSpPr>
            <p:cNvPr id="9" name="Rectangle: Rounded Corners 8">
              <a:extLst>
                <a:ext uri="{FF2B5EF4-FFF2-40B4-BE49-F238E27FC236}">
                  <a16:creationId xmlns:a16="http://schemas.microsoft.com/office/drawing/2014/main" id="{21AB4191-75D9-E210-888E-7126E85E57DE}"/>
                </a:ext>
              </a:extLst>
            </p:cNvPr>
            <p:cNvSpPr>
              <a:spLocks noChangeAspect="1"/>
            </p:cNvSpPr>
            <p:nvPr/>
          </p:nvSpPr>
          <p:spPr>
            <a:xfrm>
              <a:off x="370191" y="2420437"/>
              <a:ext cx="702523" cy="702523"/>
            </a:xfrm>
            <a:prstGeom prst="ellipse">
              <a:avLst/>
            </a:prstGeom>
            <a:solidFill>
              <a:srgbClr val="D1CFE2"/>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rtl="0">
                <a:lnSpc>
                  <a:spcPct val="115000"/>
                </a:lnSpc>
                <a:spcBef>
                  <a:spcPts val="0"/>
                </a:spcBef>
                <a:spcAft>
                  <a:spcPts val="0"/>
                </a:spcAft>
              </a:pPr>
              <a:r>
                <a:rPr lang="fr-FR" sz="3600" b="1" kern="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M</a:t>
              </a:r>
            </a:p>
          </p:txBody>
        </p:sp>
        <p:sp>
          <p:nvSpPr>
            <p:cNvPr id="10" name="Rectangle: Rounded Corners 10">
              <a:extLst>
                <a:ext uri="{FF2B5EF4-FFF2-40B4-BE49-F238E27FC236}">
                  <a16:creationId xmlns:a16="http://schemas.microsoft.com/office/drawing/2014/main" id="{92483A45-A356-223E-EC0F-C9B815B9A19D}"/>
                </a:ext>
              </a:extLst>
            </p:cNvPr>
            <p:cNvSpPr>
              <a:spLocks noChangeAspect="1"/>
            </p:cNvSpPr>
            <p:nvPr/>
          </p:nvSpPr>
          <p:spPr>
            <a:xfrm>
              <a:off x="370191" y="3463632"/>
              <a:ext cx="702523" cy="702523"/>
            </a:xfrm>
            <a:prstGeom prst="ellipse">
              <a:avLst/>
            </a:prstGeom>
            <a:solidFill>
              <a:schemeClr val="accent5">
                <a:lumMod val="40000"/>
                <a:lumOff val="60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rtl="0">
                <a:lnSpc>
                  <a:spcPct val="115000"/>
                </a:lnSpc>
                <a:spcBef>
                  <a:spcPts val="0"/>
                </a:spcBef>
                <a:spcAft>
                  <a:spcPts val="0"/>
                </a:spcAft>
              </a:pPr>
              <a:r>
                <a:rPr lang="fr-FR" sz="3600" b="1" kern="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A</a:t>
              </a:r>
            </a:p>
          </p:txBody>
        </p:sp>
        <p:sp>
          <p:nvSpPr>
            <p:cNvPr id="11" name="Rectangle: Rounded Corners 11">
              <a:extLst>
                <a:ext uri="{FF2B5EF4-FFF2-40B4-BE49-F238E27FC236}">
                  <a16:creationId xmlns:a16="http://schemas.microsoft.com/office/drawing/2014/main" id="{1C4BEBD3-5983-A0C3-8C41-9C084755781E}"/>
                </a:ext>
              </a:extLst>
            </p:cNvPr>
            <p:cNvSpPr>
              <a:spLocks noChangeAspect="1"/>
            </p:cNvSpPr>
            <p:nvPr/>
          </p:nvSpPr>
          <p:spPr>
            <a:xfrm>
              <a:off x="370190" y="4506827"/>
              <a:ext cx="702523" cy="702523"/>
            </a:xfrm>
            <a:prstGeom prst="ellipse">
              <a:avLst/>
            </a:prstGeom>
            <a:solidFill>
              <a:srgbClr val="7EC4CF"/>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rtl="0">
                <a:lnSpc>
                  <a:spcPct val="115000"/>
                </a:lnSpc>
                <a:spcBef>
                  <a:spcPts val="0"/>
                </a:spcBef>
                <a:spcAft>
                  <a:spcPts val="0"/>
                </a:spcAft>
              </a:pPr>
              <a:r>
                <a:rPr lang="fr-FR" sz="3600" b="1" kern="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I</a:t>
              </a:r>
            </a:p>
          </p:txBody>
        </p:sp>
        <p:sp>
          <p:nvSpPr>
            <p:cNvPr id="12" name="Rectangle: Rounded Corners 12">
              <a:extLst>
                <a:ext uri="{FF2B5EF4-FFF2-40B4-BE49-F238E27FC236}">
                  <a16:creationId xmlns:a16="http://schemas.microsoft.com/office/drawing/2014/main" id="{487CC4FF-BD84-3A19-1490-A06797EAF91B}"/>
                </a:ext>
              </a:extLst>
            </p:cNvPr>
            <p:cNvSpPr>
              <a:spLocks noChangeAspect="1"/>
            </p:cNvSpPr>
            <p:nvPr/>
          </p:nvSpPr>
          <p:spPr>
            <a:xfrm>
              <a:off x="370190" y="5553899"/>
              <a:ext cx="702523" cy="702523"/>
            </a:xfrm>
            <a:prstGeom prst="ellipse">
              <a:avLst/>
            </a:prstGeom>
            <a:solidFill>
              <a:srgbClr val="DAEAF6"/>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rtl="0">
                <a:lnSpc>
                  <a:spcPct val="115000"/>
                </a:lnSpc>
                <a:spcBef>
                  <a:spcPts val="0"/>
                </a:spcBef>
                <a:spcAft>
                  <a:spcPts val="0"/>
                </a:spcAft>
              </a:pPr>
              <a:r>
                <a:rPr lang="fr-FR" sz="3600" b="1" kern="0">
                  <a:solidFill>
                    <a:schemeClr val="tx1">
                      <a:lumMod val="75000"/>
                      <a:lumOff val="25000"/>
                    </a:schemeClr>
                  </a:solidFill>
                  <a:latin typeface="Century Gothic" panose="020B0502020202020204" pitchFamily="34" charset="0"/>
                  <a:ea typeface="Times New Roman" panose="02020603050405020304" pitchFamily="18" charset="0"/>
                  <a:cs typeface="Times New Roman" panose="02020603050405020304" pitchFamily="18" charset="0"/>
                </a:rPr>
                <a:t>C</a:t>
              </a:r>
            </a:p>
          </p:txBody>
        </p:sp>
      </p:grpSp>
      <p:sp>
        <p:nvSpPr>
          <p:cNvPr id="14" name="Rectangle: Rounded Corners 13">
            <a:extLst>
              <a:ext uri="{FF2B5EF4-FFF2-40B4-BE49-F238E27FC236}">
                <a16:creationId xmlns:a16="http://schemas.microsoft.com/office/drawing/2014/main" id="{358459A1-FC9F-B724-745F-570DF81C12A5}"/>
              </a:ext>
            </a:extLst>
          </p:cNvPr>
          <p:cNvSpPr/>
          <p:nvPr/>
        </p:nvSpPr>
        <p:spPr>
          <a:xfrm>
            <a:off x="2571224" y="1308966"/>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1100" b="1">
                <a:solidFill>
                  <a:schemeClr val="tx1"/>
                </a:solidFill>
                <a:latin typeface="Century Gothic" panose="020B0502020202020204" pitchFamily="34" charset="0"/>
              </a:rPr>
              <a:t>Texte</a:t>
            </a:r>
          </a:p>
        </p:txBody>
      </p:sp>
      <p:sp>
        <p:nvSpPr>
          <p:cNvPr id="15" name="Rectangle: Rounded Corners 14">
            <a:extLst>
              <a:ext uri="{FF2B5EF4-FFF2-40B4-BE49-F238E27FC236}">
                <a16:creationId xmlns:a16="http://schemas.microsoft.com/office/drawing/2014/main" id="{549D8C83-3B84-CEBF-ED80-A3731F2464B8}"/>
              </a:ext>
            </a:extLst>
          </p:cNvPr>
          <p:cNvSpPr/>
          <p:nvPr/>
        </p:nvSpPr>
        <p:spPr>
          <a:xfrm>
            <a:off x="3747241" y="1308966"/>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1100" b="1">
                <a:solidFill>
                  <a:schemeClr val="tx1"/>
                </a:solidFill>
                <a:latin typeface="Century Gothic" panose="020B0502020202020204" pitchFamily="34" charset="0"/>
              </a:rPr>
              <a:t>Texte</a:t>
            </a:r>
          </a:p>
        </p:txBody>
      </p:sp>
      <p:sp>
        <p:nvSpPr>
          <p:cNvPr id="16" name="Rectangle: Rounded Corners 15">
            <a:extLst>
              <a:ext uri="{FF2B5EF4-FFF2-40B4-BE49-F238E27FC236}">
                <a16:creationId xmlns:a16="http://schemas.microsoft.com/office/drawing/2014/main" id="{673523DE-6E0F-B842-D507-65239ADE0A45}"/>
              </a:ext>
            </a:extLst>
          </p:cNvPr>
          <p:cNvSpPr/>
          <p:nvPr/>
        </p:nvSpPr>
        <p:spPr>
          <a:xfrm>
            <a:off x="5075656" y="2373221"/>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1100" b="1">
                <a:solidFill>
                  <a:schemeClr val="tx1"/>
                </a:solidFill>
                <a:latin typeface="Century Gothic" panose="020B0502020202020204" pitchFamily="34" charset="0"/>
              </a:rPr>
              <a:t>Texte</a:t>
            </a:r>
          </a:p>
        </p:txBody>
      </p:sp>
      <p:sp>
        <p:nvSpPr>
          <p:cNvPr id="17" name="Rectangle: Rounded Corners 16">
            <a:extLst>
              <a:ext uri="{FF2B5EF4-FFF2-40B4-BE49-F238E27FC236}">
                <a16:creationId xmlns:a16="http://schemas.microsoft.com/office/drawing/2014/main" id="{DD937948-BFB7-2839-2267-46DF50227751}"/>
              </a:ext>
            </a:extLst>
          </p:cNvPr>
          <p:cNvSpPr/>
          <p:nvPr/>
        </p:nvSpPr>
        <p:spPr>
          <a:xfrm>
            <a:off x="6351863" y="3416416"/>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1100" b="1">
                <a:solidFill>
                  <a:schemeClr val="tx1"/>
                </a:solidFill>
                <a:latin typeface="Century Gothic" panose="020B0502020202020204" pitchFamily="34" charset="0"/>
              </a:rPr>
              <a:t>Texte</a:t>
            </a:r>
          </a:p>
        </p:txBody>
      </p:sp>
      <p:sp>
        <p:nvSpPr>
          <p:cNvPr id="18" name="Rectangle: Rounded Corners 17">
            <a:extLst>
              <a:ext uri="{FF2B5EF4-FFF2-40B4-BE49-F238E27FC236}">
                <a16:creationId xmlns:a16="http://schemas.microsoft.com/office/drawing/2014/main" id="{CAD9C637-E040-BC82-DDB6-C57C9D84058A}"/>
              </a:ext>
            </a:extLst>
          </p:cNvPr>
          <p:cNvSpPr/>
          <p:nvPr/>
        </p:nvSpPr>
        <p:spPr>
          <a:xfrm>
            <a:off x="7636777" y="4459611"/>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1100" b="1">
                <a:solidFill>
                  <a:schemeClr val="tx1"/>
                </a:solidFill>
                <a:latin typeface="Century Gothic" panose="020B0502020202020204" pitchFamily="34" charset="0"/>
              </a:rPr>
              <a:t>Texte</a:t>
            </a:r>
          </a:p>
        </p:txBody>
      </p:sp>
      <p:sp>
        <p:nvSpPr>
          <p:cNvPr id="19" name="Rectangle: Rounded Corners 18">
            <a:extLst>
              <a:ext uri="{FF2B5EF4-FFF2-40B4-BE49-F238E27FC236}">
                <a16:creationId xmlns:a16="http://schemas.microsoft.com/office/drawing/2014/main" id="{9CC01C35-65F5-C239-1622-22DE0A02AA50}"/>
              </a:ext>
            </a:extLst>
          </p:cNvPr>
          <p:cNvSpPr/>
          <p:nvPr/>
        </p:nvSpPr>
        <p:spPr>
          <a:xfrm>
            <a:off x="10255541" y="5506683"/>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1100" b="1">
                <a:solidFill>
                  <a:schemeClr val="tx1"/>
                </a:solidFill>
                <a:latin typeface="Century Gothic" panose="020B0502020202020204" pitchFamily="34" charset="0"/>
              </a:rPr>
              <a:t>Texte</a:t>
            </a:r>
          </a:p>
        </p:txBody>
      </p:sp>
      <p:cxnSp>
        <p:nvCxnSpPr>
          <p:cNvPr id="21" name="Straight Arrow Connector 20">
            <a:extLst>
              <a:ext uri="{FF2B5EF4-FFF2-40B4-BE49-F238E27FC236}">
                <a16:creationId xmlns:a16="http://schemas.microsoft.com/office/drawing/2014/main" id="{73921D17-7EFC-5DDD-A94C-1C4B4C8822B1}"/>
              </a:ext>
            </a:extLst>
          </p:cNvPr>
          <p:cNvCxnSpPr>
            <a:cxnSpLocks/>
            <a:stCxn id="7" idx="3"/>
            <a:endCxn id="14" idx="1"/>
          </p:cNvCxnSpPr>
          <p:nvPr/>
        </p:nvCxnSpPr>
        <p:spPr>
          <a:xfrm>
            <a:off x="2306972" y="1707443"/>
            <a:ext cx="264252"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4" name="Straight Arrow Connector 23">
            <a:extLst>
              <a:ext uri="{FF2B5EF4-FFF2-40B4-BE49-F238E27FC236}">
                <a16:creationId xmlns:a16="http://schemas.microsoft.com/office/drawing/2014/main" id="{66698153-F6AC-3B3A-99DD-C0D0F713A0FF}"/>
              </a:ext>
            </a:extLst>
          </p:cNvPr>
          <p:cNvCxnSpPr>
            <a:cxnSpLocks/>
            <a:stCxn id="14" idx="3"/>
            <a:endCxn id="15" idx="1"/>
          </p:cNvCxnSpPr>
          <p:nvPr/>
        </p:nvCxnSpPr>
        <p:spPr>
          <a:xfrm>
            <a:off x="3586292" y="1707443"/>
            <a:ext cx="160949"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8" name="Connector: Elbow 27">
            <a:extLst>
              <a:ext uri="{FF2B5EF4-FFF2-40B4-BE49-F238E27FC236}">
                <a16:creationId xmlns:a16="http://schemas.microsoft.com/office/drawing/2014/main" id="{5D7328E0-F4F4-E328-D642-8D63870F6845}"/>
              </a:ext>
            </a:extLst>
          </p:cNvPr>
          <p:cNvCxnSpPr>
            <a:cxnSpLocks/>
            <a:stCxn id="15" idx="3"/>
            <a:endCxn id="16" idx="1"/>
          </p:cNvCxnSpPr>
          <p:nvPr/>
        </p:nvCxnSpPr>
        <p:spPr>
          <a:xfrm>
            <a:off x="4762309" y="1707443"/>
            <a:ext cx="313347" cy="1064255"/>
          </a:xfrm>
          <a:prstGeom prst="bentConnector3">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2" name="Connector: Elbow 31">
            <a:extLst>
              <a:ext uri="{FF2B5EF4-FFF2-40B4-BE49-F238E27FC236}">
                <a16:creationId xmlns:a16="http://schemas.microsoft.com/office/drawing/2014/main" id="{D6418158-F877-4274-92F2-334DC14682D6}"/>
              </a:ext>
            </a:extLst>
          </p:cNvPr>
          <p:cNvCxnSpPr>
            <a:cxnSpLocks/>
            <a:stCxn id="16" idx="3"/>
            <a:endCxn id="17" idx="1"/>
          </p:cNvCxnSpPr>
          <p:nvPr/>
        </p:nvCxnSpPr>
        <p:spPr>
          <a:xfrm>
            <a:off x="6090724" y="2771698"/>
            <a:ext cx="261139" cy="1043195"/>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8" name="Connector: Elbow 37">
            <a:extLst>
              <a:ext uri="{FF2B5EF4-FFF2-40B4-BE49-F238E27FC236}">
                <a16:creationId xmlns:a16="http://schemas.microsoft.com/office/drawing/2014/main" id="{44AF0A99-3ADE-F815-646E-E7625F635D09}"/>
              </a:ext>
            </a:extLst>
          </p:cNvPr>
          <p:cNvCxnSpPr>
            <a:cxnSpLocks/>
            <a:stCxn id="17" idx="3"/>
            <a:endCxn id="18" idx="1"/>
          </p:cNvCxnSpPr>
          <p:nvPr/>
        </p:nvCxnSpPr>
        <p:spPr>
          <a:xfrm>
            <a:off x="7366931" y="3814893"/>
            <a:ext cx="269846" cy="1043195"/>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sp>
        <p:nvSpPr>
          <p:cNvPr id="41" name="Rectangle: Rounded Corners 40">
            <a:extLst>
              <a:ext uri="{FF2B5EF4-FFF2-40B4-BE49-F238E27FC236}">
                <a16:creationId xmlns:a16="http://schemas.microsoft.com/office/drawing/2014/main" id="{8F30A39F-21B5-0BEF-A3C7-FB5CED3CD08C}"/>
              </a:ext>
            </a:extLst>
          </p:cNvPr>
          <p:cNvSpPr/>
          <p:nvPr/>
        </p:nvSpPr>
        <p:spPr>
          <a:xfrm>
            <a:off x="9010474" y="3410456"/>
            <a:ext cx="1015068" cy="796954"/>
          </a:xfrm>
          <a:prstGeom prst="roundRect">
            <a:avLst/>
          </a:prstGeom>
          <a:solidFill>
            <a:schemeClr val="accent4">
              <a:lumMod val="40000"/>
              <a:lumOff val="60000"/>
            </a:schemeClr>
          </a:solid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1100" b="1">
                <a:solidFill>
                  <a:schemeClr val="tx1"/>
                </a:solidFill>
                <a:latin typeface="Century Gothic" panose="020B0502020202020204" pitchFamily="34" charset="0"/>
              </a:rPr>
              <a:t>Texte</a:t>
            </a:r>
          </a:p>
        </p:txBody>
      </p:sp>
      <p:cxnSp>
        <p:nvCxnSpPr>
          <p:cNvPr id="43" name="Connector: Elbow 42">
            <a:extLst>
              <a:ext uri="{FF2B5EF4-FFF2-40B4-BE49-F238E27FC236}">
                <a16:creationId xmlns:a16="http://schemas.microsoft.com/office/drawing/2014/main" id="{0C212C1B-1497-8263-611E-2D8FD91BFAD1}"/>
              </a:ext>
            </a:extLst>
          </p:cNvPr>
          <p:cNvCxnSpPr>
            <a:cxnSpLocks/>
            <a:stCxn id="18" idx="3"/>
            <a:endCxn id="41" idx="1"/>
          </p:cNvCxnSpPr>
          <p:nvPr/>
        </p:nvCxnSpPr>
        <p:spPr>
          <a:xfrm flipV="1">
            <a:off x="8651845" y="3808933"/>
            <a:ext cx="358629" cy="1049155"/>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8" name="Connector: Elbow 47">
            <a:extLst>
              <a:ext uri="{FF2B5EF4-FFF2-40B4-BE49-F238E27FC236}">
                <a16:creationId xmlns:a16="http://schemas.microsoft.com/office/drawing/2014/main" id="{F3ADDA99-D58E-1598-3CBC-95ED935745EF}"/>
              </a:ext>
            </a:extLst>
          </p:cNvPr>
          <p:cNvCxnSpPr>
            <a:cxnSpLocks/>
            <a:stCxn id="41" idx="3"/>
            <a:endCxn id="19" idx="1"/>
          </p:cNvCxnSpPr>
          <p:nvPr/>
        </p:nvCxnSpPr>
        <p:spPr>
          <a:xfrm>
            <a:off x="10025542" y="3808933"/>
            <a:ext cx="229999" cy="2096227"/>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06314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75705DE-9425-0352-D6F0-4DD1D4A16A5D}"/>
              </a:ext>
            </a:extLst>
          </p:cNvPr>
          <p:cNvGrpSpPr/>
          <p:nvPr/>
        </p:nvGrpSpPr>
        <p:grpSpPr>
          <a:xfrm>
            <a:off x="2753579" y="1685837"/>
            <a:ext cx="6684842" cy="3486330"/>
            <a:chOff x="3312189" y="1775925"/>
            <a:chExt cx="6684843" cy="3486328"/>
          </a:xfrm>
        </p:grpSpPr>
        <p:sp>
          <p:nvSpPr>
            <p:cNvPr id="38" name="TextBox 37">
              <a:extLst>
                <a:ext uri="{FF2B5EF4-FFF2-40B4-BE49-F238E27FC236}">
                  <a16:creationId xmlns:a16="http://schemas.microsoft.com/office/drawing/2014/main" id="{AA4C8D8F-13AF-B75F-BBC0-DE949D79AFD7}"/>
                </a:ext>
              </a:extLst>
            </p:cNvPr>
            <p:cNvSpPr txBox="1"/>
            <p:nvPr/>
          </p:nvSpPr>
          <p:spPr>
            <a:xfrm>
              <a:off x="3312189" y="4061925"/>
              <a:ext cx="6684843" cy="1200328"/>
            </a:xfrm>
            <a:prstGeom prst="rect">
              <a:avLst/>
            </a:prstGeom>
            <a:noFill/>
          </p:spPr>
          <p:txBody>
            <a:bodyPr wrap="none" rtlCol="0">
              <a:spAutoFit/>
            </a:bodyPr>
            <a:lstStyle/>
            <a:p>
              <a:pPr algn="ctr" rtl="0"/>
              <a:r>
                <a:rPr lang="fr-FR" sz="7200" b="1" dirty="0">
                  <a:latin typeface="Century Gothic" panose="020B0502020202020204" pitchFamily="34" charset="0"/>
                </a:rPr>
                <a:t>Phase Mesurer</a:t>
              </a:r>
            </a:p>
          </p:txBody>
        </p:sp>
        <p:pic>
          <p:nvPicPr>
            <p:cNvPr id="7" name="Graphic 6" descr="Règle avec remplissage uni">
              <a:extLst>
                <a:ext uri="{FF2B5EF4-FFF2-40B4-BE49-F238E27FC236}">
                  <a16:creationId xmlns:a16="http://schemas.microsoft.com/office/drawing/2014/main" id="{B2F44A0F-7A29-3456-AE7F-2B6303E1212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428291" y="1775925"/>
              <a:ext cx="2286000" cy="2286000"/>
            </a:xfrm>
            <a:prstGeom prst="rect">
              <a:avLst/>
            </a:prstGeom>
          </p:spPr>
        </p:pic>
      </p:grpSp>
    </p:spTree>
    <p:extLst>
      <p:ext uri="{BB962C8B-B14F-4D97-AF65-F5344CB8AC3E}">
        <p14:creationId xmlns:p14="http://schemas.microsoft.com/office/powerpoint/2010/main" val="4041866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BCF3B-299D-8C70-5F94-AD2230E1D5FB}"/>
              </a:ext>
            </a:extLst>
          </p:cNvPr>
          <p:cNvSpPr>
            <a:spLocks noGrp="1"/>
          </p:cNvSpPr>
          <p:nvPr>
            <p:ph type="title"/>
          </p:nvPr>
        </p:nvSpPr>
        <p:spPr>
          <a:xfrm>
            <a:off x="2133602" y="0"/>
            <a:ext cx="7924798" cy="990600"/>
          </a:xfrm>
        </p:spPr>
        <p:txBody>
          <a:bodyPr>
            <a:normAutofit/>
          </a:bodyPr>
          <a:lstStyle/>
          <a:p>
            <a:pPr algn="ctr" rtl="0"/>
            <a:r>
              <a:rPr lang="fr-FR" sz="4000" b="1" dirty="0">
                <a:latin typeface="Century Gothic" panose="020B0502020202020204" pitchFamily="34" charset="0"/>
              </a:rPr>
              <a:t>Plan de collecte de données</a:t>
            </a:r>
          </a:p>
        </p:txBody>
      </p:sp>
      <p:graphicFrame>
        <p:nvGraphicFramePr>
          <p:cNvPr id="11" name="Table 10">
            <a:extLst>
              <a:ext uri="{FF2B5EF4-FFF2-40B4-BE49-F238E27FC236}">
                <a16:creationId xmlns:a16="http://schemas.microsoft.com/office/drawing/2014/main" id="{8C926E7F-50E5-C98A-122F-838C39055480}"/>
              </a:ext>
            </a:extLst>
          </p:cNvPr>
          <p:cNvGraphicFramePr>
            <a:graphicFrameLocks noGrp="1"/>
          </p:cNvGraphicFramePr>
          <p:nvPr>
            <p:extLst>
              <p:ext uri="{D42A27DB-BD31-4B8C-83A1-F6EECF244321}">
                <p14:modId xmlns:p14="http://schemas.microsoft.com/office/powerpoint/2010/main" val="4195046744"/>
              </p:ext>
            </p:extLst>
          </p:nvPr>
        </p:nvGraphicFramePr>
        <p:xfrm>
          <a:off x="647700" y="1076325"/>
          <a:ext cx="10896600" cy="4966188"/>
        </p:xfrm>
        <a:graphic>
          <a:graphicData uri="http://schemas.openxmlformats.org/drawingml/2006/table">
            <a:tbl>
              <a:tblPr firstRow="1" firstCol="1" bandRow="1"/>
              <a:tblGrid>
                <a:gridCol w="2724150">
                  <a:extLst>
                    <a:ext uri="{9D8B030D-6E8A-4147-A177-3AD203B41FA5}">
                      <a16:colId xmlns:a16="http://schemas.microsoft.com/office/drawing/2014/main" val="506917477"/>
                    </a:ext>
                  </a:extLst>
                </a:gridCol>
                <a:gridCol w="2724150">
                  <a:extLst>
                    <a:ext uri="{9D8B030D-6E8A-4147-A177-3AD203B41FA5}">
                      <a16:colId xmlns:a16="http://schemas.microsoft.com/office/drawing/2014/main" val="32713809"/>
                    </a:ext>
                  </a:extLst>
                </a:gridCol>
                <a:gridCol w="2724150">
                  <a:extLst>
                    <a:ext uri="{9D8B030D-6E8A-4147-A177-3AD203B41FA5}">
                      <a16:colId xmlns:a16="http://schemas.microsoft.com/office/drawing/2014/main" val="2405124328"/>
                    </a:ext>
                  </a:extLst>
                </a:gridCol>
                <a:gridCol w="2724150">
                  <a:extLst>
                    <a:ext uri="{9D8B030D-6E8A-4147-A177-3AD203B41FA5}">
                      <a16:colId xmlns:a16="http://schemas.microsoft.com/office/drawing/2014/main" val="1003869103"/>
                    </a:ext>
                  </a:extLst>
                </a:gridCol>
              </a:tblGrid>
              <a:tr h="352425">
                <a:tc>
                  <a:txBody>
                    <a:bodyPr/>
                    <a:lstStyle/>
                    <a:p>
                      <a:pPr marL="0" marR="0" indent="0" algn="ctr" rtl="0">
                        <a:lnSpc>
                          <a:spcPct val="107000"/>
                        </a:lnSpc>
                        <a:spcBef>
                          <a:spcPts val="0"/>
                        </a:spcBef>
                        <a:spcAft>
                          <a:spcPts val="0"/>
                        </a:spcAft>
                        <a:buFont typeface="Arial" panose="020B0604020202020204" pitchFamily="34" charset="0"/>
                        <a:buNone/>
                      </a:pPr>
                      <a:r>
                        <a:rPr lang="fr-FR" sz="1400" b="1"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Mesure de performances</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6">
                        <a:lumMod val="60000"/>
                        <a:lumOff val="40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dirty="0">
                          <a:effectLst/>
                          <a:latin typeface="Century Gothic" panose="020B0502020202020204" pitchFamily="34" charset="0"/>
                          <a:ea typeface="Calibri" panose="020F0502020204030204" pitchFamily="34" charset="0"/>
                          <a:cs typeface="Times New Roman" panose="02020603050405020304" pitchFamily="18" charset="0"/>
                        </a:rPr>
                        <a:t>Définitions opérationnelles</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6">
                        <a:lumMod val="60000"/>
                        <a:lumOff val="40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dirty="0">
                          <a:effectLst/>
                          <a:latin typeface="Century Gothic" panose="020B0502020202020204" pitchFamily="34" charset="0"/>
                          <a:ea typeface="Calibri" panose="020F0502020204030204" pitchFamily="34" charset="0"/>
                          <a:cs typeface="Times New Roman" panose="02020603050405020304" pitchFamily="18" charset="0"/>
                        </a:rPr>
                        <a:t>Qui collectera les données ?</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6">
                        <a:lumMod val="60000"/>
                        <a:lumOff val="40000"/>
                      </a:schemeClr>
                    </a:solidFill>
                  </a:tcPr>
                </a:tc>
                <a:tc>
                  <a:txBody>
                    <a:bodyPr/>
                    <a:lstStyle/>
                    <a:p>
                      <a:pPr marL="0" marR="0" indent="0" algn="ctr" rtl="0">
                        <a:lnSpc>
                          <a:spcPct val="107000"/>
                        </a:lnSpc>
                        <a:spcBef>
                          <a:spcPts val="0"/>
                        </a:spcBef>
                        <a:spcAft>
                          <a:spcPts val="0"/>
                        </a:spcAft>
                        <a:buFont typeface="Arial" panose="020B0604020202020204" pitchFamily="34" charset="0"/>
                        <a:buNone/>
                      </a:pPr>
                      <a:r>
                        <a:rPr lang="fr-FR" sz="1400" b="1" dirty="0">
                          <a:effectLst/>
                          <a:latin typeface="Century Gothic" panose="020B0502020202020204" pitchFamily="34" charset="0"/>
                          <a:ea typeface="Calibri" panose="020F0502020204030204" pitchFamily="34" charset="0"/>
                          <a:cs typeface="Times New Roman" panose="02020603050405020304" pitchFamily="18" charset="0"/>
                        </a:rPr>
                        <a:t>Quand et où ?</a:t>
                      </a: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978242182"/>
                  </a:ext>
                </a:extLst>
              </a:tr>
              <a:tr h="457325">
                <a:tc>
                  <a:txBody>
                    <a:bodyPr/>
                    <a:lstStyle/>
                    <a:p>
                      <a:pPr marL="0" marR="0" lvl="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06455147"/>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37213819"/>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648753273"/>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40372832"/>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05993485"/>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77880546"/>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7773497"/>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09813566"/>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62029694"/>
                  </a:ext>
                </a:extLst>
              </a:tr>
              <a:tr h="457325">
                <a:tc>
                  <a:txBody>
                    <a:bodyPr/>
                    <a:lstStyle/>
                    <a:p>
                      <a:pPr marL="0" marR="0" indent="0">
                        <a:lnSpc>
                          <a:spcPct val="107000"/>
                        </a:lnSpc>
                        <a:spcBef>
                          <a:spcPts val="0"/>
                        </a:spcBef>
                        <a:spcAft>
                          <a:spcPts val="0"/>
                        </a:spcAft>
                        <a:buFont typeface="Arial" panose="020B0604020202020204" pitchFamily="34" charset="0"/>
                        <a:buNone/>
                      </a:pPr>
                      <a:endParaRPr lang="en-US"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tc>
                  <a:txBody>
                    <a:bodyPr/>
                    <a:lstStyle/>
                    <a:p>
                      <a:pPr marL="0" marR="0" indent="0">
                        <a:lnSpc>
                          <a:spcPct val="107000"/>
                        </a:lnSpc>
                        <a:spcBef>
                          <a:spcPts val="0"/>
                        </a:spcBef>
                        <a:spcAft>
                          <a:spcPts val="0"/>
                        </a:spcAft>
                        <a:buFont typeface="Arial" panose="020B0604020202020204" pitchFamily="34" charset="0"/>
                        <a:buNone/>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89199185"/>
                  </a:ext>
                </a:extLst>
              </a:tr>
            </a:tbl>
          </a:graphicData>
        </a:graphic>
      </p:graphicFrame>
    </p:spTree>
    <p:extLst>
      <p:ext uri="{BB962C8B-B14F-4D97-AF65-F5344CB8AC3E}">
        <p14:creationId xmlns:p14="http://schemas.microsoft.com/office/powerpoint/2010/main" val="3742478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74DAEA9-AE22-D7E2-2BCA-5EAD82D3056A}"/>
              </a:ext>
            </a:extLst>
          </p:cNvPr>
          <p:cNvSpPr>
            <a:spLocks noGrp="1"/>
          </p:cNvSpPr>
          <p:nvPr>
            <p:ph type="title"/>
          </p:nvPr>
        </p:nvSpPr>
        <p:spPr>
          <a:xfrm>
            <a:off x="2373443" y="1"/>
            <a:ext cx="7445114" cy="990600"/>
          </a:xfrm>
        </p:spPr>
        <p:txBody>
          <a:bodyPr>
            <a:normAutofit fontScale="90000"/>
          </a:bodyPr>
          <a:lstStyle/>
          <a:p>
            <a:pPr algn="ctr" rtl="0"/>
            <a:r>
              <a:rPr lang="fr-FR" b="1" dirty="0">
                <a:latin typeface="Century Gothic" panose="020B0502020202020204" pitchFamily="34" charset="0"/>
              </a:rPr>
              <a:t>Performances de référence</a:t>
            </a:r>
            <a:br>
              <a:rPr lang="en-US" b="1" dirty="0">
                <a:latin typeface="Century Gothic" panose="020B0502020202020204" pitchFamily="34" charset="0"/>
              </a:rPr>
            </a:br>
            <a:r>
              <a:rPr lang="fr-FR" sz="1600" i="1" kern="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Diagramme ou image illustrant les données de référence</a:t>
            </a:r>
          </a:p>
        </p:txBody>
      </p:sp>
      <p:sp>
        <p:nvSpPr>
          <p:cNvPr id="5" name="Rectangle: Rounded Corners 4">
            <a:extLst>
              <a:ext uri="{FF2B5EF4-FFF2-40B4-BE49-F238E27FC236}">
                <a16:creationId xmlns:a16="http://schemas.microsoft.com/office/drawing/2014/main" id="{2409F041-7BD3-F4A5-98E6-0EBE6EBB7820}"/>
              </a:ext>
            </a:extLst>
          </p:cNvPr>
          <p:cNvSpPr/>
          <p:nvPr/>
        </p:nvSpPr>
        <p:spPr>
          <a:xfrm>
            <a:off x="722852" y="1327559"/>
            <a:ext cx="10746297" cy="4756557"/>
          </a:xfrm>
          <a:prstGeom prst="roundRect">
            <a:avLst/>
          </a:prstGeom>
          <a:noFill/>
          <a:ln w="28575">
            <a:solidFill>
              <a:srgbClr val="4FC1E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90010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5437</TotalTime>
  <Words>912</Words>
  <Application>Microsoft Office PowerPoint</Application>
  <PresentationFormat>Widescreen</PresentationFormat>
  <Paragraphs>351</Paragraphs>
  <Slides>24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Aptos</vt:lpstr>
      <vt:lpstr>Aptos Display</vt:lpstr>
      <vt:lpstr>Arial</vt:lpstr>
      <vt:lpstr>Century Gothic</vt:lpstr>
      <vt:lpstr>Office Theme</vt:lpstr>
      <vt:lpstr>PowerPoint Presentation</vt:lpstr>
      <vt:lpstr>PowerPoint Presentation</vt:lpstr>
      <vt:lpstr>Charte de projet</vt:lpstr>
      <vt:lpstr>Voix du client (VOC)</vt:lpstr>
      <vt:lpstr>Diagramme SIPOC</vt:lpstr>
      <vt:lpstr>Diagramme détaillé du processus Vue d’ensemble du flux de processus actuel</vt:lpstr>
      <vt:lpstr>PowerPoint Presentation</vt:lpstr>
      <vt:lpstr>Plan de collecte de données</vt:lpstr>
      <vt:lpstr>Performances de référence Diagramme ou image illustrant les données de référence</vt:lpstr>
      <vt:lpstr>Résultats de l’étude de gage R&amp;R Analyse de la variation du système de mesure</vt:lpstr>
      <vt:lpstr>PowerPoint Presentation</vt:lpstr>
      <vt:lpstr>Diagramme de Pareto Visuel montrant les facteurs les plus significatifs contribuant au problème</vt:lpstr>
      <vt:lpstr>PowerPoint Presentation</vt:lpstr>
      <vt:lpstr>Diagramme du processus Vue d’ensemble du flux de processus actuel</vt:lpstr>
      <vt:lpstr>Confirmation des hypothèses</vt:lpstr>
      <vt:lpstr>PowerPoint Presentation</vt:lpstr>
      <vt:lpstr>Diagramme de hiérarchisation des solutions Chaque solution est classée selon son niveau de priorité sur une échelle de 1 à 5</vt:lpstr>
      <vt:lpstr>Plan d’amélioration</vt:lpstr>
      <vt:lpstr>Diagramme du processus amélioré Flux du processus mis à jour et répercutant les améliorations</vt:lpstr>
      <vt:lpstr>PowerPoint Presentation</vt:lpstr>
      <vt:lpstr>Plan de contrôle</vt:lpstr>
      <vt:lpstr>Diagramme de contrôle Diagramme de contrôle montrant l’amélioration</vt:lpstr>
      <vt:lpstr>Récapitulatif du projet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Agustina Moschcovich</dc:creator>
  <cp:lastModifiedBy>Mira Li</cp:lastModifiedBy>
  <cp:revision>136</cp:revision>
  <dcterms:created xsi:type="dcterms:W3CDTF">2024-06-23T02:36:30Z</dcterms:created>
  <dcterms:modified xsi:type="dcterms:W3CDTF">2025-05-17T15:12:20Z</dcterms:modified>
</cp:coreProperties>
</file>