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7" r:id="rId2"/>
    <p:sldId id="29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564"/>
    <a:srgbClr val="FFCE54"/>
    <a:srgbClr val="A0D468"/>
    <a:srgbClr val="4FC1E8"/>
    <a:srgbClr val="AC92EB"/>
    <a:srgbClr val="156082"/>
    <a:srgbClr val="292866"/>
    <a:srgbClr val="F05C4F"/>
    <a:srgbClr val="9C92C8"/>
    <a:srgbClr val="C8C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" autoAdjust="0"/>
    <p:restoredTop sz="94702"/>
  </p:normalViewPr>
  <p:slideViewPr>
    <p:cSldViewPr snapToGrid="0">
      <p:cViewPr varScale="1">
        <p:scale>
          <a:sx n="238" d="100"/>
          <a:sy n="238" d="100"/>
        </p:scale>
        <p:origin x="179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09F09-59B3-489E-8070-C50CD83CC36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4">
                <a:lumMod val="40000"/>
                <a:lumOff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ndes de couleur abstraites">
            <a:extLst>
              <a:ext uri="{FF2B5EF4-FFF2-40B4-BE49-F238E27FC236}">
                <a16:creationId xmlns:a16="http://schemas.microsoft.com/office/drawing/2014/main" id="{B1D04371-86F1-1A47-905B-FCAA3726DF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961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3644" b="16179"/>
          <a:stretch/>
        </p:blipFill>
        <p:spPr>
          <a:xfrm flipH="1">
            <a:off x="-1" y="-8600"/>
            <a:ext cx="12192001" cy="68666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46309" y="1671468"/>
            <a:ext cx="4204426" cy="4703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 utiliser ce modèle ? </a:t>
            </a:r>
            <a:br>
              <a:rPr lang="en-US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5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Utilisez ce modèle d’organigramme de processus au début d’un projet pour fournir une vue d’ensemble de la méthodologie DMAIC et une représentation visuelle de la structure du projet.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Caractéristiques notables du modèle : </a:t>
            </a:r>
            <a:br>
              <a:rPr lang="en-US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fr-FR" sz="15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Ce modèle utilise des formes d’organigramme pour illustrer le processus DMAIC. L’organigramme comprend des exemples d’activités pour chaque phase DMAIC, que vous pouvez modifier en fonction de votre projet spécifique.</a:t>
            </a:r>
          </a:p>
        </p:txBody>
      </p:sp>
      <p:sp>
        <p:nvSpPr>
          <p:cNvPr id="91" name="Google Shape;91;p13"/>
          <p:cNvSpPr txBox="1"/>
          <p:nvPr/>
        </p:nvSpPr>
        <p:spPr>
          <a:xfrm>
            <a:off x="361544" y="258507"/>
            <a:ext cx="11561098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000" b="1" spc="-30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d’organigramme de processus DMAIC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E3E5EE-EE98-7B98-E356-D2782A1725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69989" y="2002911"/>
            <a:ext cx="6909621" cy="388666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Ondes de couleur abstraites">
            <a:extLst>
              <a:ext uri="{FF2B5EF4-FFF2-40B4-BE49-F238E27FC236}">
                <a16:creationId xmlns:a16="http://schemas.microsoft.com/office/drawing/2014/main" id="{B800A62C-D3C3-B0E9-EF03-4F76BF0F23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7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961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3644" b="16179"/>
          <a:stretch/>
        </p:blipFill>
        <p:spPr>
          <a:xfrm flipH="1">
            <a:off x="-1" y="-8600"/>
            <a:ext cx="12192001" cy="6866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9EA558F-2BA9-24E0-CD66-A49A1D91A513}"/>
              </a:ext>
            </a:extLst>
          </p:cNvPr>
          <p:cNvSpPr txBox="1"/>
          <p:nvPr/>
        </p:nvSpPr>
        <p:spPr>
          <a:xfrm>
            <a:off x="1832934" y="390207"/>
            <a:ext cx="19378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fr-FR" sz="2800" i="0" u="none" strike="noStrike" spc="300" dirty="0">
                <a:solidFill>
                  <a:srgbClr val="001033"/>
                </a:solidFill>
                <a:effectLst/>
                <a:latin typeface="Century Gothic" panose="020B0502020202020204" pitchFamily="34" charset="0"/>
              </a:rPr>
              <a:t>PHASE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C8E5A8-6164-E1D9-A867-BFCA910B7332}"/>
              </a:ext>
            </a:extLst>
          </p:cNvPr>
          <p:cNvSpPr/>
          <p:nvPr/>
        </p:nvSpPr>
        <p:spPr>
          <a:xfrm>
            <a:off x="1832936" y="956924"/>
            <a:ext cx="1937855" cy="872455"/>
          </a:xfrm>
          <a:prstGeom prst="rect">
            <a:avLst/>
          </a:prstGeom>
          <a:solidFill>
            <a:srgbClr val="AC92EB"/>
          </a:solidFill>
          <a:ln>
            <a:solidFill>
              <a:srgbClr val="AC92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6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Définir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FE1B55-DB7F-3820-CDCB-B475C0DD1023}"/>
              </a:ext>
            </a:extLst>
          </p:cNvPr>
          <p:cNvSpPr/>
          <p:nvPr/>
        </p:nvSpPr>
        <p:spPr>
          <a:xfrm>
            <a:off x="1832936" y="2089144"/>
            <a:ext cx="1937855" cy="872455"/>
          </a:xfrm>
          <a:prstGeom prst="rect">
            <a:avLst/>
          </a:prstGeom>
          <a:solidFill>
            <a:srgbClr val="4FC1E8"/>
          </a:solidFill>
          <a:ln>
            <a:solidFill>
              <a:srgbClr val="4FC1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600" ker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Mesurer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A34086-E349-244B-9A21-5B3005DDCF46}"/>
              </a:ext>
            </a:extLst>
          </p:cNvPr>
          <p:cNvSpPr/>
          <p:nvPr/>
        </p:nvSpPr>
        <p:spPr>
          <a:xfrm>
            <a:off x="1832935" y="3221364"/>
            <a:ext cx="1937855" cy="872455"/>
          </a:xfrm>
          <a:prstGeom prst="rect">
            <a:avLst/>
          </a:prstGeom>
          <a:solidFill>
            <a:srgbClr val="A0D468"/>
          </a:solidFill>
          <a:ln>
            <a:solidFill>
              <a:srgbClr val="A0D4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600" ker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711E6A-ECDD-B95B-2A5B-4D9ADB6880D1}"/>
              </a:ext>
            </a:extLst>
          </p:cNvPr>
          <p:cNvSpPr/>
          <p:nvPr/>
        </p:nvSpPr>
        <p:spPr>
          <a:xfrm>
            <a:off x="1832935" y="4353584"/>
            <a:ext cx="1937855" cy="872455"/>
          </a:xfrm>
          <a:prstGeom prst="rect">
            <a:avLst/>
          </a:prstGeom>
          <a:solidFill>
            <a:srgbClr val="FFCE54"/>
          </a:solidFill>
          <a:ln>
            <a:solidFill>
              <a:srgbClr val="FFCE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6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Améliorer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69DF19-6D49-8E06-170C-AB95C301784E}"/>
              </a:ext>
            </a:extLst>
          </p:cNvPr>
          <p:cNvSpPr/>
          <p:nvPr/>
        </p:nvSpPr>
        <p:spPr>
          <a:xfrm>
            <a:off x="1832934" y="5485804"/>
            <a:ext cx="1937855" cy="872455"/>
          </a:xfrm>
          <a:prstGeom prst="rect">
            <a:avLst/>
          </a:prstGeom>
          <a:solidFill>
            <a:srgbClr val="ED5564"/>
          </a:solidFill>
          <a:ln>
            <a:solidFill>
              <a:srgbClr val="ED55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6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Contrôler 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AEDA4C-22E6-5568-2C81-F6AD20820FFB}"/>
              </a:ext>
            </a:extLst>
          </p:cNvPr>
          <p:cNvSpPr/>
          <p:nvPr/>
        </p:nvSpPr>
        <p:spPr>
          <a:xfrm>
            <a:off x="4159313" y="1032424"/>
            <a:ext cx="2264481" cy="721454"/>
          </a:xfrm>
          <a:prstGeom prst="rect">
            <a:avLst/>
          </a:prstGeom>
          <a:solidFill>
            <a:srgbClr val="AC92EB">
              <a:alpha val="50196"/>
            </a:srgbClr>
          </a:solidFill>
          <a:ln>
            <a:solidFill>
              <a:srgbClr val="AC92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Identifier le problème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C90097-01CB-CACE-20CD-A779B27B858C}"/>
              </a:ext>
            </a:extLst>
          </p:cNvPr>
          <p:cNvSpPr/>
          <p:nvPr/>
        </p:nvSpPr>
        <p:spPr>
          <a:xfrm>
            <a:off x="6811382" y="1032424"/>
            <a:ext cx="2264481" cy="721454"/>
          </a:xfrm>
          <a:prstGeom prst="rect">
            <a:avLst/>
          </a:prstGeom>
          <a:solidFill>
            <a:srgbClr val="AC92EB">
              <a:alpha val="50196"/>
            </a:srgbClr>
          </a:solidFill>
          <a:ln>
            <a:solidFill>
              <a:srgbClr val="AC92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Définir les buts du projet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181C15-5400-122D-588F-F9ADCDCFEEA0}"/>
              </a:ext>
            </a:extLst>
          </p:cNvPr>
          <p:cNvSpPr/>
          <p:nvPr/>
        </p:nvSpPr>
        <p:spPr>
          <a:xfrm>
            <a:off x="9462142" y="1032424"/>
            <a:ext cx="2264481" cy="721454"/>
          </a:xfrm>
          <a:prstGeom prst="rect">
            <a:avLst/>
          </a:prstGeom>
          <a:solidFill>
            <a:srgbClr val="AC92EB">
              <a:alpha val="50196"/>
            </a:srgbClr>
          </a:solidFill>
          <a:ln>
            <a:solidFill>
              <a:srgbClr val="AC92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fr-FR" sz="135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Définir les exigences </a:t>
            </a:r>
            <a:br>
              <a:rPr lang="fr-FR" sz="135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35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clients (éléments essentiels à la qualité)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BF15D7-BD8F-D251-A314-5D4677F288FA}"/>
              </a:ext>
            </a:extLst>
          </p:cNvPr>
          <p:cNvSpPr/>
          <p:nvPr/>
        </p:nvSpPr>
        <p:spPr>
          <a:xfrm>
            <a:off x="4159313" y="2164644"/>
            <a:ext cx="2250212" cy="721454"/>
          </a:xfrm>
          <a:prstGeom prst="rect">
            <a:avLst/>
          </a:prstGeom>
          <a:solidFill>
            <a:srgbClr val="4FC1E8">
              <a:alpha val="50196"/>
            </a:srgbClr>
          </a:solidFill>
          <a:ln>
            <a:solidFill>
              <a:srgbClr val="4FC1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Cartographier le processus en cours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9722B1C-1CB3-CAA5-A726-2800F538A43A}"/>
              </a:ext>
            </a:extLst>
          </p:cNvPr>
          <p:cNvSpPr/>
          <p:nvPr/>
        </p:nvSpPr>
        <p:spPr>
          <a:xfrm>
            <a:off x="6811382" y="2164644"/>
            <a:ext cx="2250212" cy="721454"/>
          </a:xfrm>
          <a:prstGeom prst="rect">
            <a:avLst/>
          </a:prstGeom>
          <a:solidFill>
            <a:srgbClr val="4FC1E8">
              <a:alpha val="50196"/>
            </a:srgbClr>
          </a:solidFill>
          <a:ln>
            <a:solidFill>
              <a:srgbClr val="4FC1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Collecter des données pertinentes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45D75E-5436-0C3D-461B-C4CC909973EE}"/>
              </a:ext>
            </a:extLst>
          </p:cNvPr>
          <p:cNvSpPr/>
          <p:nvPr/>
        </p:nvSpPr>
        <p:spPr>
          <a:xfrm>
            <a:off x="9462142" y="2164644"/>
            <a:ext cx="2250212" cy="721454"/>
          </a:xfrm>
          <a:prstGeom prst="rect">
            <a:avLst/>
          </a:prstGeom>
          <a:solidFill>
            <a:srgbClr val="4FC1E8">
              <a:alpha val="50196"/>
            </a:srgbClr>
          </a:solidFill>
          <a:ln>
            <a:solidFill>
              <a:srgbClr val="4FC1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 rtl="0"/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Établir des performances de référence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205900E-4132-30AF-C0EE-20914EDA8736}"/>
              </a:ext>
            </a:extLst>
          </p:cNvPr>
          <p:cNvSpPr/>
          <p:nvPr/>
        </p:nvSpPr>
        <p:spPr>
          <a:xfrm>
            <a:off x="4159313" y="3294342"/>
            <a:ext cx="2278751" cy="721454"/>
          </a:xfrm>
          <a:prstGeom prst="rect">
            <a:avLst/>
          </a:prstGeom>
          <a:solidFill>
            <a:srgbClr val="A0D468">
              <a:alpha val="50196"/>
            </a:srgbClr>
          </a:solidFill>
          <a:ln>
            <a:solidFill>
              <a:srgbClr val="A0D4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Identifier les causes profondes des défauts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FB656B5-1959-EC14-6EDA-C80F431D31DA}"/>
              </a:ext>
            </a:extLst>
          </p:cNvPr>
          <p:cNvSpPr/>
          <p:nvPr/>
        </p:nvSpPr>
        <p:spPr>
          <a:xfrm>
            <a:off x="6811382" y="3294342"/>
            <a:ext cx="2278751" cy="721454"/>
          </a:xfrm>
          <a:prstGeom prst="rect">
            <a:avLst/>
          </a:prstGeom>
          <a:solidFill>
            <a:srgbClr val="A0D468">
              <a:alpha val="50196"/>
            </a:srgbClr>
          </a:solidFill>
          <a:ln>
            <a:solidFill>
              <a:srgbClr val="A0D4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Analyser les données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CDDA4C-0342-4C39-B8F5-1B46D1A109AC}"/>
              </a:ext>
            </a:extLst>
          </p:cNvPr>
          <p:cNvSpPr/>
          <p:nvPr/>
        </p:nvSpPr>
        <p:spPr>
          <a:xfrm>
            <a:off x="9462142" y="3294342"/>
            <a:ext cx="2278751" cy="721454"/>
          </a:xfrm>
          <a:prstGeom prst="rect">
            <a:avLst/>
          </a:prstGeom>
          <a:solidFill>
            <a:srgbClr val="A0D468">
              <a:alpha val="50196"/>
            </a:srgbClr>
          </a:solidFill>
          <a:ln>
            <a:solidFill>
              <a:srgbClr val="A0D4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Valider les causes profondes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1B8A19D-C676-5719-B9A2-6D735D3EFDA9}"/>
              </a:ext>
            </a:extLst>
          </p:cNvPr>
          <p:cNvSpPr/>
          <p:nvPr/>
        </p:nvSpPr>
        <p:spPr>
          <a:xfrm>
            <a:off x="4159313" y="4429084"/>
            <a:ext cx="2262893" cy="721454"/>
          </a:xfrm>
          <a:prstGeom prst="rect">
            <a:avLst/>
          </a:prstGeom>
          <a:solidFill>
            <a:srgbClr val="FFCE54">
              <a:alpha val="50196"/>
            </a:srgbClr>
          </a:solidFill>
          <a:ln>
            <a:solidFill>
              <a:srgbClr val="FFCE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Développer des solutions d’amélioration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AC0FB5C-0A1D-4265-48F5-95C64B3B27B5}"/>
              </a:ext>
            </a:extLst>
          </p:cNvPr>
          <p:cNvSpPr/>
          <p:nvPr/>
        </p:nvSpPr>
        <p:spPr>
          <a:xfrm>
            <a:off x="6811382" y="4429084"/>
            <a:ext cx="2262893" cy="721454"/>
          </a:xfrm>
          <a:prstGeom prst="rect">
            <a:avLst/>
          </a:prstGeom>
          <a:solidFill>
            <a:srgbClr val="FFCE54">
              <a:alpha val="50196"/>
            </a:srgbClr>
          </a:solidFill>
          <a:ln>
            <a:solidFill>
              <a:srgbClr val="FFCE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Mettre en œuvre les modifications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AA3BEE-A1B4-30F7-04E1-08472849D14F}"/>
              </a:ext>
            </a:extLst>
          </p:cNvPr>
          <p:cNvSpPr/>
          <p:nvPr/>
        </p:nvSpPr>
        <p:spPr>
          <a:xfrm>
            <a:off x="9462142" y="4429084"/>
            <a:ext cx="2262893" cy="721454"/>
          </a:xfrm>
          <a:prstGeom prst="rect">
            <a:avLst/>
          </a:prstGeom>
          <a:solidFill>
            <a:srgbClr val="FFCE54">
              <a:alpha val="50196"/>
            </a:srgbClr>
          </a:solidFill>
          <a:ln>
            <a:solidFill>
              <a:srgbClr val="FFCE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Vérifier les améliorations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237F218-F454-2F51-6D0F-3CC318E455BD}"/>
              </a:ext>
            </a:extLst>
          </p:cNvPr>
          <p:cNvSpPr/>
          <p:nvPr/>
        </p:nvSpPr>
        <p:spPr>
          <a:xfrm>
            <a:off x="4159313" y="5563826"/>
            <a:ext cx="2262893" cy="721454"/>
          </a:xfrm>
          <a:prstGeom prst="rect">
            <a:avLst/>
          </a:prstGeom>
          <a:solidFill>
            <a:srgbClr val="ED5564">
              <a:alpha val="50196"/>
            </a:srgbClr>
          </a:solidFill>
          <a:ln>
            <a:solidFill>
              <a:srgbClr val="ED55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Mettre en œuvre des systèmes de contrôle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C80624-E365-08B0-63CC-308CAB06BF70}"/>
              </a:ext>
            </a:extLst>
          </p:cNvPr>
          <p:cNvSpPr/>
          <p:nvPr/>
        </p:nvSpPr>
        <p:spPr>
          <a:xfrm>
            <a:off x="6811382" y="5563826"/>
            <a:ext cx="2262893" cy="721454"/>
          </a:xfrm>
          <a:prstGeom prst="rect">
            <a:avLst/>
          </a:prstGeom>
          <a:solidFill>
            <a:srgbClr val="ED5564">
              <a:alpha val="50196"/>
            </a:srgbClr>
          </a:solidFill>
          <a:ln>
            <a:solidFill>
              <a:srgbClr val="ED55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Surveiller les performances du processus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A1B076-C478-556A-580C-C5271CC2B66A}"/>
              </a:ext>
            </a:extLst>
          </p:cNvPr>
          <p:cNvSpPr/>
          <p:nvPr/>
        </p:nvSpPr>
        <p:spPr>
          <a:xfrm>
            <a:off x="9462142" y="5563826"/>
            <a:ext cx="2262893" cy="721454"/>
          </a:xfrm>
          <a:prstGeom prst="rect">
            <a:avLst/>
          </a:prstGeom>
          <a:solidFill>
            <a:srgbClr val="ED5564">
              <a:alpha val="50196"/>
            </a:srgbClr>
          </a:solidFill>
          <a:ln>
            <a:solidFill>
              <a:srgbClr val="ED55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5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Pérenniser les améliorations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B0AED1C-09BA-3BE9-3299-A0A218534D9B}"/>
              </a:ext>
            </a:extLst>
          </p:cNvPr>
          <p:cNvCxnSpPr>
            <a:stCxn id="4" idx="3"/>
            <a:endCxn id="15" idx="1"/>
          </p:cNvCxnSpPr>
          <p:nvPr/>
        </p:nvCxnSpPr>
        <p:spPr>
          <a:xfrm flipV="1">
            <a:off x="3770791" y="1393151"/>
            <a:ext cx="388522" cy="1"/>
          </a:xfrm>
          <a:prstGeom prst="straightConnector1">
            <a:avLst/>
          </a:prstGeom>
          <a:ln w="63500">
            <a:solidFill>
              <a:srgbClr val="AC92E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502565-C85E-A2D3-50CC-D5F1CA2EB9F9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>
            <a:off x="6423794" y="1393151"/>
            <a:ext cx="387588" cy="0"/>
          </a:xfrm>
          <a:prstGeom prst="straightConnector1">
            <a:avLst/>
          </a:prstGeom>
          <a:ln w="63500">
            <a:solidFill>
              <a:srgbClr val="AC92E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EDBF09E-B3F7-7B5A-3705-C339665CF3A5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>
            <a:off x="9075863" y="1393151"/>
            <a:ext cx="386279" cy="0"/>
          </a:xfrm>
          <a:prstGeom prst="straightConnector1">
            <a:avLst/>
          </a:prstGeom>
          <a:ln w="63500">
            <a:solidFill>
              <a:srgbClr val="AC92E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43319C-0BFB-CD91-ED3A-65DCED9BB764}"/>
              </a:ext>
            </a:extLst>
          </p:cNvPr>
          <p:cNvCxnSpPr>
            <a:stCxn id="9" idx="3"/>
            <a:endCxn id="18" idx="1"/>
          </p:cNvCxnSpPr>
          <p:nvPr/>
        </p:nvCxnSpPr>
        <p:spPr>
          <a:xfrm flipV="1">
            <a:off x="3770791" y="2525371"/>
            <a:ext cx="388522" cy="1"/>
          </a:xfrm>
          <a:prstGeom prst="straightConnector1">
            <a:avLst/>
          </a:prstGeom>
          <a:ln w="63500">
            <a:solidFill>
              <a:srgbClr val="4FC1E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4380783-F814-2A6E-BB70-18569200FFF4}"/>
              </a:ext>
            </a:extLst>
          </p:cNvPr>
          <p:cNvCxnSpPr>
            <a:stCxn id="18" idx="3"/>
            <a:endCxn id="19" idx="1"/>
          </p:cNvCxnSpPr>
          <p:nvPr/>
        </p:nvCxnSpPr>
        <p:spPr>
          <a:xfrm>
            <a:off x="6409525" y="2525371"/>
            <a:ext cx="401857" cy="0"/>
          </a:xfrm>
          <a:prstGeom prst="straightConnector1">
            <a:avLst/>
          </a:prstGeom>
          <a:ln w="63500">
            <a:solidFill>
              <a:srgbClr val="4FC1E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770A265-81BD-54E5-90C6-160B1F0F6598}"/>
              </a:ext>
            </a:extLst>
          </p:cNvPr>
          <p:cNvCxnSpPr>
            <a:stCxn id="19" idx="3"/>
            <a:endCxn id="20" idx="1"/>
          </p:cNvCxnSpPr>
          <p:nvPr/>
        </p:nvCxnSpPr>
        <p:spPr>
          <a:xfrm>
            <a:off x="9061593" y="2525371"/>
            <a:ext cx="400548" cy="0"/>
          </a:xfrm>
          <a:prstGeom prst="straightConnector1">
            <a:avLst/>
          </a:prstGeom>
          <a:ln w="63500">
            <a:solidFill>
              <a:srgbClr val="4FC1E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954267F-B64A-24AD-3F03-F60768AFC1BD}"/>
              </a:ext>
            </a:extLst>
          </p:cNvPr>
          <p:cNvCxnSpPr>
            <a:stCxn id="11" idx="3"/>
            <a:endCxn id="21" idx="1"/>
          </p:cNvCxnSpPr>
          <p:nvPr/>
        </p:nvCxnSpPr>
        <p:spPr>
          <a:xfrm flipV="1">
            <a:off x="3770790" y="3655069"/>
            <a:ext cx="388523" cy="2523"/>
          </a:xfrm>
          <a:prstGeom prst="straightConnector1">
            <a:avLst/>
          </a:prstGeom>
          <a:ln w="63500">
            <a:solidFill>
              <a:srgbClr val="A0D46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60A00BD-A911-9914-4B59-E8EAA3B2C164}"/>
              </a:ext>
            </a:extLst>
          </p:cNvPr>
          <p:cNvCxnSpPr>
            <a:stCxn id="21" idx="3"/>
            <a:endCxn id="22" idx="1"/>
          </p:cNvCxnSpPr>
          <p:nvPr/>
        </p:nvCxnSpPr>
        <p:spPr>
          <a:xfrm>
            <a:off x="6438064" y="3655069"/>
            <a:ext cx="373318" cy="0"/>
          </a:xfrm>
          <a:prstGeom prst="straightConnector1">
            <a:avLst/>
          </a:prstGeom>
          <a:ln w="63500">
            <a:solidFill>
              <a:srgbClr val="A0D46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3B1D545-F93F-9A91-D345-D1148990C222}"/>
              </a:ext>
            </a:extLst>
          </p:cNvPr>
          <p:cNvCxnSpPr>
            <a:stCxn id="22" idx="3"/>
            <a:endCxn id="23" idx="1"/>
          </p:cNvCxnSpPr>
          <p:nvPr/>
        </p:nvCxnSpPr>
        <p:spPr>
          <a:xfrm>
            <a:off x="9090133" y="3655069"/>
            <a:ext cx="372009" cy="0"/>
          </a:xfrm>
          <a:prstGeom prst="straightConnector1">
            <a:avLst/>
          </a:prstGeom>
          <a:ln w="63500">
            <a:solidFill>
              <a:srgbClr val="A0D46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D12C1A3-FCAD-9DCD-BC94-753799074CA9}"/>
              </a:ext>
            </a:extLst>
          </p:cNvPr>
          <p:cNvCxnSpPr>
            <a:stCxn id="12" idx="3"/>
            <a:endCxn id="24" idx="1"/>
          </p:cNvCxnSpPr>
          <p:nvPr/>
        </p:nvCxnSpPr>
        <p:spPr>
          <a:xfrm flipV="1">
            <a:off x="3770790" y="4789811"/>
            <a:ext cx="388523" cy="1"/>
          </a:xfrm>
          <a:prstGeom prst="straightConnector1">
            <a:avLst/>
          </a:prstGeom>
          <a:ln w="63500">
            <a:solidFill>
              <a:srgbClr val="FFCE5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2324AA1-98ED-F49F-28B3-BACE03C97232}"/>
              </a:ext>
            </a:extLst>
          </p:cNvPr>
          <p:cNvCxnSpPr>
            <a:stCxn id="24" idx="3"/>
            <a:endCxn id="25" idx="1"/>
          </p:cNvCxnSpPr>
          <p:nvPr/>
        </p:nvCxnSpPr>
        <p:spPr>
          <a:xfrm>
            <a:off x="6422206" y="4789811"/>
            <a:ext cx="389176" cy="0"/>
          </a:xfrm>
          <a:prstGeom prst="straightConnector1">
            <a:avLst/>
          </a:prstGeom>
          <a:ln w="63500">
            <a:solidFill>
              <a:srgbClr val="FFCE5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C70529B-4C74-3623-1BA2-E491B5E17732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>
            <a:off x="9074275" y="4789811"/>
            <a:ext cx="387867" cy="0"/>
          </a:xfrm>
          <a:prstGeom prst="straightConnector1">
            <a:avLst/>
          </a:prstGeom>
          <a:ln w="63500">
            <a:solidFill>
              <a:srgbClr val="FFCE5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7E2E221-7EAF-1FA3-8344-0FA80D11045C}"/>
              </a:ext>
            </a:extLst>
          </p:cNvPr>
          <p:cNvCxnSpPr>
            <a:stCxn id="13" idx="3"/>
            <a:endCxn id="27" idx="1"/>
          </p:cNvCxnSpPr>
          <p:nvPr/>
        </p:nvCxnSpPr>
        <p:spPr>
          <a:xfrm>
            <a:off x="3770789" y="5922032"/>
            <a:ext cx="388524" cy="2521"/>
          </a:xfrm>
          <a:prstGeom prst="straightConnector1">
            <a:avLst/>
          </a:prstGeom>
          <a:ln w="63500">
            <a:solidFill>
              <a:srgbClr val="ED55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0E6B380-5BF2-27A5-B9CA-EDB25231A8EF}"/>
              </a:ext>
            </a:extLst>
          </p:cNvPr>
          <p:cNvCxnSpPr>
            <a:stCxn id="27" idx="3"/>
            <a:endCxn id="28" idx="1"/>
          </p:cNvCxnSpPr>
          <p:nvPr/>
        </p:nvCxnSpPr>
        <p:spPr>
          <a:xfrm>
            <a:off x="6422206" y="5924553"/>
            <a:ext cx="389176" cy="0"/>
          </a:xfrm>
          <a:prstGeom prst="straightConnector1">
            <a:avLst/>
          </a:prstGeom>
          <a:ln w="63500">
            <a:solidFill>
              <a:srgbClr val="ED55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A0EAE8C-2F98-0A40-A96D-1AD3731E6407}"/>
              </a:ext>
            </a:extLst>
          </p:cNvPr>
          <p:cNvCxnSpPr>
            <a:cxnSpLocks/>
            <a:stCxn id="28" idx="3"/>
            <a:endCxn id="29" idx="1"/>
          </p:cNvCxnSpPr>
          <p:nvPr/>
        </p:nvCxnSpPr>
        <p:spPr>
          <a:xfrm>
            <a:off x="9074275" y="5924553"/>
            <a:ext cx="387867" cy="0"/>
          </a:xfrm>
          <a:prstGeom prst="straightConnector1">
            <a:avLst/>
          </a:prstGeom>
          <a:ln w="63500">
            <a:solidFill>
              <a:srgbClr val="ED55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824752F-3DCA-ABB5-B8B0-B91217BF0BFA}"/>
              </a:ext>
            </a:extLst>
          </p:cNvPr>
          <p:cNvCxnSpPr>
            <a:cxnSpLocks/>
            <a:stCxn id="4" idx="2"/>
            <a:endCxn id="9" idx="0"/>
          </p:cNvCxnSpPr>
          <p:nvPr/>
        </p:nvCxnSpPr>
        <p:spPr>
          <a:xfrm>
            <a:off x="2801864" y="1829379"/>
            <a:ext cx="0" cy="259765"/>
          </a:xfrm>
          <a:prstGeom prst="straightConnector1">
            <a:avLst/>
          </a:prstGeom>
          <a:ln w="88900">
            <a:solidFill>
              <a:srgbClr val="AC92E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DA6554E-208F-AABB-47F6-BAFBF3E081B6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 flipH="1">
            <a:off x="2801863" y="2961599"/>
            <a:ext cx="1" cy="259765"/>
          </a:xfrm>
          <a:prstGeom prst="straightConnector1">
            <a:avLst/>
          </a:prstGeom>
          <a:ln w="88900">
            <a:solidFill>
              <a:srgbClr val="4FC1E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14A7C25-41D5-E016-6A3C-15E25AEFE176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2801863" y="4093819"/>
            <a:ext cx="0" cy="259765"/>
          </a:xfrm>
          <a:prstGeom prst="straightConnector1">
            <a:avLst/>
          </a:prstGeom>
          <a:ln w="88900">
            <a:solidFill>
              <a:srgbClr val="A0D46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441B2FC-EA00-2197-F619-8B9C02E94EC2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 flipH="1">
            <a:off x="2801862" y="5226039"/>
            <a:ext cx="1" cy="259765"/>
          </a:xfrm>
          <a:prstGeom prst="straightConnector1">
            <a:avLst/>
          </a:prstGeom>
          <a:ln w="88900">
            <a:solidFill>
              <a:srgbClr val="FFCE5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3">
            <a:extLst>
              <a:ext uri="{FF2B5EF4-FFF2-40B4-BE49-F238E27FC236}">
                <a16:creationId xmlns:a16="http://schemas.microsoft.com/office/drawing/2014/main" id="{F33E7A6B-B8EE-E543-6CD0-C06E7D312675}"/>
              </a:ext>
            </a:extLst>
          </p:cNvPr>
          <p:cNvSpPr/>
          <p:nvPr/>
        </p:nvSpPr>
        <p:spPr>
          <a:xfrm>
            <a:off x="589382" y="914979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600" b="1" kern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" name="Rectangle: Rounded Corners 8">
            <a:extLst>
              <a:ext uri="{FF2B5EF4-FFF2-40B4-BE49-F238E27FC236}">
                <a16:creationId xmlns:a16="http://schemas.microsoft.com/office/drawing/2014/main" id="{52F1257F-7177-CD5F-DCBD-B10DE3243F7F}"/>
              </a:ext>
            </a:extLst>
          </p:cNvPr>
          <p:cNvSpPr/>
          <p:nvPr/>
        </p:nvSpPr>
        <p:spPr>
          <a:xfrm>
            <a:off x="589382" y="2095411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600" b="1" kern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8C2A4EA9-EC69-C214-9A23-BD982A912A7A}"/>
              </a:ext>
            </a:extLst>
          </p:cNvPr>
          <p:cNvSpPr/>
          <p:nvPr/>
        </p:nvSpPr>
        <p:spPr>
          <a:xfrm>
            <a:off x="589382" y="3255411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600" b="1" kern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" name="Rectangle: Rounded Corners 11">
            <a:extLst>
              <a:ext uri="{FF2B5EF4-FFF2-40B4-BE49-F238E27FC236}">
                <a16:creationId xmlns:a16="http://schemas.microsoft.com/office/drawing/2014/main" id="{5B31E9F5-454D-7046-C7A4-18345F6F936F}"/>
              </a:ext>
            </a:extLst>
          </p:cNvPr>
          <p:cNvSpPr/>
          <p:nvPr/>
        </p:nvSpPr>
        <p:spPr>
          <a:xfrm>
            <a:off x="589382" y="4341370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600" b="1" kern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0" name="Rectangle: Rounded Corners 12">
            <a:extLst>
              <a:ext uri="{FF2B5EF4-FFF2-40B4-BE49-F238E27FC236}">
                <a16:creationId xmlns:a16="http://schemas.microsoft.com/office/drawing/2014/main" id="{5EFEE80E-5C4A-80F4-ED2A-422437C5725E}"/>
              </a:ext>
            </a:extLst>
          </p:cNvPr>
          <p:cNvSpPr/>
          <p:nvPr/>
        </p:nvSpPr>
        <p:spPr>
          <a:xfrm>
            <a:off x="589382" y="5458976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600" b="1" ker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C34987A-9C28-119D-7D2B-A3AAC8CE7FF3}"/>
              </a:ext>
            </a:extLst>
          </p:cNvPr>
          <p:cNvSpPr txBox="1"/>
          <p:nvPr/>
        </p:nvSpPr>
        <p:spPr>
          <a:xfrm>
            <a:off x="448962" y="6505116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Fourni par </a:t>
            </a:r>
            <a:r>
              <a:rPr lang="fr-FR" sz="1200" i="1" dirty="0" err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Smartsheet</a:t>
            </a:r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, Inc.</a:t>
            </a:r>
          </a:p>
        </p:txBody>
      </p:sp>
    </p:spTree>
    <p:extLst>
      <p:ext uri="{BB962C8B-B14F-4D97-AF65-F5344CB8AC3E}">
        <p14:creationId xmlns:p14="http://schemas.microsoft.com/office/powerpoint/2010/main" val="106828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282</Words>
  <Application>Microsoft Office PowerPoint</Application>
  <PresentationFormat>Widescreen</PresentationFormat>
  <Paragraphs>35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Mira Li</cp:lastModifiedBy>
  <cp:revision>41</cp:revision>
  <dcterms:created xsi:type="dcterms:W3CDTF">2024-06-23T02:36:30Z</dcterms:created>
  <dcterms:modified xsi:type="dcterms:W3CDTF">2025-05-18T01:24:50Z</dcterms:modified>
</cp:coreProperties>
</file>