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63" r:id="rId2"/>
    <p:sldId id="369" r:id="rId3"/>
    <p:sldId id="368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CC5"/>
    <a:srgbClr val="DAEFBB"/>
    <a:srgbClr val="BFEAED"/>
    <a:srgbClr val="C4E2F0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86447"/>
  </p:normalViewPr>
  <p:slideViewPr>
    <p:cSldViewPr snapToGrid="0" snapToObjects="1">
      <p:cViewPr varScale="1">
        <p:scale>
          <a:sx n="140" d="100"/>
          <a:sy n="140" d="100"/>
        </p:scale>
        <p:origin x="150" y="126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C576E443-D856-40B7-87DE-DD82EACE0ABD}"/>
    <pc:docChg chg="modSld sldOrd">
      <pc:chgData name="Bess Dunlevy" userId="dd4b9a8537dbe9d0" providerId="LiveId" clId="{C576E443-D856-40B7-87DE-DD82EACE0ABD}" dt="2024-09-08T14:25:49.414" v="4"/>
      <pc:docMkLst>
        <pc:docMk/>
      </pc:docMkLst>
      <pc:sldChg chg="modSp mod">
        <pc:chgData name="Bess Dunlevy" userId="dd4b9a8537dbe9d0" providerId="LiveId" clId="{C576E443-D856-40B7-87DE-DD82EACE0ABD}" dt="2024-09-08T14:25:47.826" v="2" actId="1076"/>
        <pc:sldMkLst>
          <pc:docMk/>
          <pc:sldMk cId="2010791182" sldId="363"/>
        </pc:sldMkLst>
        <pc:spChg chg="mod">
          <ac:chgData name="Bess Dunlevy" userId="dd4b9a8537dbe9d0" providerId="LiveId" clId="{C576E443-D856-40B7-87DE-DD82EACE0ABD}" dt="2024-09-08T14:25:47.826" v="2" actId="1076"/>
          <ac:spMkLst>
            <pc:docMk/>
            <pc:sldMk cId="2010791182" sldId="363"/>
            <ac:spMk id="8" creationId="{2809F379-14D2-6F53-AF8E-9D24FAE0AED5}"/>
          </ac:spMkLst>
        </pc:spChg>
      </pc:sldChg>
      <pc:sldChg chg="ord">
        <pc:chgData name="Bess Dunlevy" userId="dd4b9a8537dbe9d0" providerId="LiveId" clId="{C576E443-D856-40B7-87DE-DD82EACE0ABD}" dt="2024-09-08T14:25:49.414" v="4"/>
        <pc:sldMkLst>
          <pc:docMk/>
          <pc:sldMk cId="1032561390" sldId="3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386856-139F-9A77-EB96-941DAFAF98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DC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90;p1">
            <a:extLst>
              <a:ext uri="{FF2B5EF4-FFF2-40B4-BE49-F238E27FC236}">
                <a16:creationId xmlns:a16="http://schemas.microsoft.com/office/drawing/2014/main" id="{2809F379-14D2-6F53-AF8E-9D24FAE0AED5}"/>
              </a:ext>
            </a:extLst>
          </p:cNvPr>
          <p:cNvSpPr txBox="1"/>
          <p:nvPr/>
        </p:nvSpPr>
        <p:spPr>
          <a:xfrm>
            <a:off x="95854" y="286129"/>
            <a:ext cx="1026734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simple de matrice RACI de cycle PDCA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5FF10A-3B81-4A30-14B7-1D099241B4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78005" y="1386977"/>
            <a:ext cx="8697824" cy="48925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184916"/>
              </p:ext>
            </p:extLst>
          </p:nvPr>
        </p:nvGraphicFramePr>
        <p:xfrm>
          <a:off x="310552" y="484874"/>
          <a:ext cx="11628406" cy="5586998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Activité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Chef de produit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 2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 3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 4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 5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Planifier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Développer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Contrôler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Agir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156303"/>
              </p:ext>
            </p:extLst>
          </p:nvPr>
        </p:nvGraphicFramePr>
        <p:xfrm>
          <a:off x="310552" y="64749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4890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Responsible (En charge)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4890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Accountable (Responsable)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4890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Consulted (Consulté)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4890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Informed (Informé)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119791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 RACI</a:t>
            </a:r>
          </a:p>
        </p:txBody>
      </p:sp>
    </p:spTree>
    <p:extLst>
      <p:ext uri="{BB962C8B-B14F-4D97-AF65-F5344CB8AC3E}">
        <p14:creationId xmlns:p14="http://schemas.microsoft.com/office/powerpoint/2010/main" val="146500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BE2CC1-03AB-E67A-F7BC-8D672F55C5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428094"/>
              </p:ext>
            </p:extLst>
          </p:nvPr>
        </p:nvGraphicFramePr>
        <p:xfrm>
          <a:off x="310552" y="484874"/>
          <a:ext cx="11628406" cy="5660017"/>
        </p:xfrm>
        <a:graphic>
          <a:graphicData uri="http://schemas.openxmlformats.org/drawingml/2006/table">
            <a:tbl>
              <a:tblPr/>
              <a:tblGrid>
                <a:gridCol w="2786331">
                  <a:extLst>
                    <a:ext uri="{9D8B030D-6E8A-4147-A177-3AD203B41FA5}">
                      <a16:colId xmlns:a16="http://schemas.microsoft.com/office/drawing/2014/main" val="3965731155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5178087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2076726327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4281320811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732612092"/>
                    </a:ext>
                  </a:extLst>
                </a:gridCol>
                <a:gridCol w="1768415">
                  <a:extLst>
                    <a:ext uri="{9D8B030D-6E8A-4147-A177-3AD203B41FA5}">
                      <a16:colId xmlns:a16="http://schemas.microsoft.com/office/drawing/2014/main" val="3244518522"/>
                    </a:ext>
                  </a:extLst>
                </a:gridCol>
              </a:tblGrid>
              <a:tr h="4527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Activité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Chef de produit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Responsable de la réussite client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Conception UX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Équipe marketing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Analyste de données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760357"/>
                  </a:ext>
                </a:extLst>
              </a:tr>
              <a:tr h="434001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Planifier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97614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Analyser les étapes d’intégration existantes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415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Réfléchir aux améliorations de l’intégration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6856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Sélectionner les modifications les plus efficaces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9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35369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Développer le calendrier du projet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91606"/>
                  </a:ext>
                </a:extLst>
              </a:tr>
              <a:tr h="433796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Développer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198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Concevoir un nouveau flux d’intégration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7741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Mettre en œuvre les changements au niveau de l’intégration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15677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Communiquer les mises à jour aux clients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32238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Recueillir les commentaires des nouveaux utilisateurs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63217"/>
                  </a:ext>
                </a:extLst>
              </a:tr>
              <a:tr h="312820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Contrôler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EA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56585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Analyser les commentaires des clients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13470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Évaluer l’impact sur les métriques d’intégration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95626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Identifier les gains rapides à des fins d’amélioration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638866"/>
                  </a:ext>
                </a:extLst>
              </a:tr>
              <a:tr h="428143">
                <a:tc gridSpan="6"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2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Agir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F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519203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Ajuster le flux d’intégration en fonction des données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401851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Mettre à jour la documentation d’intégration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58794"/>
                  </a:ext>
                </a:extLst>
              </a:tr>
              <a:tr h="24492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Mener une enquête sur l’intégration auprès des clients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74606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C500D345-A034-D35A-BBB2-91CBCEF1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083" y="383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B28EB7-93E3-5A52-B9B8-9EB039B9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51132"/>
              </p:ext>
            </p:extLst>
          </p:nvPr>
        </p:nvGraphicFramePr>
        <p:xfrm>
          <a:off x="310552" y="6398749"/>
          <a:ext cx="11628408" cy="244925"/>
        </p:xfrm>
        <a:graphic>
          <a:graphicData uri="http://schemas.openxmlformats.org/drawingml/2006/table">
            <a:tbl>
              <a:tblPr/>
              <a:tblGrid>
                <a:gridCol w="2907102">
                  <a:extLst>
                    <a:ext uri="{9D8B030D-6E8A-4147-A177-3AD203B41FA5}">
                      <a16:colId xmlns:a16="http://schemas.microsoft.com/office/drawing/2014/main" val="1597829097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32667865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566298512"/>
                    </a:ext>
                  </a:extLst>
                </a:gridCol>
                <a:gridCol w="2907102">
                  <a:extLst>
                    <a:ext uri="{9D8B030D-6E8A-4147-A177-3AD203B41FA5}">
                      <a16:colId xmlns:a16="http://schemas.microsoft.com/office/drawing/2014/main" val="3034274644"/>
                    </a:ext>
                  </a:extLst>
                </a:gridCol>
              </a:tblGrid>
              <a:tr h="244925"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37052" marR="37052" marT="37052" marB="37052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9438"/>
                  </a:ext>
                </a:extLst>
              </a:tr>
            </a:tbl>
          </a:graphicData>
        </a:graphic>
      </p:graphicFrame>
      <p:sp>
        <p:nvSpPr>
          <p:cNvPr id="10" name="Google Shape;90;p1">
            <a:extLst>
              <a:ext uri="{FF2B5EF4-FFF2-40B4-BE49-F238E27FC236}">
                <a16:creationId xmlns:a16="http://schemas.microsoft.com/office/drawing/2014/main" id="{F30AFFCE-6DE2-C905-F373-E9CD174E5789}"/>
              </a:ext>
            </a:extLst>
          </p:cNvPr>
          <p:cNvSpPr txBox="1"/>
          <p:nvPr/>
        </p:nvSpPr>
        <p:spPr>
          <a:xfrm>
            <a:off x="310553" y="64128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Responsible (En charge)</a:t>
            </a:r>
          </a:p>
        </p:txBody>
      </p:sp>
      <p:sp>
        <p:nvSpPr>
          <p:cNvPr id="11" name="Google Shape;90;p1">
            <a:extLst>
              <a:ext uri="{FF2B5EF4-FFF2-40B4-BE49-F238E27FC236}">
                <a16:creationId xmlns:a16="http://schemas.microsoft.com/office/drawing/2014/main" id="{A9325D91-17BF-3422-4208-487A4341E8C3}"/>
              </a:ext>
            </a:extLst>
          </p:cNvPr>
          <p:cNvSpPr txBox="1"/>
          <p:nvPr/>
        </p:nvSpPr>
        <p:spPr>
          <a:xfrm>
            <a:off x="3200401" y="64128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Accountable (Responsable)</a:t>
            </a:r>
          </a:p>
        </p:txBody>
      </p:sp>
      <p:sp>
        <p:nvSpPr>
          <p:cNvPr id="12" name="Google Shape;90;p1">
            <a:extLst>
              <a:ext uri="{FF2B5EF4-FFF2-40B4-BE49-F238E27FC236}">
                <a16:creationId xmlns:a16="http://schemas.microsoft.com/office/drawing/2014/main" id="{9A80EA50-8DB0-6A37-4F7F-EA349602E44B}"/>
              </a:ext>
            </a:extLst>
          </p:cNvPr>
          <p:cNvSpPr txBox="1"/>
          <p:nvPr/>
        </p:nvSpPr>
        <p:spPr>
          <a:xfrm>
            <a:off x="6124756" y="64128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Consulted (Consulté)</a:t>
            </a:r>
          </a:p>
        </p:txBody>
      </p:sp>
      <p:sp>
        <p:nvSpPr>
          <p:cNvPr id="13" name="Google Shape;90;p1">
            <a:extLst>
              <a:ext uri="{FF2B5EF4-FFF2-40B4-BE49-F238E27FC236}">
                <a16:creationId xmlns:a16="http://schemas.microsoft.com/office/drawing/2014/main" id="{9B25FA9B-E1CE-FB1D-4DA4-B4161C5ADD04}"/>
              </a:ext>
            </a:extLst>
          </p:cNvPr>
          <p:cNvSpPr txBox="1"/>
          <p:nvPr/>
        </p:nvSpPr>
        <p:spPr>
          <a:xfrm>
            <a:off x="9014604" y="6412882"/>
            <a:ext cx="288984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Informed (Informé)</a:t>
            </a:r>
          </a:p>
        </p:txBody>
      </p:sp>
      <p:sp>
        <p:nvSpPr>
          <p:cNvPr id="16" name="Google Shape;90;p1">
            <a:extLst>
              <a:ext uri="{FF2B5EF4-FFF2-40B4-BE49-F238E27FC236}">
                <a16:creationId xmlns:a16="http://schemas.microsoft.com/office/drawing/2014/main" id="{EFA6790B-8B3A-9414-F189-5E84ACBAF58B}"/>
              </a:ext>
            </a:extLst>
          </p:cNvPr>
          <p:cNvSpPr txBox="1"/>
          <p:nvPr/>
        </p:nvSpPr>
        <p:spPr>
          <a:xfrm>
            <a:off x="310551" y="51881"/>
            <a:ext cx="4701397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Modèle d’exemple</a:t>
            </a:r>
          </a:p>
        </p:txBody>
      </p:sp>
      <p:sp>
        <p:nvSpPr>
          <p:cNvPr id="17" name="Google Shape;90;p1">
            <a:extLst>
              <a:ext uri="{FF2B5EF4-FFF2-40B4-BE49-F238E27FC236}">
                <a16:creationId xmlns:a16="http://schemas.microsoft.com/office/drawing/2014/main" id="{1AE4F216-3C91-10C6-EDFC-56F7C7A2E033}"/>
              </a:ext>
            </a:extLst>
          </p:cNvPr>
          <p:cNvSpPr txBox="1"/>
          <p:nvPr/>
        </p:nvSpPr>
        <p:spPr>
          <a:xfrm>
            <a:off x="253040" y="6083505"/>
            <a:ext cx="47013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Légende RACI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E14EB6-8D85-A6D0-BFC7-213696533098}"/>
              </a:ext>
            </a:extLst>
          </p:cNvPr>
          <p:cNvSpPr txBox="1"/>
          <p:nvPr/>
        </p:nvSpPr>
        <p:spPr>
          <a:xfrm>
            <a:off x="3048000" y="6618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Fourni par </a:t>
            </a:r>
            <a:r>
              <a:rPr lang="fr-FR" sz="1200" i="1" dirty="0" err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Smartsheet</a:t>
            </a:r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, Inc.</a:t>
            </a:r>
            <a:endParaRPr lang="en-US" sz="11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56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3151</TotalTime>
  <Words>375</Words>
  <Application>Microsoft Office PowerPoint</Application>
  <PresentationFormat>Widescreen</PresentationFormat>
  <Paragraphs>133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min qu</cp:lastModifiedBy>
  <cp:revision>95</cp:revision>
  <dcterms:created xsi:type="dcterms:W3CDTF">2022-05-22T18:55:25Z</dcterms:created>
  <dcterms:modified xsi:type="dcterms:W3CDTF">2025-04-19T00:47:24Z</dcterms:modified>
</cp:coreProperties>
</file>